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drawings/drawing8.xml" ContentType="application/vnd.openxmlformats-officedocument.drawingml.chartshapes+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charts/chart19.xml" ContentType="application/vnd.openxmlformats-officedocument.drawingml.chart+xml"/>
  <Override PartName="/ppt/drawings/drawing11.xml" ContentType="application/vnd.openxmlformats-officedocument.drawingml.chartshapes+xml"/>
  <Override PartName="/ppt/charts/chart20.xml" ContentType="application/vnd.openxmlformats-officedocument.drawingml.chart+xml"/>
  <Override PartName="/ppt/drawings/drawing1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drawings/drawing14.xml" ContentType="application/vnd.openxmlformats-officedocument.drawingml.chartshapes+xml"/>
  <Override PartName="/ppt/charts/chart25.xml" ContentType="application/vnd.openxmlformats-officedocument.drawingml.chart+xml"/>
  <Override PartName="/ppt/drawings/drawing15.xml" ContentType="application/vnd.openxmlformats-officedocument.drawingml.chartshapes+xml"/>
  <Override PartName="/ppt/charts/chart26.xml" ContentType="application/vnd.openxmlformats-officedocument.drawingml.chart+xml"/>
  <Override PartName="/ppt/drawings/drawing16.xml" ContentType="application/vnd.openxmlformats-officedocument.drawingml.chartshapes+xml"/>
  <Override PartName="/ppt/charts/chart27.xml" ContentType="application/vnd.openxmlformats-officedocument.drawingml.chart+xml"/>
  <Override PartName="/ppt/drawings/drawing17.xml" ContentType="application/vnd.openxmlformats-officedocument.drawingml.chartshapes+xml"/>
  <Override PartName="/ppt/notesSlides/notesSlide19.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0.xml" ContentType="application/vnd.openxmlformats-officedocument.drawingml.chart+xml"/>
  <Override PartName="/ppt/charts/style3.xml" ContentType="application/vnd.ms-office.chartstyle+xml"/>
  <Override PartName="/ppt/charts/colors3.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handoutMasterIdLst>
    <p:handoutMasterId r:id="rId49"/>
  </p:handoutMasterIdLst>
  <p:sldIdLst>
    <p:sldId id="348" r:id="rId5"/>
    <p:sldId id="273" r:id="rId6"/>
    <p:sldId id="355" r:id="rId7"/>
    <p:sldId id="418" r:id="rId8"/>
    <p:sldId id="432" r:id="rId9"/>
    <p:sldId id="433" r:id="rId10"/>
    <p:sldId id="434" r:id="rId11"/>
    <p:sldId id="448" r:id="rId12"/>
    <p:sldId id="449" r:id="rId13"/>
    <p:sldId id="372" r:id="rId14"/>
    <p:sldId id="366" r:id="rId15"/>
    <p:sldId id="373" r:id="rId16"/>
    <p:sldId id="420" r:id="rId17"/>
    <p:sldId id="421" r:id="rId18"/>
    <p:sldId id="378" r:id="rId19"/>
    <p:sldId id="379" r:id="rId20"/>
    <p:sldId id="424" r:id="rId21"/>
    <p:sldId id="384" r:id="rId22"/>
    <p:sldId id="439" r:id="rId23"/>
    <p:sldId id="385" r:id="rId24"/>
    <p:sldId id="394" r:id="rId25"/>
    <p:sldId id="437" r:id="rId26"/>
    <p:sldId id="438" r:id="rId27"/>
    <p:sldId id="450" r:id="rId28"/>
    <p:sldId id="451" r:id="rId29"/>
    <p:sldId id="452" r:id="rId30"/>
    <p:sldId id="453" r:id="rId31"/>
    <p:sldId id="454" r:id="rId32"/>
    <p:sldId id="455" r:id="rId33"/>
    <p:sldId id="456" r:id="rId34"/>
    <p:sldId id="467" r:id="rId35"/>
    <p:sldId id="457" r:id="rId36"/>
    <p:sldId id="458" r:id="rId37"/>
    <p:sldId id="459" r:id="rId38"/>
    <p:sldId id="460" r:id="rId39"/>
    <p:sldId id="461" r:id="rId40"/>
    <p:sldId id="462" r:id="rId41"/>
    <p:sldId id="463" r:id="rId42"/>
    <p:sldId id="464" r:id="rId43"/>
    <p:sldId id="465" r:id="rId44"/>
    <p:sldId id="466" r:id="rId45"/>
    <p:sldId id="468" r:id="rId46"/>
    <p:sldId id="416" r:id="rId47"/>
  </p:sldIdLst>
  <p:sldSz cx="9144000" cy="6858000" type="screen4x3"/>
  <p:notesSz cx="9294813" cy="7008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18">
          <p15:clr>
            <a:srgbClr val="A4A3A4"/>
          </p15:clr>
        </p15:guide>
        <p15:guide id="3" orient="horz" pos="255">
          <p15:clr>
            <a:srgbClr val="A4A3A4"/>
          </p15:clr>
        </p15:guide>
        <p15:guide id="4" pos="2880">
          <p15:clr>
            <a:srgbClr val="A4A3A4"/>
          </p15:clr>
        </p15:guide>
        <p15:guide id="5" pos="3084">
          <p15:clr>
            <a:srgbClr val="A4A3A4"/>
          </p15:clr>
        </p15:guide>
        <p15:guide id="6" pos="5602">
          <p15:clr>
            <a:srgbClr val="A4A3A4"/>
          </p15:clr>
        </p15:guide>
        <p15:guide id="7" pos="15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djan Bogosavljevic" initials=""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65D"/>
    <a:srgbClr val="EAEAEA"/>
    <a:srgbClr val="485CC7"/>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7336" autoAdjust="0"/>
  </p:normalViewPr>
  <p:slideViewPr>
    <p:cSldViewPr snapToGrid="0">
      <p:cViewPr varScale="1">
        <p:scale>
          <a:sx n="72" d="100"/>
          <a:sy n="72" d="100"/>
        </p:scale>
        <p:origin x="1266" y="78"/>
      </p:cViewPr>
      <p:guideLst>
        <p:guide orient="horz" pos="2160"/>
        <p:guide orient="horz" pos="4118"/>
        <p:guide orient="horz" pos="255"/>
        <p:guide pos="2880"/>
        <p:guide pos="3084"/>
        <p:guide pos="5602"/>
        <p:guide pos="15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package" Target="../embeddings/Microsoft_Excel_Worksheet.xlsx"/><Relationship Id="rId2" Type="http://schemas.openxmlformats.org/officeDocument/2006/relationships/image" Target="../media/image10.emf"/><Relationship Id="rId1" Type="http://schemas.openxmlformats.org/officeDocument/2006/relationships/image" Target="../media/image9.png"/><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charts/_rels/chart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2.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3.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4.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5.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6.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7.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8.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9.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0.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1.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2.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 Id="rId5" Type="http://schemas.openxmlformats.org/officeDocument/2006/relationships/chartUserShapes" Target="../drawings/drawing1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dejan.radosavljevic@ipsos.com\Documents\IPSOS%20POCETAK\15-001659-01PRINT%20ADEX\16000197%20MEDIApuls\Mediji%20predavanje%20za%20FON\Konzumacija%20medija%20izra&#269;un_I.2016_ALL.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package" Target="../embeddings/Microsoft_Excel_Worksheet2.xlsx"/><Relationship Id="rId2" Type="http://schemas.openxmlformats.org/officeDocument/2006/relationships/image" Target="../media/image10.emf"/><Relationship Id="rId1" Type="http://schemas.openxmlformats.org/officeDocument/2006/relationships/image" Target="../media/image9.png"/><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xml"/><Relationship Id="rId1" Type="http://schemas.microsoft.com/office/2011/relationships/chartStyle" Target="style3.xml"/></Relationships>
</file>

<file path=ppt/charts/_rels/chart3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6608411003525E-2"/>
          <c:y val="0.19596076018475994"/>
          <c:w val="0.87519429544404137"/>
          <c:h val="0.80193659226136638"/>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c:ext xmlns:c16="http://schemas.microsoft.com/office/drawing/2014/chart" uri="{C3380CC4-5D6E-409C-BE32-E72D297353CC}">
                <c16:uniqueId val="{00000001-EE58-4CB9-A957-2D32BFE15881}"/>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c:ext xmlns:c16="http://schemas.microsoft.com/office/drawing/2014/chart" uri="{C3380CC4-5D6E-409C-BE32-E72D297353CC}">
                <c16:uniqueId val="{00000003-EE58-4CB9-A957-2D32BFE15881}"/>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c:ext xmlns:c16="http://schemas.microsoft.com/office/drawing/2014/chart" uri="{C3380CC4-5D6E-409C-BE32-E72D297353CC}">
              <c16:uniqueId val="{00000004-EE58-4CB9-A957-2D32BFE15881}"/>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c:ext xmlns:c16="http://schemas.microsoft.com/office/drawing/2014/chart" uri="{C3380CC4-5D6E-409C-BE32-E72D297353CC}">
                <c16:uniqueId val="{00000006-EE58-4CB9-A957-2D32BFE15881}"/>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c:ext xmlns:c16="http://schemas.microsoft.com/office/drawing/2014/chart" uri="{C3380CC4-5D6E-409C-BE32-E72D297353CC}">
                <c16:uniqueId val="{00000008-EE58-4CB9-A957-2D32BFE15881}"/>
              </c:ext>
            </c:extLst>
          </c:dPt>
          <c:dLbls>
            <c:dLbl>
              <c:idx val="0"/>
              <c:layout>
                <c:manualLayout>
                  <c:x val="2.3430941724800525E-17"/>
                  <c:y val="-0.800426684145800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58-4CB9-A957-2D32BFE15881}"/>
                </c:ext>
              </c:extLst>
            </c:dLbl>
            <c:dLbl>
              <c:idx val="1"/>
              <c:layout>
                <c:manualLayout>
                  <c:x val="0"/>
                  <c:y val="-0.800426684145800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58-4CB9-A957-2D32BFE15881}"/>
                </c:ext>
              </c:extLst>
            </c:dLbl>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c:formatCode>
                <c:ptCount val="2"/>
                <c:pt idx="0">
                  <c:v>0.51</c:v>
                </c:pt>
                <c:pt idx="1">
                  <c:v>0.49</c:v>
                </c:pt>
              </c:numCache>
            </c:numRef>
          </c:val>
          <c:extLst>
            <c:ext xmlns:c16="http://schemas.microsoft.com/office/drawing/2014/chart" uri="{C3380CC4-5D6E-409C-BE32-E72D297353CC}">
              <c16:uniqueId val="{00000009-EE58-4CB9-A957-2D32BFE15881}"/>
            </c:ext>
          </c:extLst>
        </c:ser>
        <c:dLbls>
          <c:dLblPos val="inBase"/>
          <c:showLegendKey val="0"/>
          <c:showVal val="1"/>
          <c:showCatName val="0"/>
          <c:showSerName val="0"/>
          <c:showPercent val="0"/>
          <c:showBubbleSize val="0"/>
        </c:dLbls>
        <c:gapWidth val="12"/>
        <c:overlap val="100"/>
        <c:axId val="225165312"/>
        <c:axId val="225174656"/>
      </c:barChart>
      <c:catAx>
        <c:axId val="225165312"/>
        <c:scaling>
          <c:orientation val="minMax"/>
        </c:scaling>
        <c:delete val="1"/>
        <c:axPos val="b"/>
        <c:numFmt formatCode="General" sourceLinked="0"/>
        <c:majorTickMark val="out"/>
        <c:minorTickMark val="none"/>
        <c:tickLblPos val="nextTo"/>
        <c:crossAx val="225174656"/>
        <c:crosses val="autoZero"/>
        <c:auto val="1"/>
        <c:lblAlgn val="ctr"/>
        <c:lblOffset val="100"/>
        <c:noMultiLvlLbl val="0"/>
      </c:catAx>
      <c:valAx>
        <c:axId val="225174656"/>
        <c:scaling>
          <c:orientation val="minMax"/>
          <c:max val="1"/>
        </c:scaling>
        <c:delete val="1"/>
        <c:axPos val="l"/>
        <c:numFmt formatCode="0%" sourceLinked="1"/>
        <c:majorTickMark val="out"/>
        <c:minorTickMark val="none"/>
        <c:tickLblPos val="nextTo"/>
        <c:crossAx val="225165312"/>
        <c:crosses val="autoZero"/>
        <c:crossBetween val="between"/>
      </c:valAx>
    </c:plotArea>
    <c:plotVisOnly val="1"/>
    <c:dispBlanksAs val="gap"/>
    <c:showDLblsOverMax val="0"/>
  </c:chart>
  <c:txPr>
    <a:bodyPr/>
    <a:lstStyle/>
    <a:p>
      <a:pPr>
        <a:defRPr sz="1800"/>
      </a:pPr>
      <a:endParaRPr lang="en-US"/>
    </a:p>
  </c:tx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EDBB-491D-8D8C-71D6FF31FE2D}"/>
              </c:ext>
            </c:extLst>
          </c:dPt>
          <c:dLbls>
            <c:delete val="1"/>
          </c:dLbls>
          <c:cat>
            <c:numRef>
              <c:f>Sheet1!$A$2</c:f>
              <c:numCache>
                <c:formatCode>General</c:formatCode>
                <c:ptCount val="1"/>
                <c:pt idx="0">
                  <c:v>2005</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EDBB-491D-8D8C-71D6FF31FE2D}"/>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EDBB-491D-8D8C-71D6FF31FE2D}"/>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BB-491D-8D8C-71D6FF31FE2D}"/>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2005</c:v>
                </c:pt>
              </c:numCache>
            </c:numRef>
          </c:cat>
          <c:val>
            <c:numRef>
              <c:f>Sheet1!$C$2</c:f>
              <c:numCache>
                <c:formatCode>General</c:formatCode>
                <c:ptCount val="1"/>
                <c:pt idx="0">
                  <c:v>73.3</c:v>
                </c:pt>
              </c:numCache>
            </c:numRef>
          </c:val>
          <c:extLst>
            <c:ext xmlns:c16="http://schemas.microsoft.com/office/drawing/2014/chart" uri="{C3380CC4-5D6E-409C-BE32-E72D297353CC}">
              <c16:uniqueId val="{00000004-EDBB-491D-8D8C-71D6FF31FE2D}"/>
            </c:ext>
          </c:extLst>
        </c:ser>
        <c:dLbls>
          <c:dLblPos val="outEnd"/>
          <c:showLegendKey val="0"/>
          <c:showVal val="1"/>
          <c:showCatName val="0"/>
          <c:showSerName val="0"/>
          <c:showPercent val="0"/>
          <c:showBubbleSize val="0"/>
        </c:dLbls>
        <c:gapWidth val="87"/>
        <c:overlap val="100"/>
        <c:axId val="140826880"/>
        <c:axId val="144820480"/>
      </c:barChart>
      <c:catAx>
        <c:axId val="140826880"/>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144820480"/>
        <c:crosses val="autoZero"/>
        <c:auto val="1"/>
        <c:lblAlgn val="ctr"/>
        <c:lblOffset val="100"/>
        <c:noMultiLvlLbl val="0"/>
      </c:catAx>
      <c:valAx>
        <c:axId val="144820480"/>
        <c:scaling>
          <c:orientation val="minMax"/>
          <c:max val="150"/>
          <c:min val="0"/>
        </c:scaling>
        <c:delete val="1"/>
        <c:axPos val="t"/>
        <c:numFmt formatCode="General" sourceLinked="1"/>
        <c:majorTickMark val="out"/>
        <c:minorTickMark val="none"/>
        <c:tickLblPos val="nextTo"/>
        <c:crossAx val="140826880"/>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A772-4A57-968A-EC3AABD063EF}"/>
              </c:ext>
            </c:extLst>
          </c:dPt>
          <c:dLbls>
            <c:delete val="1"/>
          </c:dLbls>
          <c:cat>
            <c:numRef>
              <c:f>Sheet1!$A$2</c:f>
              <c:numCache>
                <c:formatCode>General</c:formatCode>
                <c:ptCount val="1"/>
                <c:pt idx="0">
                  <c:v>2006</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A772-4A57-968A-EC3AABD063EF}"/>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A772-4A57-968A-EC3AABD063EF}"/>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72-4A57-968A-EC3AABD063EF}"/>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2006</c:v>
                </c:pt>
              </c:numCache>
            </c:numRef>
          </c:cat>
          <c:val>
            <c:numRef>
              <c:f>Sheet1!$C$2</c:f>
              <c:numCache>
                <c:formatCode>General</c:formatCode>
                <c:ptCount val="1"/>
                <c:pt idx="0">
                  <c:v>71.900000000000006</c:v>
                </c:pt>
              </c:numCache>
            </c:numRef>
          </c:val>
          <c:extLst>
            <c:ext xmlns:c16="http://schemas.microsoft.com/office/drawing/2014/chart" uri="{C3380CC4-5D6E-409C-BE32-E72D297353CC}">
              <c16:uniqueId val="{00000004-A772-4A57-968A-EC3AABD063EF}"/>
            </c:ext>
          </c:extLst>
        </c:ser>
        <c:dLbls>
          <c:dLblPos val="outEnd"/>
          <c:showLegendKey val="0"/>
          <c:showVal val="1"/>
          <c:showCatName val="0"/>
          <c:showSerName val="0"/>
          <c:showPercent val="0"/>
          <c:showBubbleSize val="0"/>
        </c:dLbls>
        <c:gapWidth val="87"/>
        <c:overlap val="100"/>
        <c:axId val="154553344"/>
        <c:axId val="154557440"/>
      </c:barChart>
      <c:catAx>
        <c:axId val="154553344"/>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154557440"/>
        <c:crosses val="autoZero"/>
        <c:auto val="1"/>
        <c:lblAlgn val="ctr"/>
        <c:lblOffset val="100"/>
        <c:noMultiLvlLbl val="0"/>
      </c:catAx>
      <c:valAx>
        <c:axId val="154557440"/>
        <c:scaling>
          <c:orientation val="minMax"/>
          <c:max val="150"/>
          <c:min val="0"/>
        </c:scaling>
        <c:delete val="1"/>
        <c:axPos val="t"/>
        <c:numFmt formatCode="General" sourceLinked="1"/>
        <c:majorTickMark val="out"/>
        <c:minorTickMark val="none"/>
        <c:tickLblPos val="nextTo"/>
        <c:crossAx val="154553344"/>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1112-4D17-9521-8F9C31BDDDA7}"/>
              </c:ext>
            </c:extLst>
          </c:dPt>
          <c:dLbls>
            <c:delete val="1"/>
          </c:dLbls>
          <c:cat>
            <c:numRef>
              <c:f>Sheet1!$A$2</c:f>
              <c:numCache>
                <c:formatCode>General</c:formatCode>
                <c:ptCount val="1"/>
                <c:pt idx="0">
                  <c:v>2007</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1112-4D17-9521-8F9C31BDDDA7}"/>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1112-4D17-9521-8F9C31BDDDA7}"/>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12-4D17-9521-8F9C31BDDDA7}"/>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2007</c:v>
                </c:pt>
              </c:numCache>
            </c:numRef>
          </c:cat>
          <c:val>
            <c:numRef>
              <c:f>Sheet1!$C$2</c:f>
              <c:numCache>
                <c:formatCode>General</c:formatCode>
                <c:ptCount val="1"/>
                <c:pt idx="0">
                  <c:v>73.400000000000006</c:v>
                </c:pt>
              </c:numCache>
            </c:numRef>
          </c:val>
          <c:extLst>
            <c:ext xmlns:c16="http://schemas.microsoft.com/office/drawing/2014/chart" uri="{C3380CC4-5D6E-409C-BE32-E72D297353CC}">
              <c16:uniqueId val="{00000004-1112-4D17-9521-8F9C31BDDDA7}"/>
            </c:ext>
          </c:extLst>
        </c:ser>
        <c:dLbls>
          <c:dLblPos val="outEnd"/>
          <c:showLegendKey val="0"/>
          <c:showVal val="1"/>
          <c:showCatName val="0"/>
          <c:showSerName val="0"/>
          <c:showPercent val="0"/>
          <c:showBubbleSize val="0"/>
        </c:dLbls>
        <c:gapWidth val="87"/>
        <c:overlap val="100"/>
        <c:axId val="167428480"/>
        <c:axId val="167438208"/>
      </c:barChart>
      <c:catAx>
        <c:axId val="167428480"/>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167438208"/>
        <c:crosses val="autoZero"/>
        <c:auto val="1"/>
        <c:lblAlgn val="ctr"/>
        <c:lblOffset val="100"/>
        <c:noMultiLvlLbl val="0"/>
      </c:catAx>
      <c:valAx>
        <c:axId val="167438208"/>
        <c:scaling>
          <c:orientation val="minMax"/>
          <c:max val="150"/>
          <c:min val="0"/>
        </c:scaling>
        <c:delete val="1"/>
        <c:axPos val="t"/>
        <c:numFmt formatCode="General" sourceLinked="1"/>
        <c:majorTickMark val="out"/>
        <c:minorTickMark val="none"/>
        <c:tickLblPos val="nextTo"/>
        <c:crossAx val="167428480"/>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354C-4E7B-9B08-16B5B574089C}"/>
              </c:ext>
            </c:extLst>
          </c:dPt>
          <c:dLbls>
            <c:delete val="1"/>
          </c:dLbls>
          <c:cat>
            <c:numRef>
              <c:f>Sheet1!$A$2</c:f>
              <c:numCache>
                <c:formatCode>General</c:formatCode>
                <c:ptCount val="1"/>
                <c:pt idx="0">
                  <c:v>2008</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354C-4E7B-9B08-16B5B574089C}"/>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354C-4E7B-9B08-16B5B574089C}"/>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4C-4E7B-9B08-16B5B574089C}"/>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2008</c:v>
                </c:pt>
              </c:numCache>
            </c:numRef>
          </c:cat>
          <c:val>
            <c:numRef>
              <c:f>Sheet1!$C$2</c:f>
              <c:numCache>
                <c:formatCode>General</c:formatCode>
                <c:ptCount val="1"/>
                <c:pt idx="0">
                  <c:v>73.400000000000006</c:v>
                </c:pt>
              </c:numCache>
            </c:numRef>
          </c:val>
          <c:extLst>
            <c:ext xmlns:c16="http://schemas.microsoft.com/office/drawing/2014/chart" uri="{C3380CC4-5D6E-409C-BE32-E72D297353CC}">
              <c16:uniqueId val="{00000004-354C-4E7B-9B08-16B5B574089C}"/>
            </c:ext>
          </c:extLst>
        </c:ser>
        <c:dLbls>
          <c:dLblPos val="outEnd"/>
          <c:showLegendKey val="0"/>
          <c:showVal val="1"/>
          <c:showCatName val="0"/>
          <c:showSerName val="0"/>
          <c:showPercent val="0"/>
          <c:showBubbleSize val="0"/>
        </c:dLbls>
        <c:gapWidth val="87"/>
        <c:overlap val="100"/>
        <c:axId val="174799104"/>
        <c:axId val="174821376"/>
      </c:barChart>
      <c:catAx>
        <c:axId val="174799104"/>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174821376"/>
        <c:crosses val="autoZero"/>
        <c:auto val="1"/>
        <c:lblAlgn val="ctr"/>
        <c:lblOffset val="100"/>
        <c:noMultiLvlLbl val="0"/>
      </c:catAx>
      <c:valAx>
        <c:axId val="174821376"/>
        <c:scaling>
          <c:orientation val="minMax"/>
          <c:max val="150"/>
          <c:min val="0"/>
        </c:scaling>
        <c:delete val="1"/>
        <c:axPos val="t"/>
        <c:numFmt formatCode="General" sourceLinked="1"/>
        <c:majorTickMark val="out"/>
        <c:minorTickMark val="none"/>
        <c:tickLblPos val="nextTo"/>
        <c:crossAx val="174799104"/>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0133-4AE8-B9E0-30357E270328}"/>
              </c:ext>
            </c:extLst>
          </c:dPt>
          <c:dLbls>
            <c:delete val="1"/>
          </c:dLbls>
          <c:cat>
            <c:numRef>
              <c:f>Sheet1!$A$2</c:f>
              <c:numCache>
                <c:formatCode>General</c:formatCode>
                <c:ptCount val="1"/>
                <c:pt idx="0">
                  <c:v>2009</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0133-4AE8-B9E0-30357E270328}"/>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0133-4AE8-B9E0-30357E270328}"/>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33-4AE8-B9E0-30357E270328}"/>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2009</c:v>
                </c:pt>
              </c:numCache>
            </c:numRef>
          </c:cat>
          <c:val>
            <c:numRef>
              <c:f>Sheet1!$C$2</c:f>
              <c:numCache>
                <c:formatCode>General</c:formatCode>
                <c:ptCount val="1"/>
                <c:pt idx="0">
                  <c:v>73.2</c:v>
                </c:pt>
              </c:numCache>
            </c:numRef>
          </c:val>
          <c:extLst>
            <c:ext xmlns:c16="http://schemas.microsoft.com/office/drawing/2014/chart" uri="{C3380CC4-5D6E-409C-BE32-E72D297353CC}">
              <c16:uniqueId val="{00000004-0133-4AE8-B9E0-30357E270328}"/>
            </c:ext>
          </c:extLst>
        </c:ser>
        <c:dLbls>
          <c:dLblPos val="outEnd"/>
          <c:showLegendKey val="0"/>
          <c:showVal val="1"/>
          <c:showCatName val="0"/>
          <c:showSerName val="0"/>
          <c:showPercent val="0"/>
          <c:showBubbleSize val="0"/>
        </c:dLbls>
        <c:gapWidth val="87"/>
        <c:overlap val="100"/>
        <c:axId val="174884736"/>
        <c:axId val="179996544"/>
      </c:barChart>
      <c:catAx>
        <c:axId val="174884736"/>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179996544"/>
        <c:crosses val="autoZero"/>
        <c:auto val="1"/>
        <c:lblAlgn val="ctr"/>
        <c:lblOffset val="100"/>
        <c:noMultiLvlLbl val="0"/>
      </c:catAx>
      <c:valAx>
        <c:axId val="179996544"/>
        <c:scaling>
          <c:orientation val="minMax"/>
          <c:max val="150"/>
          <c:min val="0"/>
        </c:scaling>
        <c:delete val="1"/>
        <c:axPos val="t"/>
        <c:numFmt formatCode="General" sourceLinked="1"/>
        <c:majorTickMark val="out"/>
        <c:minorTickMark val="none"/>
        <c:tickLblPos val="nextTo"/>
        <c:crossAx val="174884736"/>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248A-49F5-A12F-67CD12B3825B}"/>
              </c:ext>
            </c:extLst>
          </c:dPt>
          <c:dLbls>
            <c:delete val="1"/>
          </c:dLbls>
          <c:cat>
            <c:numRef>
              <c:f>Sheet1!$A$2</c:f>
              <c:numCache>
                <c:formatCode>General</c:formatCode>
                <c:ptCount val="1"/>
                <c:pt idx="0">
                  <c:v>2010</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248A-49F5-A12F-67CD12B3825B}"/>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248A-49F5-A12F-67CD12B3825B}"/>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8A-49F5-A12F-67CD12B3825B}"/>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Sheet1!$C$2</c:f>
              <c:numCache>
                <c:formatCode>General</c:formatCode>
                <c:ptCount val="1"/>
                <c:pt idx="0">
                  <c:v>73.2</c:v>
                </c:pt>
              </c:numCache>
            </c:numRef>
          </c:val>
          <c:extLst>
            <c:ext xmlns:c16="http://schemas.microsoft.com/office/drawing/2014/chart" uri="{C3380CC4-5D6E-409C-BE32-E72D297353CC}">
              <c16:uniqueId val="{00000004-248A-49F5-A12F-67CD12B3825B}"/>
            </c:ext>
          </c:extLst>
        </c:ser>
        <c:dLbls>
          <c:dLblPos val="outEnd"/>
          <c:showLegendKey val="0"/>
          <c:showVal val="1"/>
          <c:showCatName val="0"/>
          <c:showSerName val="0"/>
          <c:showPercent val="0"/>
          <c:showBubbleSize val="0"/>
        </c:dLbls>
        <c:gapWidth val="87"/>
        <c:overlap val="100"/>
        <c:axId val="174948352"/>
        <c:axId val="174960640"/>
      </c:barChart>
      <c:catAx>
        <c:axId val="174948352"/>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174960640"/>
        <c:crosses val="autoZero"/>
        <c:auto val="1"/>
        <c:lblAlgn val="ctr"/>
        <c:lblOffset val="100"/>
        <c:noMultiLvlLbl val="0"/>
      </c:catAx>
      <c:valAx>
        <c:axId val="174960640"/>
        <c:scaling>
          <c:orientation val="minMax"/>
          <c:max val="150"/>
          <c:min val="0"/>
        </c:scaling>
        <c:delete val="1"/>
        <c:axPos val="t"/>
        <c:numFmt formatCode="General" sourceLinked="1"/>
        <c:majorTickMark val="out"/>
        <c:minorTickMark val="none"/>
        <c:tickLblPos val="nextTo"/>
        <c:crossAx val="174948352"/>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1F45-455C-A9C3-5A5ABDA8235D}"/>
              </c:ext>
            </c:extLst>
          </c:dPt>
          <c:dLbls>
            <c:delete val="1"/>
          </c:dLbls>
          <c:cat>
            <c:numRef>
              <c:f>Sheet1!$A$2</c:f>
              <c:numCache>
                <c:formatCode>General</c:formatCode>
                <c:ptCount val="1"/>
                <c:pt idx="0">
                  <c:v>2011</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1F45-455C-A9C3-5A5ABDA8235D}"/>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1F45-455C-A9C3-5A5ABDA8235D}"/>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45-455C-A9C3-5A5ABDA8235D}"/>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2011</c:v>
                </c:pt>
              </c:numCache>
            </c:numRef>
          </c:cat>
          <c:val>
            <c:numRef>
              <c:f>Sheet1!$C$2</c:f>
              <c:numCache>
                <c:formatCode>0.0</c:formatCode>
                <c:ptCount val="1"/>
                <c:pt idx="0">
                  <c:v>71</c:v>
                </c:pt>
              </c:numCache>
            </c:numRef>
          </c:val>
          <c:extLst>
            <c:ext xmlns:c16="http://schemas.microsoft.com/office/drawing/2014/chart" uri="{C3380CC4-5D6E-409C-BE32-E72D297353CC}">
              <c16:uniqueId val="{00000004-1F45-455C-A9C3-5A5ABDA8235D}"/>
            </c:ext>
          </c:extLst>
        </c:ser>
        <c:dLbls>
          <c:dLblPos val="outEnd"/>
          <c:showLegendKey val="0"/>
          <c:showVal val="1"/>
          <c:showCatName val="0"/>
          <c:showSerName val="0"/>
          <c:showPercent val="0"/>
          <c:showBubbleSize val="0"/>
        </c:dLbls>
        <c:gapWidth val="87"/>
        <c:overlap val="100"/>
        <c:axId val="174975616"/>
        <c:axId val="204839552"/>
      </c:barChart>
      <c:catAx>
        <c:axId val="174975616"/>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04839552"/>
        <c:crosses val="autoZero"/>
        <c:auto val="1"/>
        <c:lblAlgn val="ctr"/>
        <c:lblOffset val="100"/>
        <c:noMultiLvlLbl val="0"/>
      </c:catAx>
      <c:valAx>
        <c:axId val="204839552"/>
        <c:scaling>
          <c:orientation val="minMax"/>
          <c:max val="150"/>
          <c:min val="0"/>
        </c:scaling>
        <c:delete val="1"/>
        <c:axPos val="t"/>
        <c:numFmt formatCode="General" sourceLinked="1"/>
        <c:majorTickMark val="out"/>
        <c:minorTickMark val="none"/>
        <c:tickLblPos val="nextTo"/>
        <c:crossAx val="174975616"/>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45A9-4238-A271-FE33EDAE7F4D}"/>
              </c:ext>
            </c:extLst>
          </c:dPt>
          <c:dLbls>
            <c:delete val="1"/>
          </c:dLbls>
          <c:cat>
            <c:numRef>
              <c:f>Sheet1!$A$2</c:f>
              <c:numCache>
                <c:formatCode>General</c:formatCode>
                <c:ptCount val="1"/>
                <c:pt idx="0">
                  <c:v>2012</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45A9-4238-A271-FE33EDAE7F4D}"/>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45A9-4238-A271-FE33EDAE7F4D}"/>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A9-4238-A271-FE33EDAE7F4D}"/>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2012</c:v>
                </c:pt>
              </c:numCache>
            </c:numRef>
          </c:cat>
          <c:val>
            <c:numRef>
              <c:f>Sheet1!$C$2</c:f>
              <c:numCache>
                <c:formatCode>0.0</c:formatCode>
                <c:ptCount val="1"/>
                <c:pt idx="0">
                  <c:v>70</c:v>
                </c:pt>
              </c:numCache>
            </c:numRef>
          </c:val>
          <c:extLst>
            <c:ext xmlns:c16="http://schemas.microsoft.com/office/drawing/2014/chart" uri="{C3380CC4-5D6E-409C-BE32-E72D297353CC}">
              <c16:uniqueId val="{00000004-45A9-4238-A271-FE33EDAE7F4D}"/>
            </c:ext>
          </c:extLst>
        </c:ser>
        <c:dLbls>
          <c:dLblPos val="outEnd"/>
          <c:showLegendKey val="0"/>
          <c:showVal val="1"/>
          <c:showCatName val="0"/>
          <c:showSerName val="0"/>
          <c:showPercent val="0"/>
          <c:showBubbleSize val="0"/>
        </c:dLbls>
        <c:gapWidth val="87"/>
        <c:overlap val="100"/>
        <c:axId val="204740096"/>
        <c:axId val="204744192"/>
      </c:barChart>
      <c:catAx>
        <c:axId val="204740096"/>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04744192"/>
        <c:crosses val="autoZero"/>
        <c:auto val="1"/>
        <c:lblAlgn val="ctr"/>
        <c:lblOffset val="100"/>
        <c:noMultiLvlLbl val="0"/>
      </c:catAx>
      <c:valAx>
        <c:axId val="204744192"/>
        <c:scaling>
          <c:orientation val="minMax"/>
          <c:max val="150"/>
          <c:min val="0"/>
        </c:scaling>
        <c:delete val="1"/>
        <c:axPos val="t"/>
        <c:numFmt formatCode="General" sourceLinked="1"/>
        <c:majorTickMark val="out"/>
        <c:minorTickMark val="none"/>
        <c:tickLblPos val="nextTo"/>
        <c:crossAx val="204740096"/>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2675-4538-AFDA-8B4861E6535F}"/>
              </c:ext>
            </c:extLst>
          </c:dPt>
          <c:dLbls>
            <c:delete val="1"/>
          </c:dLbls>
          <c:cat>
            <c:numRef>
              <c:f>Sheet1!$A$2</c:f>
              <c:numCache>
                <c:formatCode>General</c:formatCode>
                <c:ptCount val="1"/>
                <c:pt idx="0">
                  <c:v>2013</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2675-4538-AFDA-8B4861E6535F}"/>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2675-4538-AFDA-8B4861E6535F}"/>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75-4538-AFDA-8B4861E6535F}"/>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2013</c:v>
                </c:pt>
              </c:numCache>
            </c:numRef>
          </c:cat>
          <c:val>
            <c:numRef>
              <c:f>Sheet1!$C$2</c:f>
              <c:numCache>
                <c:formatCode>General</c:formatCode>
                <c:ptCount val="1"/>
                <c:pt idx="0">
                  <c:v>68.099999999999994</c:v>
                </c:pt>
              </c:numCache>
            </c:numRef>
          </c:val>
          <c:extLst>
            <c:ext xmlns:c16="http://schemas.microsoft.com/office/drawing/2014/chart" uri="{C3380CC4-5D6E-409C-BE32-E72D297353CC}">
              <c16:uniqueId val="{00000004-2675-4538-AFDA-8B4861E6535F}"/>
            </c:ext>
          </c:extLst>
        </c:ser>
        <c:dLbls>
          <c:dLblPos val="outEnd"/>
          <c:showLegendKey val="0"/>
          <c:showVal val="1"/>
          <c:showCatName val="0"/>
          <c:showSerName val="0"/>
          <c:showPercent val="0"/>
          <c:showBubbleSize val="0"/>
        </c:dLbls>
        <c:gapWidth val="87"/>
        <c:overlap val="100"/>
        <c:axId val="219423104"/>
        <c:axId val="219435392"/>
      </c:barChart>
      <c:catAx>
        <c:axId val="219423104"/>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19435392"/>
        <c:crosses val="autoZero"/>
        <c:auto val="1"/>
        <c:lblAlgn val="ctr"/>
        <c:lblOffset val="100"/>
        <c:noMultiLvlLbl val="0"/>
      </c:catAx>
      <c:valAx>
        <c:axId val="219435392"/>
        <c:scaling>
          <c:orientation val="minMax"/>
          <c:max val="150"/>
          <c:min val="0"/>
        </c:scaling>
        <c:delete val="1"/>
        <c:axPos val="t"/>
        <c:numFmt formatCode="General" sourceLinked="1"/>
        <c:majorTickMark val="out"/>
        <c:minorTickMark val="none"/>
        <c:tickLblPos val="nextTo"/>
        <c:crossAx val="219423104"/>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3466-4819-814D-ECB17CCB8256}"/>
              </c:ext>
            </c:extLst>
          </c:dPt>
          <c:dLbls>
            <c:delete val="1"/>
          </c:dLbls>
          <c:cat>
            <c:numRef>
              <c:f>Sheet1!$A$2</c:f>
              <c:numCache>
                <c:formatCode>General</c:formatCode>
                <c:ptCount val="1"/>
                <c:pt idx="0">
                  <c:v>2014</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3466-4819-814D-ECB17CCB8256}"/>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3466-4819-814D-ECB17CCB8256}"/>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66-4819-814D-ECB17CCB8256}"/>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2014</c:v>
                </c:pt>
              </c:numCache>
            </c:numRef>
          </c:cat>
          <c:val>
            <c:numRef>
              <c:f>Sheet1!$C$2</c:f>
              <c:numCache>
                <c:formatCode>General</c:formatCode>
                <c:ptCount val="1"/>
                <c:pt idx="0">
                  <c:v>68.7</c:v>
                </c:pt>
              </c:numCache>
            </c:numRef>
          </c:val>
          <c:extLst>
            <c:ext xmlns:c16="http://schemas.microsoft.com/office/drawing/2014/chart" uri="{C3380CC4-5D6E-409C-BE32-E72D297353CC}">
              <c16:uniqueId val="{00000004-3466-4819-814D-ECB17CCB8256}"/>
            </c:ext>
          </c:extLst>
        </c:ser>
        <c:dLbls>
          <c:dLblPos val="outEnd"/>
          <c:showLegendKey val="0"/>
          <c:showVal val="1"/>
          <c:showCatName val="0"/>
          <c:showSerName val="0"/>
          <c:showPercent val="0"/>
          <c:showBubbleSize val="0"/>
        </c:dLbls>
        <c:gapWidth val="87"/>
        <c:overlap val="100"/>
        <c:axId val="219454464"/>
        <c:axId val="219466752"/>
      </c:barChart>
      <c:catAx>
        <c:axId val="219454464"/>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19466752"/>
        <c:crosses val="autoZero"/>
        <c:auto val="1"/>
        <c:lblAlgn val="ctr"/>
        <c:lblOffset val="100"/>
        <c:noMultiLvlLbl val="0"/>
      </c:catAx>
      <c:valAx>
        <c:axId val="219466752"/>
        <c:scaling>
          <c:orientation val="minMax"/>
          <c:max val="150"/>
          <c:min val="0"/>
        </c:scaling>
        <c:delete val="1"/>
        <c:axPos val="t"/>
        <c:numFmt formatCode="General" sourceLinked="1"/>
        <c:majorTickMark val="out"/>
        <c:minorTickMark val="none"/>
        <c:tickLblPos val="nextTo"/>
        <c:crossAx val="219454464"/>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9565217391312"/>
          <c:y val="8.9678510998307967E-2"/>
          <c:w val="0.8913043478260867"/>
          <c:h val="0.8697123519458545"/>
        </c:manualLayout>
      </c:layout>
      <c:barChart>
        <c:barDir val="bar"/>
        <c:grouping val="clustered"/>
        <c:varyColors val="0"/>
        <c:ser>
          <c:idx val="0"/>
          <c:order val="0"/>
          <c:tx>
            <c:strRef>
              <c:f>Sheet1!$B$1</c:f>
              <c:strCache>
                <c:ptCount val="1"/>
                <c:pt idx="0">
                  <c:v>Female</c:v>
                </c:pt>
              </c:strCache>
            </c:strRef>
          </c:tx>
          <c:spPr>
            <a:solidFill>
              <a:schemeClr val="folHlink"/>
            </a:solidFill>
            <a:ln w="19160">
              <a:solidFill>
                <a:srgbClr val="FFFFFF"/>
              </a:solidFill>
              <a:prstDash val="solid"/>
            </a:ln>
          </c:spPr>
          <c:invertIfNegative val="0"/>
          <c:dLbls>
            <c:numFmt formatCode="#;##" sourceLinked="0"/>
            <c:spPr>
              <a:noFill/>
              <a:ln w="19160">
                <a:noFill/>
              </a:ln>
            </c:spPr>
            <c:txPr>
              <a:bodyPr/>
              <a:lstStyle/>
              <a:p>
                <a:pPr>
                  <a:defRPr sz="181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80+</c:v>
                </c:pt>
                <c:pt idx="1">
                  <c:v>70-79</c:v>
                </c:pt>
                <c:pt idx="2">
                  <c:v>60-69</c:v>
                </c:pt>
                <c:pt idx="3">
                  <c:v>50-59</c:v>
                </c:pt>
                <c:pt idx="4">
                  <c:v>40-49</c:v>
                </c:pt>
                <c:pt idx="5">
                  <c:v>30-39</c:v>
                </c:pt>
                <c:pt idx="6">
                  <c:v>20-29</c:v>
                </c:pt>
                <c:pt idx="7">
                  <c:v>10-19</c:v>
                </c:pt>
                <c:pt idx="8">
                  <c:v>0-9</c:v>
                </c:pt>
              </c:strCache>
            </c:strRef>
          </c:cat>
          <c:val>
            <c:numRef>
              <c:f>Sheet1!$B$2:$B$10</c:f>
              <c:numCache>
                <c:formatCode>General</c:formatCode>
                <c:ptCount val="9"/>
                <c:pt idx="0">
                  <c:v>-163</c:v>
                </c:pt>
                <c:pt idx="1">
                  <c:v>-376</c:v>
                </c:pt>
                <c:pt idx="2">
                  <c:v>-463</c:v>
                </c:pt>
                <c:pt idx="3">
                  <c:v>-573</c:v>
                </c:pt>
                <c:pt idx="4">
                  <c:v>-481</c:v>
                </c:pt>
                <c:pt idx="5">
                  <c:v>-489</c:v>
                </c:pt>
                <c:pt idx="6">
                  <c:v>-450</c:v>
                </c:pt>
                <c:pt idx="7">
                  <c:v>-363</c:v>
                </c:pt>
                <c:pt idx="8">
                  <c:v>-330</c:v>
                </c:pt>
              </c:numCache>
            </c:numRef>
          </c:val>
          <c:extLst>
            <c:ext xmlns:c16="http://schemas.microsoft.com/office/drawing/2014/chart" uri="{C3380CC4-5D6E-409C-BE32-E72D297353CC}">
              <c16:uniqueId val="{00000000-ECEC-40C1-825B-77583F8A3613}"/>
            </c:ext>
          </c:extLst>
        </c:ser>
        <c:ser>
          <c:idx val="1"/>
          <c:order val="1"/>
          <c:tx>
            <c:strRef>
              <c:f>Sheet1!$C$1</c:f>
              <c:strCache>
                <c:ptCount val="1"/>
                <c:pt idx="0">
                  <c:v>Male</c:v>
                </c:pt>
              </c:strCache>
            </c:strRef>
          </c:tx>
          <c:spPr>
            <a:solidFill>
              <a:srgbClr val="005776"/>
            </a:solidFill>
            <a:ln w="19160">
              <a:solidFill>
                <a:srgbClr val="FFFFFF"/>
              </a:solidFill>
              <a:prstDash val="solid"/>
            </a:ln>
          </c:spPr>
          <c:invertIfNegative val="0"/>
          <c:dLbls>
            <c:numFmt formatCode="0" sourceLinked="0"/>
            <c:spPr>
              <a:noFill/>
              <a:ln w="19160">
                <a:noFill/>
              </a:ln>
            </c:spPr>
            <c:txPr>
              <a:bodyPr/>
              <a:lstStyle/>
              <a:p>
                <a:pPr>
                  <a:defRPr sz="181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80+</c:v>
                </c:pt>
                <c:pt idx="1">
                  <c:v>70-79</c:v>
                </c:pt>
                <c:pt idx="2">
                  <c:v>60-69</c:v>
                </c:pt>
                <c:pt idx="3">
                  <c:v>50-59</c:v>
                </c:pt>
                <c:pt idx="4">
                  <c:v>40-49</c:v>
                </c:pt>
                <c:pt idx="5">
                  <c:v>30-39</c:v>
                </c:pt>
                <c:pt idx="6">
                  <c:v>20-29</c:v>
                </c:pt>
                <c:pt idx="7">
                  <c:v>10-19</c:v>
                </c:pt>
                <c:pt idx="8">
                  <c:v>0-9</c:v>
                </c:pt>
              </c:strCache>
            </c:strRef>
          </c:cat>
          <c:val>
            <c:numRef>
              <c:f>Sheet1!$C$2:$C$10</c:f>
              <c:numCache>
                <c:formatCode>General</c:formatCode>
                <c:ptCount val="9"/>
                <c:pt idx="0">
                  <c:v>95</c:v>
                </c:pt>
                <c:pt idx="1">
                  <c:v>277</c:v>
                </c:pt>
                <c:pt idx="2">
                  <c:v>405</c:v>
                </c:pt>
                <c:pt idx="3">
                  <c:v>544</c:v>
                </c:pt>
                <c:pt idx="4">
                  <c:v>473</c:v>
                </c:pt>
                <c:pt idx="5">
                  <c:v>501</c:v>
                </c:pt>
                <c:pt idx="6">
                  <c:v>470</c:v>
                </c:pt>
                <c:pt idx="7">
                  <c:v>385</c:v>
                </c:pt>
                <c:pt idx="8">
                  <c:v>349</c:v>
                </c:pt>
              </c:numCache>
            </c:numRef>
          </c:val>
          <c:extLst>
            <c:ext xmlns:c16="http://schemas.microsoft.com/office/drawing/2014/chart" uri="{C3380CC4-5D6E-409C-BE32-E72D297353CC}">
              <c16:uniqueId val="{00000001-ECEC-40C1-825B-77583F8A3613}"/>
            </c:ext>
          </c:extLst>
        </c:ser>
        <c:dLbls>
          <c:showLegendKey val="0"/>
          <c:showVal val="1"/>
          <c:showCatName val="0"/>
          <c:showSerName val="0"/>
          <c:showPercent val="0"/>
          <c:showBubbleSize val="0"/>
        </c:dLbls>
        <c:gapWidth val="20"/>
        <c:overlap val="100"/>
        <c:axId val="224758016"/>
        <c:axId val="224759168"/>
      </c:barChart>
      <c:catAx>
        <c:axId val="224758016"/>
        <c:scaling>
          <c:orientation val="maxMin"/>
        </c:scaling>
        <c:delete val="0"/>
        <c:axPos val="l"/>
        <c:numFmt formatCode="General" sourceLinked="1"/>
        <c:majorTickMark val="out"/>
        <c:minorTickMark val="none"/>
        <c:tickLblPos val="low"/>
        <c:spPr>
          <a:ln w="7185">
            <a:noFill/>
          </a:ln>
        </c:spPr>
        <c:txPr>
          <a:bodyPr rot="0" vert="horz"/>
          <a:lstStyle/>
          <a:p>
            <a:pPr>
              <a:defRPr sz="1400" b="0" i="0" u="none" strike="noStrike" baseline="0">
                <a:solidFill>
                  <a:schemeClr val="tx1"/>
                </a:solidFill>
                <a:latin typeface="Calibri"/>
                <a:ea typeface="Calibri"/>
                <a:cs typeface="Calibri"/>
              </a:defRPr>
            </a:pPr>
            <a:endParaRPr lang="en-US"/>
          </a:p>
        </c:txPr>
        <c:crossAx val="224759168"/>
        <c:crosses val="autoZero"/>
        <c:auto val="1"/>
        <c:lblAlgn val="ctr"/>
        <c:lblOffset val="100"/>
        <c:tickLblSkip val="1"/>
        <c:tickMarkSkip val="1"/>
        <c:noMultiLvlLbl val="0"/>
      </c:catAx>
      <c:valAx>
        <c:axId val="224759168"/>
        <c:scaling>
          <c:orientation val="minMax"/>
          <c:max val="575"/>
          <c:min val="-575"/>
        </c:scaling>
        <c:delete val="1"/>
        <c:axPos val="t"/>
        <c:numFmt formatCode="General" sourceLinked="1"/>
        <c:majorTickMark val="out"/>
        <c:minorTickMark val="none"/>
        <c:tickLblPos val="nextTo"/>
        <c:crossAx val="224758016"/>
        <c:crosses val="autoZero"/>
        <c:crossBetween val="between"/>
        <c:majorUnit val="5"/>
        <c:minorUnit val="5"/>
      </c:valAx>
      <c:spPr>
        <a:noFill/>
        <a:ln w="19160">
          <a:noFill/>
        </a:ln>
      </c:spPr>
    </c:plotArea>
    <c:legend>
      <c:legendPos val="t"/>
      <c:layout>
        <c:manualLayout>
          <c:xMode val="edge"/>
          <c:yMode val="edge"/>
          <c:x val="0.26689195501083623"/>
          <c:y val="1.5151515151515152E-2"/>
          <c:w val="0.60103241706354327"/>
          <c:h val="6.1526286486916409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c:spPr>
  <c:txPr>
    <a:bodyPr/>
    <a:lstStyle/>
    <a:p>
      <a:pPr>
        <a:defRPr sz="1660" b="1" i="0" u="none" strike="noStrike" baseline="0">
          <a:solidFill>
            <a:srgbClr val="FFFFFF"/>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B006-49C2-B909-C169ED85EC08}"/>
              </c:ext>
            </c:extLst>
          </c:dPt>
          <c:dLbls>
            <c:delete val="1"/>
          </c:dLbls>
          <c:cat>
            <c:numRef>
              <c:f>Sheet1!$A$2</c:f>
              <c:numCache>
                <c:formatCode>General</c:formatCode>
                <c:ptCount val="1"/>
                <c:pt idx="0">
                  <c:v>2015</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B006-49C2-B909-C169ED85EC08}"/>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B006-49C2-B909-C169ED85EC08}"/>
              </c:ext>
            </c:extLst>
          </c:dPt>
          <c:dLbls>
            <c:dLbl>
              <c:idx val="0"/>
              <c:layout>
                <c:manualLayout>
                  <c:x val="0.64771666320288157"/>
                  <c:y val="2.3145576417435101E-6"/>
                </c:manualLayout>
              </c:layout>
              <c:spPr/>
              <c:txPr>
                <a:bodyPr/>
                <a:lstStyle/>
                <a:p>
                  <a:pPr>
                    <a:defRPr sz="3200" b="1">
                      <a:solidFill>
                        <a:schemeClr val="accent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06-49C2-B909-C169ED85EC08}"/>
                </c:ext>
              </c:extLst>
            </c:dLbl>
            <c:spPr>
              <a:noFill/>
              <a:ln>
                <a:noFill/>
              </a:ln>
              <a:effectLst/>
            </c:spPr>
            <c:txPr>
              <a:bodyPr/>
              <a:lstStyle/>
              <a:p>
                <a:pPr>
                  <a:defRPr sz="3200" b="1">
                    <a:solidFill>
                      <a:srgbClr val="FF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2015</c:v>
                </c:pt>
              </c:numCache>
            </c:numRef>
          </c:cat>
          <c:val>
            <c:numRef>
              <c:f>Sheet1!$C$2</c:f>
              <c:numCache>
                <c:formatCode>0.0</c:formatCode>
                <c:ptCount val="1"/>
                <c:pt idx="0">
                  <c:v>68.8</c:v>
                </c:pt>
              </c:numCache>
            </c:numRef>
          </c:val>
          <c:extLst>
            <c:ext xmlns:c16="http://schemas.microsoft.com/office/drawing/2014/chart" uri="{C3380CC4-5D6E-409C-BE32-E72D297353CC}">
              <c16:uniqueId val="{00000004-B006-49C2-B909-C169ED85EC08}"/>
            </c:ext>
          </c:extLst>
        </c:ser>
        <c:dLbls>
          <c:dLblPos val="outEnd"/>
          <c:showLegendKey val="0"/>
          <c:showVal val="1"/>
          <c:showCatName val="0"/>
          <c:showSerName val="0"/>
          <c:showPercent val="0"/>
          <c:showBubbleSize val="0"/>
        </c:dLbls>
        <c:gapWidth val="87"/>
        <c:overlap val="100"/>
        <c:axId val="218354432"/>
        <c:axId val="218355968"/>
      </c:barChart>
      <c:catAx>
        <c:axId val="218354432"/>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18355968"/>
        <c:crosses val="autoZero"/>
        <c:auto val="1"/>
        <c:lblAlgn val="ctr"/>
        <c:lblOffset val="100"/>
        <c:noMultiLvlLbl val="0"/>
      </c:catAx>
      <c:valAx>
        <c:axId val="218355968"/>
        <c:scaling>
          <c:orientation val="minMax"/>
          <c:max val="150"/>
          <c:min val="0"/>
        </c:scaling>
        <c:delete val="1"/>
        <c:axPos val="t"/>
        <c:numFmt formatCode="General" sourceLinked="1"/>
        <c:majorTickMark val="out"/>
        <c:minorTickMark val="none"/>
        <c:tickLblPos val="nextTo"/>
        <c:crossAx val="218354432"/>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26193118756938"/>
          <c:y val="1.6977928692699491E-2"/>
          <c:w val="0.78246392896781358"/>
          <c:h val="0.91680814940577249"/>
        </c:manualLayout>
      </c:layout>
      <c:barChart>
        <c:barDir val="bar"/>
        <c:grouping val="clustered"/>
        <c:varyColors val="0"/>
        <c:ser>
          <c:idx val="6"/>
          <c:order val="0"/>
          <c:tx>
            <c:strRef>
              <c:f>Sheet1!$B$1</c:f>
              <c:strCache>
                <c:ptCount val="1"/>
                <c:pt idx="0">
                  <c:v>2012</c:v>
                </c:pt>
              </c:strCache>
            </c:strRef>
          </c:tx>
          <c:spPr>
            <a:solidFill>
              <a:srgbClr val="33CCCC"/>
            </a:solidFill>
            <a:ln w="12650">
              <a:solidFill>
                <a:srgbClr val="FFFFFF"/>
              </a:solidFill>
              <a:prstDash val="solid"/>
            </a:ln>
            <a:effectLst>
              <a:outerShdw dist="35921" dir="2700000" algn="br">
                <a:srgbClr val="000000"/>
              </a:outerShdw>
            </a:effectLst>
          </c:spPr>
          <c:invertIfNegative val="0"/>
          <c:dLbls>
            <c:numFmt formatCode="0.0&quot;%&quot;" sourceLinked="0"/>
            <c:spPr>
              <a:noFill/>
              <a:ln w="25300">
                <a:noFill/>
              </a:ln>
            </c:spPr>
            <c:txPr>
              <a:bodyPr/>
              <a:lstStyle/>
              <a:p>
                <a:pPr>
                  <a:defRPr sz="1394"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Daily</c:v>
                </c:pt>
                <c:pt idx="1">
                  <c:v>Weekly</c:v>
                </c:pt>
                <c:pt idx="2">
                  <c:v>Biweekly</c:v>
                </c:pt>
                <c:pt idx="3">
                  <c:v>Monthly</c:v>
                </c:pt>
                <c:pt idx="4">
                  <c:v>Other</c:v>
                </c:pt>
              </c:strCache>
            </c:strRef>
          </c:cat>
          <c:val>
            <c:numRef>
              <c:f>Sheet1!$B$2:$B$6</c:f>
              <c:numCache>
                <c:formatCode>0.00</c:formatCode>
                <c:ptCount val="5"/>
                <c:pt idx="0">
                  <c:v>40.92</c:v>
                </c:pt>
                <c:pt idx="1">
                  <c:v>30.3</c:v>
                </c:pt>
                <c:pt idx="2">
                  <c:v>7.6</c:v>
                </c:pt>
                <c:pt idx="3">
                  <c:v>21.6</c:v>
                </c:pt>
                <c:pt idx="4">
                  <c:v>0.7</c:v>
                </c:pt>
              </c:numCache>
            </c:numRef>
          </c:val>
          <c:extLst>
            <c:ext xmlns:c16="http://schemas.microsoft.com/office/drawing/2014/chart" uri="{C3380CC4-5D6E-409C-BE32-E72D297353CC}">
              <c16:uniqueId val="{00000001-66ED-4F55-8575-8978C9192168}"/>
            </c:ext>
          </c:extLst>
        </c:ser>
        <c:ser>
          <c:idx val="7"/>
          <c:order val="1"/>
          <c:tx>
            <c:strRef>
              <c:f>Sheet1!$C$1</c:f>
              <c:strCache>
                <c:ptCount val="1"/>
                <c:pt idx="0">
                  <c:v>2013</c:v>
                </c:pt>
              </c:strCache>
            </c:strRef>
          </c:tx>
          <c:spPr>
            <a:solidFill>
              <a:srgbClr val="00FFFF"/>
            </a:solidFill>
            <a:ln w="12650">
              <a:solidFill>
                <a:srgbClr val="FFFFFF"/>
              </a:solidFill>
              <a:prstDash val="solid"/>
            </a:ln>
            <a:effectLst>
              <a:outerShdw dist="35921" dir="2700000" algn="br">
                <a:srgbClr val="000000"/>
              </a:outerShdw>
            </a:effectLst>
          </c:spPr>
          <c:invertIfNegative val="0"/>
          <c:dLbls>
            <c:spPr>
              <a:noFill/>
              <a:ln w="25300">
                <a:noFill/>
              </a:ln>
            </c:spPr>
            <c:txPr>
              <a:bodyPr/>
              <a:lstStyle/>
              <a:p>
                <a:pPr>
                  <a:defRPr sz="12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Daily</c:v>
                </c:pt>
                <c:pt idx="1">
                  <c:v>Weekly</c:v>
                </c:pt>
                <c:pt idx="2">
                  <c:v>Biweekly</c:v>
                </c:pt>
                <c:pt idx="3">
                  <c:v>Monthly</c:v>
                </c:pt>
                <c:pt idx="4">
                  <c:v>Other</c:v>
                </c:pt>
              </c:strCache>
            </c:strRef>
          </c:cat>
          <c:val>
            <c:numRef>
              <c:f>Sheet1!$C$2:$C$6</c:f>
              <c:numCache>
                <c:formatCode>0.00</c:formatCode>
                <c:ptCount val="5"/>
                <c:pt idx="0">
                  <c:v>37.93</c:v>
                </c:pt>
                <c:pt idx="1">
                  <c:v>26.6</c:v>
                </c:pt>
                <c:pt idx="2">
                  <c:v>6.4</c:v>
                </c:pt>
                <c:pt idx="3">
                  <c:v>18.899999999999999</c:v>
                </c:pt>
                <c:pt idx="4">
                  <c:v>0.4</c:v>
                </c:pt>
              </c:numCache>
            </c:numRef>
          </c:val>
          <c:extLst>
            <c:ext xmlns:c16="http://schemas.microsoft.com/office/drawing/2014/chart" uri="{C3380CC4-5D6E-409C-BE32-E72D297353CC}">
              <c16:uniqueId val="{00000002-66ED-4F55-8575-8978C9192168}"/>
            </c:ext>
          </c:extLst>
        </c:ser>
        <c:ser>
          <c:idx val="8"/>
          <c:order val="2"/>
          <c:tx>
            <c:strRef>
              <c:f>Sheet1!$D$1</c:f>
              <c:strCache>
                <c:ptCount val="1"/>
                <c:pt idx="0">
                  <c:v>2014</c:v>
                </c:pt>
              </c:strCache>
            </c:strRef>
          </c:tx>
          <c:spPr>
            <a:solidFill>
              <a:srgbClr val="CCFFFF"/>
            </a:solidFill>
            <a:ln w="12650">
              <a:solidFill>
                <a:srgbClr val="FFFFFF"/>
              </a:solidFill>
              <a:prstDash val="solid"/>
            </a:ln>
            <a:effectLst>
              <a:outerShdw dist="35921" dir="2700000" algn="br">
                <a:srgbClr val="000000"/>
              </a:outerShdw>
            </a:effectLst>
          </c:spPr>
          <c:invertIfNegative val="0"/>
          <c:dLbls>
            <c:spPr>
              <a:noFill/>
              <a:ln w="25300">
                <a:noFill/>
              </a:ln>
            </c:spPr>
            <c:txPr>
              <a:bodyPr/>
              <a:lstStyle/>
              <a:p>
                <a:pPr>
                  <a:defRPr sz="1394"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Daily</c:v>
                </c:pt>
                <c:pt idx="1">
                  <c:v>Weekly</c:v>
                </c:pt>
                <c:pt idx="2">
                  <c:v>Biweekly</c:v>
                </c:pt>
                <c:pt idx="3">
                  <c:v>Monthly</c:v>
                </c:pt>
                <c:pt idx="4">
                  <c:v>Other</c:v>
                </c:pt>
              </c:strCache>
            </c:strRef>
          </c:cat>
          <c:val>
            <c:numRef>
              <c:f>Sheet1!$D$2:$D$6</c:f>
              <c:numCache>
                <c:formatCode>0.00</c:formatCode>
                <c:ptCount val="5"/>
                <c:pt idx="0">
                  <c:v>37.22</c:v>
                </c:pt>
                <c:pt idx="1">
                  <c:v>24.43</c:v>
                </c:pt>
                <c:pt idx="2">
                  <c:v>7.6</c:v>
                </c:pt>
                <c:pt idx="3">
                  <c:v>19.5</c:v>
                </c:pt>
                <c:pt idx="4">
                  <c:v>2.2000000000000002</c:v>
                </c:pt>
              </c:numCache>
            </c:numRef>
          </c:val>
          <c:extLst>
            <c:ext xmlns:c16="http://schemas.microsoft.com/office/drawing/2014/chart" uri="{C3380CC4-5D6E-409C-BE32-E72D297353CC}">
              <c16:uniqueId val="{00000003-66ED-4F55-8575-8978C9192168}"/>
            </c:ext>
          </c:extLst>
        </c:ser>
        <c:ser>
          <c:idx val="9"/>
          <c:order val="3"/>
          <c:tx>
            <c:strRef>
              <c:f>Sheet1!$E$1</c:f>
              <c:strCache>
                <c:ptCount val="1"/>
                <c:pt idx="0">
                  <c:v>2015</c:v>
                </c:pt>
              </c:strCache>
            </c:strRef>
          </c:tx>
          <c:spPr>
            <a:solidFill>
              <a:schemeClr val="accent3"/>
            </a:solidFill>
            <a:ln w="12650">
              <a:solidFill>
                <a:srgbClr val="FFFFFF"/>
              </a:solidFill>
              <a:prstDash val="solid"/>
            </a:ln>
            <a:effectLst>
              <a:outerShdw dist="35921" dir="2700000" algn="br">
                <a:srgbClr val="000000"/>
              </a:outerShdw>
            </a:effectLst>
          </c:spPr>
          <c:invertIfNegative val="0"/>
          <c:dLbls>
            <c:numFmt formatCode="0.0&quot;%&quot;" sourceLinked="0"/>
            <c:spPr>
              <a:noFill/>
              <a:ln w="25300">
                <a:noFill/>
              </a:ln>
            </c:spPr>
            <c:txPr>
              <a:bodyPr/>
              <a:lstStyle/>
              <a:p>
                <a:pPr>
                  <a:defRPr sz="1394"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Daily</c:v>
                </c:pt>
                <c:pt idx="1">
                  <c:v>Weekly</c:v>
                </c:pt>
                <c:pt idx="2">
                  <c:v>Biweekly</c:v>
                </c:pt>
                <c:pt idx="3">
                  <c:v>Monthly</c:v>
                </c:pt>
                <c:pt idx="4">
                  <c:v>Other</c:v>
                </c:pt>
              </c:strCache>
            </c:strRef>
          </c:cat>
          <c:val>
            <c:numRef>
              <c:f>Sheet1!$E$2:$E$6</c:f>
              <c:numCache>
                <c:formatCode>0.00</c:formatCode>
                <c:ptCount val="5"/>
                <c:pt idx="0" formatCode="General">
                  <c:v>33.65</c:v>
                </c:pt>
                <c:pt idx="1">
                  <c:v>23.1</c:v>
                </c:pt>
                <c:pt idx="2">
                  <c:v>7.1</c:v>
                </c:pt>
                <c:pt idx="3">
                  <c:v>16.600000000000001</c:v>
                </c:pt>
                <c:pt idx="4">
                  <c:v>2</c:v>
                </c:pt>
              </c:numCache>
            </c:numRef>
          </c:val>
          <c:extLst>
            <c:ext xmlns:c16="http://schemas.microsoft.com/office/drawing/2014/chart" uri="{C3380CC4-5D6E-409C-BE32-E72D297353CC}">
              <c16:uniqueId val="{00000004-66ED-4F55-8575-8978C9192168}"/>
            </c:ext>
          </c:extLst>
        </c:ser>
        <c:ser>
          <c:idx val="0"/>
          <c:order val="4"/>
          <c:tx>
            <c:strRef>
              <c:f>Sheet1!$F$1</c:f>
              <c:strCache>
                <c:ptCount val="1"/>
                <c:pt idx="0">
                  <c:v>2016</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Daily</c:v>
                </c:pt>
                <c:pt idx="1">
                  <c:v>Weekly</c:v>
                </c:pt>
                <c:pt idx="2">
                  <c:v>Biweekly</c:v>
                </c:pt>
                <c:pt idx="3">
                  <c:v>Monthly</c:v>
                </c:pt>
                <c:pt idx="4">
                  <c:v>Other</c:v>
                </c:pt>
              </c:strCache>
            </c:strRef>
          </c:cat>
          <c:val>
            <c:numRef>
              <c:f>Sheet1!$F$2:$F$6</c:f>
              <c:numCache>
                <c:formatCode>0.00</c:formatCode>
                <c:ptCount val="5"/>
                <c:pt idx="0">
                  <c:v>28.1</c:v>
                </c:pt>
                <c:pt idx="1">
                  <c:v>22</c:v>
                </c:pt>
                <c:pt idx="2">
                  <c:v>9.6999999999999993</c:v>
                </c:pt>
                <c:pt idx="3">
                  <c:v>32.5</c:v>
                </c:pt>
                <c:pt idx="4">
                  <c:v>12.3</c:v>
                </c:pt>
              </c:numCache>
            </c:numRef>
          </c:val>
          <c:extLst>
            <c:ext xmlns:c16="http://schemas.microsoft.com/office/drawing/2014/chart" uri="{C3380CC4-5D6E-409C-BE32-E72D297353CC}">
              <c16:uniqueId val="{00000000-821C-46F2-9B2A-E460DC3DC54F}"/>
            </c:ext>
          </c:extLst>
        </c:ser>
        <c:dLbls>
          <c:showLegendKey val="0"/>
          <c:showVal val="0"/>
          <c:showCatName val="0"/>
          <c:showSerName val="0"/>
          <c:showPercent val="0"/>
          <c:showBubbleSize val="0"/>
        </c:dLbls>
        <c:gapWidth val="20"/>
        <c:axId val="204590080"/>
        <c:axId val="204609024"/>
      </c:barChart>
      <c:catAx>
        <c:axId val="204590080"/>
        <c:scaling>
          <c:orientation val="maxMin"/>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1394" b="1" i="0" u="none" strike="noStrike" baseline="0">
                <a:solidFill>
                  <a:schemeClr val="tx1"/>
                </a:solidFill>
                <a:latin typeface="Calibri"/>
                <a:ea typeface="Calibri"/>
                <a:cs typeface="Calibri"/>
              </a:defRPr>
            </a:pPr>
            <a:endParaRPr lang="en-US"/>
          </a:p>
        </c:txPr>
        <c:crossAx val="204609024"/>
        <c:crosses val="autoZero"/>
        <c:auto val="1"/>
        <c:lblAlgn val="ctr"/>
        <c:lblOffset val="100"/>
        <c:tickLblSkip val="1"/>
        <c:tickMarkSkip val="1"/>
        <c:noMultiLvlLbl val="0"/>
      </c:catAx>
      <c:valAx>
        <c:axId val="204609024"/>
        <c:scaling>
          <c:orientation val="minMax"/>
        </c:scaling>
        <c:delete val="0"/>
        <c:axPos val="b"/>
        <c:numFmt formatCode="General" sourceLinked="0"/>
        <c:majorTickMark val="out"/>
        <c:minorTickMark val="none"/>
        <c:tickLblPos val="nextTo"/>
        <c:spPr>
          <a:ln w="3162">
            <a:solidFill>
              <a:schemeClr val="tx1"/>
            </a:solidFill>
            <a:prstDash val="solid"/>
          </a:ln>
        </c:spPr>
        <c:txPr>
          <a:bodyPr rot="0" vert="horz"/>
          <a:lstStyle/>
          <a:p>
            <a:pPr>
              <a:defRPr sz="1100" b="1" i="0" u="none" strike="noStrike" baseline="0">
                <a:solidFill>
                  <a:schemeClr val="bg2">
                    <a:lumMod val="50000"/>
                  </a:schemeClr>
                </a:solidFill>
                <a:latin typeface="Calibri"/>
                <a:ea typeface="Calibri"/>
                <a:cs typeface="Calibri"/>
              </a:defRPr>
            </a:pPr>
            <a:endParaRPr lang="en-US"/>
          </a:p>
        </c:txPr>
        <c:crossAx val="204590080"/>
        <c:crosses val="max"/>
        <c:crossBetween val="between"/>
      </c:valAx>
      <c:spPr>
        <a:noFill/>
        <a:ln w="25300">
          <a:noFill/>
        </a:ln>
      </c:spPr>
    </c:plotArea>
    <c:legend>
      <c:legendPos val="r"/>
      <c:overlay val="0"/>
      <c:txPr>
        <a:bodyPr/>
        <a:lstStyle/>
        <a:p>
          <a:pPr>
            <a:defRPr sz="1600"/>
          </a:pPr>
          <a:endParaRPr lang="en-US"/>
        </a:p>
      </c:txPr>
    </c:legend>
    <c:plotVisOnly val="1"/>
    <c:dispBlanksAs val="gap"/>
    <c:showDLblsOverMax val="0"/>
  </c:chart>
  <c:spPr>
    <a:noFill/>
    <a:ln>
      <a:noFill/>
    </a:ln>
  </c:spPr>
  <c:txPr>
    <a:bodyPr/>
    <a:lstStyle/>
    <a:p>
      <a:pPr>
        <a:defRPr sz="2540"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Svi korisnici interneta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2008</c:v>
                </c:pt>
                <c:pt idx="1">
                  <c:v>2009</c:v>
                </c:pt>
                <c:pt idx="2">
                  <c:v>2010</c:v>
                </c:pt>
                <c:pt idx="3">
                  <c:v>2011</c:v>
                </c:pt>
                <c:pt idx="4">
                  <c:v>2012</c:v>
                </c:pt>
                <c:pt idx="5">
                  <c:v>2013</c:v>
                </c:pt>
                <c:pt idx="6">
                  <c:v>2014</c:v>
                </c:pt>
                <c:pt idx="7">
                  <c:v>2015</c:v>
                </c:pt>
                <c:pt idx="8">
                  <c:v>2016YTD</c:v>
                </c:pt>
              </c:strCache>
            </c:strRef>
          </c:cat>
          <c:val>
            <c:numRef>
              <c:f>Sheet1!$B$2:$J$2</c:f>
              <c:numCache>
                <c:formatCode>General</c:formatCode>
                <c:ptCount val="9"/>
                <c:pt idx="0">
                  <c:v>33.6</c:v>
                </c:pt>
                <c:pt idx="1">
                  <c:v>38.1</c:v>
                </c:pt>
                <c:pt idx="2">
                  <c:v>40.700000000000003</c:v>
                </c:pt>
                <c:pt idx="3">
                  <c:v>47.6</c:v>
                </c:pt>
                <c:pt idx="4">
                  <c:v>65.099999999999994</c:v>
                </c:pt>
                <c:pt idx="5">
                  <c:v>61.3</c:v>
                </c:pt>
                <c:pt idx="6">
                  <c:v>66.2</c:v>
                </c:pt>
                <c:pt idx="7">
                  <c:v>64.099999999999994</c:v>
                </c:pt>
                <c:pt idx="8">
                  <c:v>70.2</c:v>
                </c:pt>
              </c:numCache>
            </c:numRef>
          </c:val>
          <c:smooth val="0"/>
          <c:extLst>
            <c:ext xmlns:c16="http://schemas.microsoft.com/office/drawing/2014/chart" uri="{C3380CC4-5D6E-409C-BE32-E72D297353CC}">
              <c16:uniqueId val="{00000000-3660-414B-BDD3-CCFB335393C5}"/>
            </c:ext>
          </c:extLst>
        </c:ser>
        <c:ser>
          <c:idx val="1"/>
          <c:order val="1"/>
          <c:tx>
            <c:strRef>
              <c:f>Sheet1!$A$3</c:f>
              <c:strCache>
                <c:ptCount val="1"/>
                <c:pt idx="0">
                  <c:v>Heavy – Svaki dan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2008</c:v>
                </c:pt>
                <c:pt idx="1">
                  <c:v>2009</c:v>
                </c:pt>
                <c:pt idx="2">
                  <c:v>2010</c:v>
                </c:pt>
                <c:pt idx="3">
                  <c:v>2011</c:v>
                </c:pt>
                <c:pt idx="4">
                  <c:v>2012</c:v>
                </c:pt>
                <c:pt idx="5">
                  <c:v>2013</c:v>
                </c:pt>
                <c:pt idx="6">
                  <c:v>2014</c:v>
                </c:pt>
                <c:pt idx="7">
                  <c:v>2015</c:v>
                </c:pt>
                <c:pt idx="8">
                  <c:v>2016YTD</c:v>
                </c:pt>
              </c:strCache>
            </c:strRef>
          </c:cat>
          <c:val>
            <c:numRef>
              <c:f>Sheet1!$B$3:$J$3</c:f>
              <c:numCache>
                <c:formatCode>General</c:formatCode>
                <c:ptCount val="9"/>
                <c:pt idx="0">
                  <c:v>13.4</c:v>
                </c:pt>
                <c:pt idx="1">
                  <c:v>19.899999999999999</c:v>
                </c:pt>
                <c:pt idx="2">
                  <c:v>25.799999999999997</c:v>
                </c:pt>
                <c:pt idx="3">
                  <c:v>31.9</c:v>
                </c:pt>
                <c:pt idx="4">
                  <c:v>55.2</c:v>
                </c:pt>
                <c:pt idx="5">
                  <c:v>49.75</c:v>
                </c:pt>
                <c:pt idx="6">
                  <c:v>54.400000000000006</c:v>
                </c:pt>
                <c:pt idx="7">
                  <c:v>52.5</c:v>
                </c:pt>
                <c:pt idx="8">
                  <c:v>63.4</c:v>
                </c:pt>
              </c:numCache>
            </c:numRef>
          </c:val>
          <c:smooth val="0"/>
          <c:extLst>
            <c:ext xmlns:c16="http://schemas.microsoft.com/office/drawing/2014/chart" uri="{C3380CC4-5D6E-409C-BE32-E72D297353CC}">
              <c16:uniqueId val="{00000001-3660-414B-BDD3-CCFB335393C5}"/>
            </c:ext>
          </c:extLst>
        </c:ser>
        <c:ser>
          <c:idx val="2"/>
          <c:order val="2"/>
          <c:tx>
            <c:strRef>
              <c:f>Sheet1!$A$4</c:f>
              <c:strCache>
                <c:ptCount val="1"/>
                <c:pt idx="0">
                  <c:v>Medium – Vise puta nedeljno</c:v>
                </c:pt>
              </c:strCache>
            </c:strRef>
          </c:tx>
          <c:spPr>
            <a:ln w="28575" cap="rnd">
              <a:solidFill>
                <a:schemeClr val="accent3"/>
              </a:solidFill>
              <a:round/>
            </a:ln>
            <a:effectLst/>
          </c:spPr>
          <c:marker>
            <c:symbol val="none"/>
          </c:marker>
          <c:cat>
            <c:strRef>
              <c:f>Sheet1!$B$1:$J$1</c:f>
              <c:strCache>
                <c:ptCount val="9"/>
                <c:pt idx="0">
                  <c:v>2008</c:v>
                </c:pt>
                <c:pt idx="1">
                  <c:v>2009</c:v>
                </c:pt>
                <c:pt idx="2">
                  <c:v>2010</c:v>
                </c:pt>
                <c:pt idx="3">
                  <c:v>2011</c:v>
                </c:pt>
                <c:pt idx="4">
                  <c:v>2012</c:v>
                </c:pt>
                <c:pt idx="5">
                  <c:v>2013</c:v>
                </c:pt>
                <c:pt idx="6">
                  <c:v>2014</c:v>
                </c:pt>
                <c:pt idx="7">
                  <c:v>2015</c:v>
                </c:pt>
                <c:pt idx="8">
                  <c:v>2016YTD</c:v>
                </c:pt>
              </c:strCache>
            </c:strRef>
          </c:cat>
          <c:val>
            <c:numRef>
              <c:f>Sheet1!$B$4:$J$4</c:f>
              <c:numCache>
                <c:formatCode>General</c:formatCode>
                <c:ptCount val="9"/>
                <c:pt idx="0">
                  <c:v>9.4</c:v>
                </c:pt>
                <c:pt idx="1">
                  <c:v>8.3000000000000007</c:v>
                </c:pt>
                <c:pt idx="2">
                  <c:v>7.3000000000000007</c:v>
                </c:pt>
                <c:pt idx="3">
                  <c:v>9</c:v>
                </c:pt>
                <c:pt idx="4">
                  <c:v>5.9499999999999993</c:v>
                </c:pt>
                <c:pt idx="5">
                  <c:v>7.25</c:v>
                </c:pt>
                <c:pt idx="6">
                  <c:v>5.45</c:v>
                </c:pt>
                <c:pt idx="7">
                  <c:v>5.65</c:v>
                </c:pt>
                <c:pt idx="8">
                  <c:v>4</c:v>
                </c:pt>
              </c:numCache>
            </c:numRef>
          </c:val>
          <c:smooth val="0"/>
          <c:extLst>
            <c:ext xmlns:c16="http://schemas.microsoft.com/office/drawing/2014/chart" uri="{C3380CC4-5D6E-409C-BE32-E72D297353CC}">
              <c16:uniqueId val="{00000002-3660-414B-BDD3-CCFB335393C5}"/>
            </c:ext>
          </c:extLst>
        </c:ser>
        <c:ser>
          <c:idx val="3"/>
          <c:order val="3"/>
          <c:tx>
            <c:strRef>
              <c:f>Sheet1!$A$5</c:f>
              <c:strCache>
                <c:ptCount val="1"/>
                <c:pt idx="0">
                  <c:v>Light  - Jednom nedeljno I redje</c:v>
                </c:pt>
              </c:strCache>
            </c:strRef>
          </c:tx>
          <c:spPr>
            <a:ln w="28575" cap="rnd">
              <a:solidFill>
                <a:schemeClr val="accent4"/>
              </a:solidFill>
              <a:round/>
            </a:ln>
            <a:effectLst/>
          </c:spPr>
          <c:marker>
            <c:symbol val="none"/>
          </c:marker>
          <c:cat>
            <c:strRef>
              <c:f>Sheet1!$B$1:$J$1</c:f>
              <c:strCache>
                <c:ptCount val="9"/>
                <c:pt idx="0">
                  <c:v>2008</c:v>
                </c:pt>
                <c:pt idx="1">
                  <c:v>2009</c:v>
                </c:pt>
                <c:pt idx="2">
                  <c:v>2010</c:v>
                </c:pt>
                <c:pt idx="3">
                  <c:v>2011</c:v>
                </c:pt>
                <c:pt idx="4">
                  <c:v>2012</c:v>
                </c:pt>
                <c:pt idx="5">
                  <c:v>2013</c:v>
                </c:pt>
                <c:pt idx="6">
                  <c:v>2014</c:v>
                </c:pt>
                <c:pt idx="7">
                  <c:v>2015</c:v>
                </c:pt>
                <c:pt idx="8">
                  <c:v>2016YTD</c:v>
                </c:pt>
              </c:strCache>
            </c:strRef>
          </c:cat>
          <c:val>
            <c:numRef>
              <c:f>Sheet1!$B$5:$J$5</c:f>
              <c:numCache>
                <c:formatCode>General</c:formatCode>
                <c:ptCount val="9"/>
                <c:pt idx="0">
                  <c:v>10.9</c:v>
                </c:pt>
                <c:pt idx="1">
                  <c:v>9.9</c:v>
                </c:pt>
                <c:pt idx="2">
                  <c:v>7.6</c:v>
                </c:pt>
                <c:pt idx="3">
                  <c:v>6.75</c:v>
                </c:pt>
                <c:pt idx="4">
                  <c:v>3.95</c:v>
                </c:pt>
                <c:pt idx="5">
                  <c:v>4.3</c:v>
                </c:pt>
                <c:pt idx="6">
                  <c:v>6.3000000000000007</c:v>
                </c:pt>
                <c:pt idx="7">
                  <c:v>5.9499999999999993</c:v>
                </c:pt>
                <c:pt idx="8">
                  <c:v>2.8</c:v>
                </c:pt>
              </c:numCache>
            </c:numRef>
          </c:val>
          <c:smooth val="0"/>
          <c:extLst>
            <c:ext xmlns:c16="http://schemas.microsoft.com/office/drawing/2014/chart" uri="{C3380CC4-5D6E-409C-BE32-E72D297353CC}">
              <c16:uniqueId val="{00000009-3660-414B-BDD3-CCFB335393C5}"/>
            </c:ext>
          </c:extLst>
        </c:ser>
        <c:dLbls>
          <c:showLegendKey val="0"/>
          <c:showVal val="0"/>
          <c:showCatName val="0"/>
          <c:showSerName val="0"/>
          <c:showPercent val="0"/>
          <c:showBubbleSize val="0"/>
        </c:dLbls>
        <c:marker val="1"/>
        <c:smooth val="0"/>
        <c:axId val="306591720"/>
        <c:axId val="282910176"/>
      </c:lineChart>
      <c:catAx>
        <c:axId val="30659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910176"/>
        <c:crosses val="autoZero"/>
        <c:auto val="1"/>
        <c:lblAlgn val="ctr"/>
        <c:lblOffset val="100"/>
        <c:noMultiLvlLbl val="0"/>
      </c:catAx>
      <c:valAx>
        <c:axId val="28291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59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2402-41CF-9D75-C9481C54B14D}"/>
              </c:ext>
            </c:extLst>
          </c:dPt>
          <c:dLbls>
            <c:delete val="1"/>
          </c:dLbls>
          <c:cat>
            <c:numRef>
              <c:f>Sheet1!$A$2</c:f>
              <c:numCache>
                <c:formatCode>General</c:formatCode>
                <c:ptCount val="1"/>
                <c:pt idx="0">
                  <c:v>2011</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2402-41CF-9D75-C9481C54B14D}"/>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2402-41CF-9D75-C9481C54B14D}"/>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02-41CF-9D75-C9481C54B14D}"/>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2011</c:v>
                </c:pt>
              </c:numCache>
            </c:numRef>
          </c:cat>
          <c:val>
            <c:numRef>
              <c:f>Sheet1!$C$2</c:f>
              <c:numCache>
                <c:formatCode>0.0</c:formatCode>
                <c:ptCount val="1"/>
                <c:pt idx="0">
                  <c:v>64</c:v>
                </c:pt>
              </c:numCache>
            </c:numRef>
          </c:val>
          <c:extLst>
            <c:ext xmlns:c16="http://schemas.microsoft.com/office/drawing/2014/chart" uri="{C3380CC4-5D6E-409C-BE32-E72D297353CC}">
              <c16:uniqueId val="{00000004-2402-41CF-9D75-C9481C54B14D}"/>
            </c:ext>
          </c:extLst>
        </c:ser>
        <c:dLbls>
          <c:dLblPos val="outEnd"/>
          <c:showLegendKey val="0"/>
          <c:showVal val="1"/>
          <c:showCatName val="0"/>
          <c:showSerName val="0"/>
          <c:showPercent val="0"/>
          <c:showBubbleSize val="0"/>
        </c:dLbls>
        <c:gapWidth val="87"/>
        <c:overlap val="100"/>
        <c:axId val="232987648"/>
        <c:axId val="232992128"/>
      </c:barChart>
      <c:catAx>
        <c:axId val="232987648"/>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32992128"/>
        <c:crosses val="autoZero"/>
        <c:auto val="1"/>
        <c:lblAlgn val="ctr"/>
        <c:lblOffset val="100"/>
        <c:noMultiLvlLbl val="0"/>
      </c:catAx>
      <c:valAx>
        <c:axId val="232992128"/>
        <c:scaling>
          <c:orientation val="minMax"/>
          <c:max val="150"/>
          <c:min val="0"/>
        </c:scaling>
        <c:delete val="1"/>
        <c:axPos val="t"/>
        <c:numFmt formatCode="General" sourceLinked="1"/>
        <c:majorTickMark val="out"/>
        <c:minorTickMark val="none"/>
        <c:tickLblPos val="nextTo"/>
        <c:crossAx val="232987648"/>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6B7C-4BB3-B3D6-BED658E6EE0B}"/>
              </c:ext>
            </c:extLst>
          </c:dPt>
          <c:dLbls>
            <c:delete val="1"/>
          </c:dLbls>
          <c:cat>
            <c:numRef>
              <c:f>Sheet1!$A$2</c:f>
              <c:numCache>
                <c:formatCode>General</c:formatCode>
                <c:ptCount val="1"/>
                <c:pt idx="0">
                  <c:v>2012</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6B7C-4BB3-B3D6-BED658E6EE0B}"/>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6B7C-4BB3-B3D6-BED658E6EE0B}"/>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7C-4BB3-B3D6-BED658E6EE0B}"/>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2012</c:v>
                </c:pt>
              </c:numCache>
            </c:numRef>
          </c:cat>
          <c:val>
            <c:numRef>
              <c:f>Sheet1!$C$2</c:f>
              <c:numCache>
                <c:formatCode>0.0</c:formatCode>
                <c:ptCount val="1"/>
                <c:pt idx="0">
                  <c:v>64</c:v>
                </c:pt>
              </c:numCache>
            </c:numRef>
          </c:val>
          <c:extLst>
            <c:ext xmlns:c16="http://schemas.microsoft.com/office/drawing/2014/chart" uri="{C3380CC4-5D6E-409C-BE32-E72D297353CC}">
              <c16:uniqueId val="{00000004-6B7C-4BB3-B3D6-BED658E6EE0B}"/>
            </c:ext>
          </c:extLst>
        </c:ser>
        <c:dLbls>
          <c:dLblPos val="outEnd"/>
          <c:showLegendKey val="0"/>
          <c:showVal val="1"/>
          <c:showCatName val="0"/>
          <c:showSerName val="0"/>
          <c:showPercent val="0"/>
          <c:showBubbleSize val="0"/>
        </c:dLbls>
        <c:gapWidth val="87"/>
        <c:overlap val="100"/>
        <c:axId val="251998976"/>
        <c:axId val="252000128"/>
      </c:barChart>
      <c:catAx>
        <c:axId val="251998976"/>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52000128"/>
        <c:crosses val="autoZero"/>
        <c:auto val="1"/>
        <c:lblAlgn val="ctr"/>
        <c:lblOffset val="100"/>
        <c:noMultiLvlLbl val="0"/>
      </c:catAx>
      <c:valAx>
        <c:axId val="252000128"/>
        <c:scaling>
          <c:orientation val="minMax"/>
          <c:max val="150"/>
          <c:min val="0"/>
        </c:scaling>
        <c:delete val="1"/>
        <c:axPos val="t"/>
        <c:numFmt formatCode="General" sourceLinked="1"/>
        <c:majorTickMark val="out"/>
        <c:minorTickMark val="none"/>
        <c:tickLblPos val="nextTo"/>
        <c:crossAx val="251998976"/>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0EE2-473D-A02E-0F378BC13020}"/>
              </c:ext>
            </c:extLst>
          </c:dPt>
          <c:dLbls>
            <c:delete val="1"/>
          </c:dLbls>
          <c:cat>
            <c:numRef>
              <c:f>Sheet1!$A$2</c:f>
              <c:numCache>
                <c:formatCode>General</c:formatCode>
                <c:ptCount val="1"/>
                <c:pt idx="0">
                  <c:v>2013</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0EE2-473D-A02E-0F378BC13020}"/>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0EE2-473D-A02E-0F378BC13020}"/>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E2-473D-A02E-0F378BC13020}"/>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2013</c:v>
                </c:pt>
              </c:numCache>
            </c:numRef>
          </c:cat>
          <c:val>
            <c:numRef>
              <c:f>Sheet1!$C$2</c:f>
              <c:numCache>
                <c:formatCode>0.0</c:formatCode>
                <c:ptCount val="1"/>
                <c:pt idx="0">
                  <c:v>64</c:v>
                </c:pt>
              </c:numCache>
            </c:numRef>
          </c:val>
          <c:extLst>
            <c:ext xmlns:c16="http://schemas.microsoft.com/office/drawing/2014/chart" uri="{C3380CC4-5D6E-409C-BE32-E72D297353CC}">
              <c16:uniqueId val="{00000004-0EE2-473D-A02E-0F378BC13020}"/>
            </c:ext>
          </c:extLst>
        </c:ser>
        <c:dLbls>
          <c:dLblPos val="outEnd"/>
          <c:showLegendKey val="0"/>
          <c:showVal val="1"/>
          <c:showCatName val="0"/>
          <c:showSerName val="0"/>
          <c:showPercent val="0"/>
          <c:showBubbleSize val="0"/>
        </c:dLbls>
        <c:gapWidth val="87"/>
        <c:overlap val="100"/>
        <c:axId val="252080896"/>
        <c:axId val="252089088"/>
      </c:barChart>
      <c:catAx>
        <c:axId val="252080896"/>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52089088"/>
        <c:crosses val="autoZero"/>
        <c:auto val="1"/>
        <c:lblAlgn val="ctr"/>
        <c:lblOffset val="100"/>
        <c:noMultiLvlLbl val="0"/>
      </c:catAx>
      <c:valAx>
        <c:axId val="252089088"/>
        <c:scaling>
          <c:orientation val="minMax"/>
          <c:max val="150"/>
          <c:min val="0"/>
        </c:scaling>
        <c:delete val="1"/>
        <c:axPos val="t"/>
        <c:numFmt formatCode="General" sourceLinked="1"/>
        <c:majorTickMark val="out"/>
        <c:minorTickMark val="none"/>
        <c:tickLblPos val="nextTo"/>
        <c:crossAx val="252080896"/>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D8A8-4C7D-A6AD-8299D39FC281}"/>
              </c:ext>
            </c:extLst>
          </c:dPt>
          <c:dLbls>
            <c:delete val="1"/>
          </c:dLbls>
          <c:cat>
            <c:numRef>
              <c:f>Sheet1!$A$2</c:f>
              <c:numCache>
                <c:formatCode>General</c:formatCode>
                <c:ptCount val="1"/>
                <c:pt idx="0">
                  <c:v>2014</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D8A8-4C7D-A6AD-8299D39FC281}"/>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D8A8-4C7D-A6AD-8299D39FC281}"/>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A8-4C7D-A6AD-8299D39FC281}"/>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2014</c:v>
                </c:pt>
              </c:numCache>
            </c:numRef>
          </c:cat>
          <c:val>
            <c:numRef>
              <c:f>Sheet1!$C$2</c:f>
              <c:numCache>
                <c:formatCode>0.0</c:formatCode>
                <c:ptCount val="1"/>
                <c:pt idx="0">
                  <c:v>63</c:v>
                </c:pt>
              </c:numCache>
            </c:numRef>
          </c:val>
          <c:extLst>
            <c:ext xmlns:c16="http://schemas.microsoft.com/office/drawing/2014/chart" uri="{C3380CC4-5D6E-409C-BE32-E72D297353CC}">
              <c16:uniqueId val="{00000004-D8A8-4C7D-A6AD-8299D39FC281}"/>
            </c:ext>
          </c:extLst>
        </c:ser>
        <c:dLbls>
          <c:dLblPos val="outEnd"/>
          <c:showLegendKey val="0"/>
          <c:showVal val="1"/>
          <c:showCatName val="0"/>
          <c:showSerName val="0"/>
          <c:showPercent val="0"/>
          <c:showBubbleSize val="0"/>
        </c:dLbls>
        <c:gapWidth val="87"/>
        <c:overlap val="100"/>
        <c:axId val="254051456"/>
        <c:axId val="254052992"/>
      </c:barChart>
      <c:catAx>
        <c:axId val="254051456"/>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54052992"/>
        <c:crosses val="autoZero"/>
        <c:auto val="1"/>
        <c:lblAlgn val="ctr"/>
        <c:lblOffset val="100"/>
        <c:noMultiLvlLbl val="0"/>
      </c:catAx>
      <c:valAx>
        <c:axId val="254052992"/>
        <c:scaling>
          <c:orientation val="minMax"/>
          <c:max val="150"/>
          <c:min val="0"/>
        </c:scaling>
        <c:delete val="1"/>
        <c:axPos val="t"/>
        <c:numFmt formatCode="General" sourceLinked="1"/>
        <c:majorTickMark val="out"/>
        <c:minorTickMark val="none"/>
        <c:tickLblPos val="nextTo"/>
        <c:crossAx val="254051456"/>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c:ext xmlns:c16="http://schemas.microsoft.com/office/drawing/2014/chart" uri="{C3380CC4-5D6E-409C-BE32-E72D297353CC}">
                <c16:uniqueId val="{00000001-7A8F-418C-BB9E-DDCB4EE9A0B3}"/>
              </c:ext>
            </c:extLst>
          </c:dPt>
          <c:dLbls>
            <c:delete val="1"/>
          </c:dLbls>
          <c:cat>
            <c:numRef>
              <c:f>Sheet1!$A$2</c:f>
              <c:numCache>
                <c:formatCode>General</c:formatCode>
                <c:ptCount val="1"/>
                <c:pt idx="0">
                  <c:v>2015</c:v>
                </c:pt>
              </c:numCache>
            </c:numRef>
          </c:cat>
          <c:val>
            <c:numRef>
              <c:f>Sheet1!$B$2</c:f>
              <c:numCache>
                <c:formatCode>General</c:formatCode>
                <c:ptCount val="1"/>
                <c:pt idx="0">
                  <c:v>100</c:v>
                </c:pt>
              </c:numCache>
            </c:numRef>
          </c:val>
          <c:extLst>
            <c:ext xmlns:c16="http://schemas.microsoft.com/office/drawing/2014/chart" uri="{C3380CC4-5D6E-409C-BE32-E72D297353CC}">
              <c16:uniqueId val="{00000002-7A8F-418C-BB9E-DDCB4EE9A0B3}"/>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c:ext xmlns:c16="http://schemas.microsoft.com/office/drawing/2014/chart" uri="{C3380CC4-5D6E-409C-BE32-E72D297353CC}">
                <c16:uniqueId val="{00000003-7A8F-418C-BB9E-DDCB4EE9A0B3}"/>
              </c:ext>
            </c:extLst>
          </c:dPt>
          <c:dLbls>
            <c:dLbl>
              <c:idx val="0"/>
              <c:layout>
                <c:manualLayout>
                  <c:x val="0.64771666320288157"/>
                  <c:y val="2.314557641743510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8F-418C-BB9E-DDCB4EE9A0B3}"/>
                </c:ext>
              </c:extLst>
            </c:dLbl>
            <c:spPr>
              <a:noFill/>
              <a:ln>
                <a:noFill/>
              </a:ln>
              <a:effectLst/>
            </c:spPr>
            <c:txPr>
              <a:bodyPr/>
              <a:lstStyle/>
              <a:p>
                <a:pPr>
                  <a:defRPr sz="32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2015</c:v>
                </c:pt>
              </c:numCache>
            </c:numRef>
          </c:cat>
          <c:val>
            <c:numRef>
              <c:f>Sheet1!$C$2</c:f>
              <c:numCache>
                <c:formatCode>0.0</c:formatCode>
                <c:ptCount val="1"/>
                <c:pt idx="0">
                  <c:v>62.7</c:v>
                </c:pt>
              </c:numCache>
            </c:numRef>
          </c:val>
          <c:extLst>
            <c:ext xmlns:c16="http://schemas.microsoft.com/office/drawing/2014/chart" uri="{C3380CC4-5D6E-409C-BE32-E72D297353CC}">
              <c16:uniqueId val="{00000004-7A8F-418C-BB9E-DDCB4EE9A0B3}"/>
            </c:ext>
          </c:extLst>
        </c:ser>
        <c:dLbls>
          <c:dLblPos val="outEnd"/>
          <c:showLegendKey val="0"/>
          <c:showVal val="1"/>
          <c:showCatName val="0"/>
          <c:showSerName val="0"/>
          <c:showPercent val="0"/>
          <c:showBubbleSize val="0"/>
        </c:dLbls>
        <c:gapWidth val="87"/>
        <c:overlap val="100"/>
        <c:axId val="253970304"/>
        <c:axId val="253978496"/>
      </c:barChart>
      <c:catAx>
        <c:axId val="253970304"/>
        <c:scaling>
          <c:orientation val="maxMin"/>
        </c:scaling>
        <c:delete val="0"/>
        <c:axPos val="l"/>
        <c:numFmt formatCode="General" sourceLinked="1"/>
        <c:majorTickMark val="out"/>
        <c:minorTickMark val="none"/>
        <c:tickLblPos val="nextTo"/>
        <c:spPr>
          <a:ln>
            <a:noFill/>
          </a:ln>
        </c:spPr>
        <c:txPr>
          <a:bodyPr/>
          <a:lstStyle/>
          <a:p>
            <a:pPr algn="r">
              <a:defRPr sz="2000" b="1"/>
            </a:pPr>
            <a:endParaRPr lang="en-US"/>
          </a:p>
        </c:txPr>
        <c:crossAx val="253978496"/>
        <c:crosses val="autoZero"/>
        <c:auto val="1"/>
        <c:lblAlgn val="ctr"/>
        <c:lblOffset val="100"/>
        <c:noMultiLvlLbl val="0"/>
      </c:catAx>
      <c:valAx>
        <c:axId val="253978496"/>
        <c:scaling>
          <c:orientation val="minMax"/>
          <c:max val="150"/>
          <c:min val="0"/>
        </c:scaling>
        <c:delete val="1"/>
        <c:axPos val="t"/>
        <c:numFmt formatCode="General" sourceLinked="1"/>
        <c:majorTickMark val="out"/>
        <c:minorTickMark val="none"/>
        <c:tickLblPos val="nextTo"/>
        <c:crossAx val="253970304"/>
        <c:crosses val="autoZero"/>
        <c:crossBetween val="between"/>
      </c:valAx>
    </c:plotArea>
    <c:plotVisOnly val="1"/>
    <c:dispBlanksAs val="gap"/>
    <c:showDLblsOverMax val="0"/>
  </c:chart>
  <c:txPr>
    <a:bodyPr/>
    <a:lstStyle/>
    <a:p>
      <a:pPr>
        <a:defRPr sz="1800"/>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2011</c:v>
                </c:pt>
              </c:strCache>
            </c:strRef>
          </c:tx>
          <c:invertIfNegative val="0"/>
          <c:cat>
            <c:strRef>
              <c:f>Sheet1!$B$1:$H$1</c:f>
              <c:strCache>
                <c:ptCount val="7"/>
                <c:pt idx="0">
                  <c:v>TV</c:v>
                </c:pt>
                <c:pt idx="1">
                  <c:v>RADIO</c:v>
                </c:pt>
                <c:pt idx="2">
                  <c:v>DAILY</c:v>
                </c:pt>
                <c:pt idx="3">
                  <c:v>INTERNET</c:v>
                </c:pt>
                <c:pt idx="4">
                  <c:v>Weekly</c:v>
                </c:pt>
                <c:pt idx="5">
                  <c:v>Biweekly</c:v>
                </c:pt>
                <c:pt idx="6">
                  <c:v>Monthly</c:v>
                </c:pt>
              </c:strCache>
            </c:strRef>
          </c:cat>
          <c:val>
            <c:numRef>
              <c:f>Sheet1!$B$2:$H$2</c:f>
              <c:numCache>
                <c:formatCode>General</c:formatCode>
                <c:ptCount val="7"/>
                <c:pt idx="0">
                  <c:v>71</c:v>
                </c:pt>
                <c:pt idx="1">
                  <c:v>64</c:v>
                </c:pt>
                <c:pt idx="2">
                  <c:v>46.9</c:v>
                </c:pt>
                <c:pt idx="3">
                  <c:v>44.4</c:v>
                </c:pt>
                <c:pt idx="4">
                  <c:v>37.799999999999997</c:v>
                </c:pt>
                <c:pt idx="5">
                  <c:v>8.6</c:v>
                </c:pt>
                <c:pt idx="6">
                  <c:v>26.4</c:v>
                </c:pt>
              </c:numCache>
            </c:numRef>
          </c:val>
          <c:extLst>
            <c:ext xmlns:c16="http://schemas.microsoft.com/office/drawing/2014/chart" uri="{C3380CC4-5D6E-409C-BE32-E72D297353CC}">
              <c16:uniqueId val="{00000000-B82D-4ED0-AE33-D535EBA40042}"/>
            </c:ext>
          </c:extLst>
        </c:ser>
        <c:ser>
          <c:idx val="1"/>
          <c:order val="1"/>
          <c:tx>
            <c:strRef>
              <c:f>Sheet1!$A$3</c:f>
              <c:strCache>
                <c:ptCount val="1"/>
                <c:pt idx="0">
                  <c:v>2012</c:v>
                </c:pt>
              </c:strCache>
            </c:strRef>
          </c:tx>
          <c:invertIfNegative val="0"/>
          <c:cat>
            <c:strRef>
              <c:f>Sheet1!$B$1:$H$1</c:f>
              <c:strCache>
                <c:ptCount val="7"/>
                <c:pt idx="0">
                  <c:v>TV</c:v>
                </c:pt>
                <c:pt idx="1">
                  <c:v>RADIO</c:v>
                </c:pt>
                <c:pt idx="2">
                  <c:v>DAILY</c:v>
                </c:pt>
                <c:pt idx="3">
                  <c:v>INTERNET</c:v>
                </c:pt>
                <c:pt idx="4">
                  <c:v>Weekly</c:v>
                </c:pt>
                <c:pt idx="5">
                  <c:v>Biweekly</c:v>
                </c:pt>
                <c:pt idx="6">
                  <c:v>Monthly</c:v>
                </c:pt>
              </c:strCache>
            </c:strRef>
          </c:cat>
          <c:val>
            <c:numRef>
              <c:f>Sheet1!$B$3:$H$3</c:f>
              <c:numCache>
                <c:formatCode>General</c:formatCode>
                <c:ptCount val="7"/>
                <c:pt idx="0">
                  <c:v>70</c:v>
                </c:pt>
                <c:pt idx="1">
                  <c:v>64</c:v>
                </c:pt>
                <c:pt idx="2">
                  <c:v>40.9</c:v>
                </c:pt>
                <c:pt idx="3">
                  <c:v>50</c:v>
                </c:pt>
                <c:pt idx="4">
                  <c:v>30.3</c:v>
                </c:pt>
                <c:pt idx="5">
                  <c:v>7.6</c:v>
                </c:pt>
                <c:pt idx="6">
                  <c:v>21.6</c:v>
                </c:pt>
              </c:numCache>
            </c:numRef>
          </c:val>
          <c:extLst>
            <c:ext xmlns:c16="http://schemas.microsoft.com/office/drawing/2014/chart" uri="{C3380CC4-5D6E-409C-BE32-E72D297353CC}">
              <c16:uniqueId val="{00000001-B82D-4ED0-AE33-D535EBA40042}"/>
            </c:ext>
          </c:extLst>
        </c:ser>
        <c:ser>
          <c:idx val="2"/>
          <c:order val="2"/>
          <c:tx>
            <c:strRef>
              <c:f>Sheet1!$A$4</c:f>
              <c:strCache>
                <c:ptCount val="1"/>
                <c:pt idx="0">
                  <c:v>2013</c:v>
                </c:pt>
              </c:strCache>
            </c:strRef>
          </c:tx>
          <c:invertIfNegative val="0"/>
          <c:cat>
            <c:strRef>
              <c:f>Sheet1!$B$1:$H$1</c:f>
              <c:strCache>
                <c:ptCount val="7"/>
                <c:pt idx="0">
                  <c:v>TV</c:v>
                </c:pt>
                <c:pt idx="1">
                  <c:v>RADIO</c:v>
                </c:pt>
                <c:pt idx="2">
                  <c:v>DAILY</c:v>
                </c:pt>
                <c:pt idx="3">
                  <c:v>INTERNET</c:v>
                </c:pt>
                <c:pt idx="4">
                  <c:v>Weekly</c:v>
                </c:pt>
                <c:pt idx="5">
                  <c:v>Biweekly</c:v>
                </c:pt>
                <c:pt idx="6">
                  <c:v>Monthly</c:v>
                </c:pt>
              </c:strCache>
            </c:strRef>
          </c:cat>
          <c:val>
            <c:numRef>
              <c:f>Sheet1!$B$4:$H$4</c:f>
              <c:numCache>
                <c:formatCode>General</c:formatCode>
                <c:ptCount val="7"/>
                <c:pt idx="0">
                  <c:v>68.099999999999994</c:v>
                </c:pt>
                <c:pt idx="1">
                  <c:v>64</c:v>
                </c:pt>
                <c:pt idx="2">
                  <c:v>37.9</c:v>
                </c:pt>
                <c:pt idx="3">
                  <c:v>61.2</c:v>
                </c:pt>
                <c:pt idx="4">
                  <c:v>26.6</c:v>
                </c:pt>
                <c:pt idx="5">
                  <c:v>6.4</c:v>
                </c:pt>
                <c:pt idx="6">
                  <c:v>18.899999999999999</c:v>
                </c:pt>
              </c:numCache>
            </c:numRef>
          </c:val>
          <c:extLst>
            <c:ext xmlns:c16="http://schemas.microsoft.com/office/drawing/2014/chart" uri="{C3380CC4-5D6E-409C-BE32-E72D297353CC}">
              <c16:uniqueId val="{00000002-B82D-4ED0-AE33-D535EBA40042}"/>
            </c:ext>
          </c:extLst>
        </c:ser>
        <c:ser>
          <c:idx val="3"/>
          <c:order val="3"/>
          <c:tx>
            <c:strRef>
              <c:f>Sheet1!$A$5</c:f>
              <c:strCache>
                <c:ptCount val="1"/>
                <c:pt idx="0">
                  <c:v>2014</c:v>
                </c:pt>
              </c:strCache>
            </c:strRef>
          </c:tx>
          <c:spPr>
            <a:ln>
              <a:noFill/>
            </a:ln>
          </c:spPr>
          <c:invertIfNegative val="0"/>
          <c:cat>
            <c:strRef>
              <c:f>Sheet1!$B$1:$H$1</c:f>
              <c:strCache>
                <c:ptCount val="7"/>
                <c:pt idx="0">
                  <c:v>TV</c:v>
                </c:pt>
                <c:pt idx="1">
                  <c:v>RADIO</c:v>
                </c:pt>
                <c:pt idx="2">
                  <c:v>DAILY</c:v>
                </c:pt>
                <c:pt idx="3">
                  <c:v>INTERNET</c:v>
                </c:pt>
                <c:pt idx="4">
                  <c:v>Weekly</c:v>
                </c:pt>
                <c:pt idx="5">
                  <c:v>Biweekly</c:v>
                </c:pt>
                <c:pt idx="6">
                  <c:v>Monthly</c:v>
                </c:pt>
              </c:strCache>
            </c:strRef>
          </c:cat>
          <c:val>
            <c:numRef>
              <c:f>Sheet1!$B$5:$H$5</c:f>
              <c:numCache>
                <c:formatCode>General</c:formatCode>
                <c:ptCount val="7"/>
                <c:pt idx="0">
                  <c:v>68.7</c:v>
                </c:pt>
                <c:pt idx="1">
                  <c:v>63</c:v>
                </c:pt>
                <c:pt idx="2">
                  <c:v>37.200000000000003</c:v>
                </c:pt>
                <c:pt idx="3">
                  <c:v>64</c:v>
                </c:pt>
                <c:pt idx="4">
                  <c:v>24.43</c:v>
                </c:pt>
                <c:pt idx="5">
                  <c:v>7.6</c:v>
                </c:pt>
                <c:pt idx="6">
                  <c:v>19.5</c:v>
                </c:pt>
              </c:numCache>
            </c:numRef>
          </c:val>
          <c:extLst>
            <c:ext xmlns:c16="http://schemas.microsoft.com/office/drawing/2014/chart" uri="{C3380CC4-5D6E-409C-BE32-E72D297353CC}">
              <c16:uniqueId val="{00000003-B82D-4ED0-AE33-D535EBA40042}"/>
            </c:ext>
          </c:extLst>
        </c:ser>
        <c:ser>
          <c:idx val="4"/>
          <c:order val="4"/>
          <c:tx>
            <c:strRef>
              <c:f>Sheet1!$A$6</c:f>
              <c:strCache>
                <c:ptCount val="1"/>
                <c:pt idx="0">
                  <c:v>2015</c:v>
                </c:pt>
              </c:strCache>
            </c:strRef>
          </c:tx>
          <c:invertIfNegative val="0"/>
          <c:cat>
            <c:strRef>
              <c:f>Sheet1!$B$1:$H$1</c:f>
              <c:strCache>
                <c:ptCount val="7"/>
                <c:pt idx="0">
                  <c:v>TV</c:v>
                </c:pt>
                <c:pt idx="1">
                  <c:v>RADIO</c:v>
                </c:pt>
                <c:pt idx="2">
                  <c:v>DAILY</c:v>
                </c:pt>
                <c:pt idx="3">
                  <c:v>INTERNET</c:v>
                </c:pt>
                <c:pt idx="4">
                  <c:v>Weekly</c:v>
                </c:pt>
                <c:pt idx="5">
                  <c:v>Biweekly</c:v>
                </c:pt>
                <c:pt idx="6">
                  <c:v>Monthly</c:v>
                </c:pt>
              </c:strCache>
            </c:strRef>
          </c:cat>
          <c:val>
            <c:numRef>
              <c:f>Sheet1!$B$6:$H$6</c:f>
              <c:numCache>
                <c:formatCode>General</c:formatCode>
                <c:ptCount val="7"/>
                <c:pt idx="0">
                  <c:v>70</c:v>
                </c:pt>
                <c:pt idx="1">
                  <c:v>63</c:v>
                </c:pt>
                <c:pt idx="2">
                  <c:v>34.5</c:v>
                </c:pt>
                <c:pt idx="3">
                  <c:v>66.3</c:v>
                </c:pt>
                <c:pt idx="4">
                  <c:v>21.28</c:v>
                </c:pt>
                <c:pt idx="5">
                  <c:v>8.4</c:v>
                </c:pt>
                <c:pt idx="6">
                  <c:v>18.2</c:v>
                </c:pt>
              </c:numCache>
            </c:numRef>
          </c:val>
          <c:extLst>
            <c:ext xmlns:c16="http://schemas.microsoft.com/office/drawing/2014/chart" uri="{C3380CC4-5D6E-409C-BE32-E72D297353CC}">
              <c16:uniqueId val="{00000004-B82D-4ED0-AE33-D535EBA40042}"/>
            </c:ext>
          </c:extLst>
        </c:ser>
        <c:dLbls>
          <c:showLegendKey val="0"/>
          <c:showVal val="0"/>
          <c:showCatName val="0"/>
          <c:showSerName val="0"/>
          <c:showPercent val="0"/>
          <c:showBubbleSize val="0"/>
        </c:dLbls>
        <c:gapWidth val="150"/>
        <c:axId val="231978112"/>
        <c:axId val="231980032"/>
      </c:barChart>
      <c:catAx>
        <c:axId val="231978112"/>
        <c:scaling>
          <c:orientation val="minMax"/>
        </c:scaling>
        <c:delete val="0"/>
        <c:axPos val="b"/>
        <c:numFmt formatCode="General" sourceLinked="0"/>
        <c:majorTickMark val="out"/>
        <c:minorTickMark val="none"/>
        <c:tickLblPos val="nextTo"/>
        <c:txPr>
          <a:bodyPr/>
          <a:lstStyle/>
          <a:p>
            <a:pPr>
              <a:defRPr sz="1400"/>
            </a:pPr>
            <a:endParaRPr lang="en-US"/>
          </a:p>
        </c:txPr>
        <c:crossAx val="231980032"/>
        <c:crosses val="autoZero"/>
        <c:auto val="1"/>
        <c:lblAlgn val="ctr"/>
        <c:lblOffset val="100"/>
        <c:noMultiLvlLbl val="0"/>
      </c:catAx>
      <c:valAx>
        <c:axId val="231980032"/>
        <c:scaling>
          <c:orientation val="minMax"/>
          <c:min val="0"/>
        </c:scaling>
        <c:delete val="0"/>
        <c:axPos val="l"/>
        <c:majorGridlines/>
        <c:numFmt formatCode="General" sourceLinked="1"/>
        <c:majorTickMark val="out"/>
        <c:minorTickMark val="none"/>
        <c:tickLblPos val="nextTo"/>
        <c:txPr>
          <a:bodyPr/>
          <a:lstStyle/>
          <a:p>
            <a:pPr>
              <a:defRPr sz="1400"/>
            </a:pPr>
            <a:endParaRPr lang="en-US"/>
          </a:p>
        </c:txPr>
        <c:crossAx val="231978112"/>
        <c:crosses val="autoZero"/>
        <c:crossBetween val="between"/>
      </c:valAx>
    </c:plotArea>
    <c:legend>
      <c:legendPos val="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60682414698166E-2"/>
          <c:y val="9.8484848484848481E-2"/>
          <c:w val="0.91758376202974623"/>
          <c:h val="0.72699475065616803"/>
        </c:manualLayout>
      </c:layout>
      <c:barChart>
        <c:barDir val="col"/>
        <c:grouping val="clustered"/>
        <c:varyColors val="0"/>
        <c:ser>
          <c:idx val="0"/>
          <c:order val="0"/>
          <c:tx>
            <c:strRef>
              <c:f>ALL!$A$31</c:f>
              <c:strCache>
                <c:ptCount val="1"/>
                <c:pt idx="0">
                  <c:v>TV</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ALL!$B$30:$G$30</c:f>
              <c:strCache>
                <c:ptCount val="6"/>
                <c:pt idx="0">
                  <c:v>MAK</c:v>
                </c:pt>
                <c:pt idx="1">
                  <c:v>SRB</c:v>
                </c:pt>
                <c:pt idx="2">
                  <c:v>CRO</c:v>
                </c:pt>
                <c:pt idx="3">
                  <c:v>SLO</c:v>
                </c:pt>
                <c:pt idx="4">
                  <c:v>BiH</c:v>
                </c:pt>
                <c:pt idx="5">
                  <c:v>Prosek</c:v>
                </c:pt>
              </c:strCache>
            </c:strRef>
          </c:cat>
          <c:val>
            <c:numRef>
              <c:f>ALL!$B$31:$G$31</c:f>
              <c:numCache>
                <c:formatCode>0.0</c:formatCode>
                <c:ptCount val="6"/>
                <c:pt idx="0">
                  <c:v>155.42283298097252</c:v>
                </c:pt>
                <c:pt idx="1">
                  <c:v>131.98545258620689</c:v>
                </c:pt>
                <c:pt idx="2">
                  <c:v>140.48232474535649</c:v>
                </c:pt>
                <c:pt idx="3">
                  <c:v>119.87301587301587</c:v>
                </c:pt>
                <c:pt idx="4">
                  <c:v>155.32146957520092</c:v>
                </c:pt>
                <c:pt idx="5">
                  <c:v>140.61701915215053</c:v>
                </c:pt>
              </c:numCache>
            </c:numRef>
          </c:val>
          <c:extLst>
            <c:ext xmlns:c16="http://schemas.microsoft.com/office/drawing/2014/chart" uri="{C3380CC4-5D6E-409C-BE32-E72D297353CC}">
              <c16:uniqueId val="{00000000-0226-40AB-A2FF-5E08AF119219}"/>
            </c:ext>
          </c:extLst>
        </c:ser>
        <c:ser>
          <c:idx val="1"/>
          <c:order val="1"/>
          <c:tx>
            <c:strRef>
              <c:f>ALL!$A$32</c:f>
              <c:strCache>
                <c:ptCount val="1"/>
                <c:pt idx="0">
                  <c:v>Dailies</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ALL!$B$30:$G$30</c:f>
              <c:strCache>
                <c:ptCount val="6"/>
                <c:pt idx="0">
                  <c:v>MAK</c:v>
                </c:pt>
                <c:pt idx="1">
                  <c:v>SRB</c:v>
                </c:pt>
                <c:pt idx="2">
                  <c:v>CRO</c:v>
                </c:pt>
                <c:pt idx="3">
                  <c:v>SLO</c:v>
                </c:pt>
                <c:pt idx="4">
                  <c:v>BiH</c:v>
                </c:pt>
                <c:pt idx="5">
                  <c:v>Prosek</c:v>
                </c:pt>
              </c:strCache>
            </c:strRef>
          </c:cat>
          <c:val>
            <c:numRef>
              <c:f>ALL!$B$32:$G$32</c:f>
              <c:numCache>
                <c:formatCode>0.0</c:formatCode>
                <c:ptCount val="6"/>
                <c:pt idx="0">
                  <c:v>41.646634615384613</c:v>
                </c:pt>
                <c:pt idx="1">
                  <c:v>32.600446428571431</c:v>
                </c:pt>
                <c:pt idx="2">
                  <c:v>34.728525121555919</c:v>
                </c:pt>
                <c:pt idx="3">
                  <c:v>31.13486842105263</c:v>
                </c:pt>
                <c:pt idx="4">
                  <c:v>44.060402684563755</c:v>
                </c:pt>
                <c:pt idx="5">
                  <c:v>36.834175454225672</c:v>
                </c:pt>
              </c:numCache>
            </c:numRef>
          </c:val>
          <c:extLst>
            <c:ext xmlns:c16="http://schemas.microsoft.com/office/drawing/2014/chart" uri="{C3380CC4-5D6E-409C-BE32-E72D297353CC}">
              <c16:uniqueId val="{00000001-0226-40AB-A2FF-5E08AF119219}"/>
            </c:ext>
          </c:extLst>
        </c:ser>
        <c:ser>
          <c:idx val="2"/>
          <c:order val="2"/>
          <c:tx>
            <c:strRef>
              <c:f>ALL!$A$33</c:f>
              <c:strCache>
                <c:ptCount val="1"/>
                <c:pt idx="0">
                  <c:v>Magazine</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ALL!$B$30:$G$30</c:f>
              <c:strCache>
                <c:ptCount val="6"/>
                <c:pt idx="0">
                  <c:v>MAK</c:v>
                </c:pt>
                <c:pt idx="1">
                  <c:v>SRB</c:v>
                </c:pt>
                <c:pt idx="2">
                  <c:v>CRO</c:v>
                </c:pt>
                <c:pt idx="3">
                  <c:v>SLO</c:v>
                </c:pt>
                <c:pt idx="4">
                  <c:v>BiH</c:v>
                </c:pt>
                <c:pt idx="5">
                  <c:v>Prosek</c:v>
                </c:pt>
              </c:strCache>
            </c:strRef>
          </c:cat>
          <c:val>
            <c:numRef>
              <c:f>ALL!$B$33:$G$33</c:f>
              <c:numCache>
                <c:formatCode>0.0</c:formatCode>
                <c:ptCount val="6"/>
                <c:pt idx="0">
                  <c:v>39.72</c:v>
                </c:pt>
                <c:pt idx="1">
                  <c:v>27.635135135135137</c:v>
                </c:pt>
                <c:pt idx="2">
                  <c:v>31.656662665066026</c:v>
                </c:pt>
                <c:pt idx="3">
                  <c:v>29.836363636363636</c:v>
                </c:pt>
                <c:pt idx="4">
                  <c:v>48.762376237623762</c:v>
                </c:pt>
                <c:pt idx="5">
                  <c:v>35.522107534837708</c:v>
                </c:pt>
              </c:numCache>
            </c:numRef>
          </c:val>
          <c:extLst>
            <c:ext xmlns:c16="http://schemas.microsoft.com/office/drawing/2014/chart" uri="{C3380CC4-5D6E-409C-BE32-E72D297353CC}">
              <c16:uniqueId val="{00000002-0226-40AB-A2FF-5E08AF119219}"/>
            </c:ext>
          </c:extLst>
        </c:ser>
        <c:ser>
          <c:idx val="3"/>
          <c:order val="3"/>
          <c:tx>
            <c:strRef>
              <c:f>ALL!$A$34</c:f>
              <c:strCache>
                <c:ptCount val="1"/>
                <c:pt idx="0">
                  <c:v>Internet</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ALL!$B$30:$G$30</c:f>
              <c:strCache>
                <c:ptCount val="6"/>
                <c:pt idx="0">
                  <c:v>MAK</c:v>
                </c:pt>
                <c:pt idx="1">
                  <c:v>SRB</c:v>
                </c:pt>
                <c:pt idx="2">
                  <c:v>CRO</c:v>
                </c:pt>
                <c:pt idx="3">
                  <c:v>SLO</c:v>
                </c:pt>
                <c:pt idx="4">
                  <c:v>BiH</c:v>
                </c:pt>
                <c:pt idx="5">
                  <c:v>Prosek</c:v>
                </c:pt>
              </c:strCache>
            </c:strRef>
          </c:cat>
          <c:val>
            <c:numRef>
              <c:f>ALL!$B$34:$G$34</c:f>
              <c:numCache>
                <c:formatCode>0.0</c:formatCode>
                <c:ptCount val="6"/>
                <c:pt idx="0">
                  <c:v>188.83763837638375</c:v>
                </c:pt>
                <c:pt idx="1">
                  <c:v>183.95021645021646</c:v>
                </c:pt>
                <c:pt idx="2">
                  <c:v>181.01910828025478</c:v>
                </c:pt>
                <c:pt idx="3">
                  <c:v>173.90374331550802</c:v>
                </c:pt>
                <c:pt idx="4">
                  <c:v>173.49099099099098</c:v>
                </c:pt>
                <c:pt idx="5">
                  <c:v>180.24033948267078</c:v>
                </c:pt>
              </c:numCache>
            </c:numRef>
          </c:val>
          <c:extLst>
            <c:ext xmlns:c16="http://schemas.microsoft.com/office/drawing/2014/chart" uri="{C3380CC4-5D6E-409C-BE32-E72D297353CC}">
              <c16:uniqueId val="{00000003-0226-40AB-A2FF-5E08AF119219}"/>
            </c:ext>
          </c:extLst>
        </c:ser>
        <c:ser>
          <c:idx val="4"/>
          <c:order val="4"/>
          <c:tx>
            <c:strRef>
              <c:f>ALL!$A$35</c:f>
              <c:strCache>
                <c:ptCount val="1"/>
                <c:pt idx="0">
                  <c:v>Radio</c:v>
                </c:pt>
              </c:strCache>
            </c:strRef>
          </c:tx>
          <c:spPr>
            <a:solidFill>
              <a:schemeClr val="accent5"/>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ALL!$B$30:$G$30</c:f>
              <c:strCache>
                <c:ptCount val="6"/>
                <c:pt idx="0">
                  <c:v>MAK</c:v>
                </c:pt>
                <c:pt idx="1">
                  <c:v>SRB</c:v>
                </c:pt>
                <c:pt idx="2">
                  <c:v>CRO</c:v>
                </c:pt>
                <c:pt idx="3">
                  <c:v>SLO</c:v>
                </c:pt>
                <c:pt idx="4">
                  <c:v>BiH</c:v>
                </c:pt>
                <c:pt idx="5">
                  <c:v>Prosek</c:v>
                </c:pt>
              </c:strCache>
            </c:strRef>
          </c:cat>
          <c:val>
            <c:numRef>
              <c:f>ALL!$B$35:$G$35</c:f>
              <c:numCache>
                <c:formatCode>0.0</c:formatCode>
                <c:ptCount val="6"/>
                <c:pt idx="0">
                  <c:v>121.19565217391305</c:v>
                </c:pt>
                <c:pt idx="1">
                  <c:v>131.78173719376392</c:v>
                </c:pt>
                <c:pt idx="2">
                  <c:v>142.54484304932734</c:v>
                </c:pt>
                <c:pt idx="3">
                  <c:v>129.58382180539274</c:v>
                </c:pt>
                <c:pt idx="4">
                  <c:v>105.9275053304904</c:v>
                </c:pt>
                <c:pt idx="5">
                  <c:v>126.20671191057747</c:v>
                </c:pt>
              </c:numCache>
            </c:numRef>
          </c:val>
          <c:extLst>
            <c:ext xmlns:c16="http://schemas.microsoft.com/office/drawing/2014/chart" uri="{C3380CC4-5D6E-409C-BE32-E72D297353CC}">
              <c16:uniqueId val="{00000004-0226-40AB-A2FF-5E08AF119219}"/>
            </c:ext>
          </c:extLst>
        </c:ser>
        <c:dLbls>
          <c:showLegendKey val="0"/>
          <c:showVal val="0"/>
          <c:showCatName val="0"/>
          <c:showSerName val="0"/>
          <c:showPercent val="0"/>
          <c:showBubbleSize val="0"/>
        </c:dLbls>
        <c:gapWidth val="219"/>
        <c:overlap val="-27"/>
        <c:axId val="379063528"/>
        <c:axId val="379067464"/>
      </c:barChart>
      <c:catAx>
        <c:axId val="37906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067464"/>
        <c:crosses val="autoZero"/>
        <c:auto val="1"/>
        <c:lblAlgn val="ctr"/>
        <c:lblOffset val="100"/>
        <c:noMultiLvlLbl val="0"/>
      </c:catAx>
      <c:valAx>
        <c:axId val="379067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06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6608411003525E-2"/>
          <c:y val="0.19596076018475994"/>
          <c:w val="0.87519429544404137"/>
          <c:h val="0.80193659226136638"/>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c:ext xmlns:c16="http://schemas.microsoft.com/office/drawing/2014/chart" uri="{C3380CC4-5D6E-409C-BE32-E72D297353CC}">
                <c16:uniqueId val="{00000001-6D1E-4049-B405-624132BA154C}"/>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c:ext xmlns:c16="http://schemas.microsoft.com/office/drawing/2014/chart" uri="{C3380CC4-5D6E-409C-BE32-E72D297353CC}">
                <c16:uniqueId val="{00000003-6D1E-4049-B405-624132BA154C}"/>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c:ext xmlns:c16="http://schemas.microsoft.com/office/drawing/2014/chart" uri="{C3380CC4-5D6E-409C-BE32-E72D297353CC}">
              <c16:uniqueId val="{00000004-6D1E-4049-B405-624132BA154C}"/>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c:ext xmlns:c16="http://schemas.microsoft.com/office/drawing/2014/chart" uri="{C3380CC4-5D6E-409C-BE32-E72D297353CC}">
                <c16:uniqueId val="{00000006-6D1E-4049-B405-624132BA154C}"/>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c:ext xmlns:c16="http://schemas.microsoft.com/office/drawing/2014/chart" uri="{C3380CC4-5D6E-409C-BE32-E72D297353CC}">
                <c16:uniqueId val="{00000008-6D1E-4049-B405-624132BA154C}"/>
              </c:ext>
            </c:extLst>
          </c:dPt>
          <c:dLbls>
            <c:dLbl>
              <c:idx val="0"/>
              <c:layout>
                <c:manualLayout>
                  <c:x val="2.3430941724800525E-17"/>
                  <c:y val="-0.800426684145800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1E-4049-B405-624132BA154C}"/>
                </c:ext>
              </c:extLst>
            </c:dLbl>
            <c:dLbl>
              <c:idx val="1"/>
              <c:layout>
                <c:manualLayout>
                  <c:x val="0"/>
                  <c:y val="-0.800426684145800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1E-4049-B405-624132BA154C}"/>
                </c:ext>
              </c:extLst>
            </c:dLbl>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c:formatCode>
                <c:ptCount val="2"/>
                <c:pt idx="0">
                  <c:v>0.46</c:v>
                </c:pt>
                <c:pt idx="1">
                  <c:v>0.54</c:v>
                </c:pt>
              </c:numCache>
            </c:numRef>
          </c:val>
          <c:extLst>
            <c:ext xmlns:c16="http://schemas.microsoft.com/office/drawing/2014/chart" uri="{C3380CC4-5D6E-409C-BE32-E72D297353CC}">
              <c16:uniqueId val="{00000009-6D1E-4049-B405-624132BA154C}"/>
            </c:ext>
          </c:extLst>
        </c:ser>
        <c:dLbls>
          <c:dLblPos val="inBase"/>
          <c:showLegendKey val="0"/>
          <c:showVal val="1"/>
          <c:showCatName val="0"/>
          <c:showSerName val="0"/>
          <c:showPercent val="0"/>
          <c:showBubbleSize val="0"/>
        </c:dLbls>
        <c:gapWidth val="12"/>
        <c:overlap val="100"/>
        <c:axId val="224778496"/>
        <c:axId val="225815936"/>
      </c:barChart>
      <c:catAx>
        <c:axId val="224778496"/>
        <c:scaling>
          <c:orientation val="minMax"/>
        </c:scaling>
        <c:delete val="1"/>
        <c:axPos val="b"/>
        <c:numFmt formatCode="General" sourceLinked="0"/>
        <c:majorTickMark val="out"/>
        <c:minorTickMark val="none"/>
        <c:tickLblPos val="nextTo"/>
        <c:crossAx val="225815936"/>
        <c:crosses val="autoZero"/>
        <c:auto val="1"/>
        <c:lblAlgn val="ctr"/>
        <c:lblOffset val="100"/>
        <c:noMultiLvlLbl val="0"/>
      </c:catAx>
      <c:valAx>
        <c:axId val="225815936"/>
        <c:scaling>
          <c:orientation val="minMax"/>
          <c:max val="1"/>
        </c:scaling>
        <c:delete val="1"/>
        <c:axPos val="l"/>
        <c:numFmt formatCode="0%" sourceLinked="1"/>
        <c:majorTickMark val="out"/>
        <c:minorTickMark val="none"/>
        <c:tickLblPos val="nextTo"/>
        <c:crossAx val="224778496"/>
        <c:crosses val="autoZero"/>
        <c:crossBetween val="between"/>
      </c:valAx>
    </c:plotArea>
    <c:plotVisOnly val="1"/>
    <c:dispBlanksAs val="gap"/>
    <c:showDLblsOverMax val="0"/>
  </c:chart>
  <c:txPr>
    <a:bodyPr/>
    <a:lstStyle/>
    <a:p>
      <a:pPr>
        <a:defRPr sz="1800"/>
      </a:pPr>
      <a:endParaRPr lang="en-US"/>
    </a:p>
  </c:txPr>
  <c:externalData r:id="rId7">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2006/07</c:v>
                </c:pt>
                <c:pt idx="1">
                  <c:v>2008/09</c:v>
                </c:pt>
                <c:pt idx="2">
                  <c:v>2010/11</c:v>
                </c:pt>
                <c:pt idx="3">
                  <c:v>2012/13</c:v>
                </c:pt>
                <c:pt idx="4">
                  <c:v>2014/15</c:v>
                </c:pt>
              </c:strCache>
            </c:strRef>
          </c:cat>
          <c:val>
            <c:numRef>
              <c:f>Sheet1!$B$2:$B$6</c:f>
              <c:numCache>
                <c:formatCode>General</c:formatCode>
                <c:ptCount val="5"/>
                <c:pt idx="0">
                  <c:v>47</c:v>
                </c:pt>
                <c:pt idx="1">
                  <c:v>42</c:v>
                </c:pt>
                <c:pt idx="2">
                  <c:v>38</c:v>
                </c:pt>
                <c:pt idx="3">
                  <c:v>35</c:v>
                </c:pt>
                <c:pt idx="4">
                  <c:v>29</c:v>
                </c:pt>
              </c:numCache>
            </c:numRef>
          </c:val>
          <c:extLst>
            <c:ext xmlns:c16="http://schemas.microsoft.com/office/drawing/2014/chart" uri="{C3380CC4-5D6E-409C-BE32-E72D297353CC}">
              <c16:uniqueId val="{00000000-7E30-46AD-9DAD-F2D25A19443E}"/>
            </c:ext>
          </c:extLst>
        </c:ser>
        <c:dLbls>
          <c:showLegendKey val="0"/>
          <c:showVal val="0"/>
          <c:showCatName val="0"/>
          <c:showSerName val="0"/>
          <c:showPercent val="0"/>
          <c:showBubbleSize val="0"/>
        </c:dLbls>
        <c:gapWidth val="85"/>
        <c:overlap val="-16"/>
        <c:axId val="445038280"/>
        <c:axId val="445038608"/>
      </c:barChart>
      <c:catAx>
        <c:axId val="44503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038608"/>
        <c:crosses val="autoZero"/>
        <c:auto val="1"/>
        <c:lblAlgn val="ctr"/>
        <c:lblOffset val="100"/>
        <c:noMultiLvlLbl val="0"/>
      </c:catAx>
      <c:valAx>
        <c:axId val="445038608"/>
        <c:scaling>
          <c:orientation val="minMax"/>
        </c:scaling>
        <c:delete val="1"/>
        <c:axPos val="l"/>
        <c:numFmt formatCode="General" sourceLinked="1"/>
        <c:majorTickMark val="none"/>
        <c:minorTickMark val="none"/>
        <c:tickLblPos val="nextTo"/>
        <c:crossAx val="4450382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0"/>
          <c:dPt>
            <c:idx val="30"/>
            <c:bubble3D val="0"/>
            <c:spPr>
              <a:solidFill>
                <a:srgbClr val="92D050"/>
              </a:solidFill>
            </c:spPr>
            <c:extLst>
              <c:ext xmlns:c16="http://schemas.microsoft.com/office/drawing/2014/chart" uri="{C3380CC4-5D6E-409C-BE32-E72D297353CC}">
                <c16:uniqueId val="{00000001-8ACC-47E0-86EB-84350CBF1E9A}"/>
              </c:ext>
            </c:extLst>
          </c:dPt>
          <c:dLbls>
            <c:dLbl>
              <c:idx val="22"/>
              <c:spPr/>
              <c:txPr>
                <a:bodyPr/>
                <a:lstStyle/>
                <a:p>
                  <a:pPr>
                    <a:defRPr sz="12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8ACC-47E0-86EB-84350CBF1E9A}"/>
                </c:ext>
              </c:extLst>
            </c:dLbl>
            <c:dLbl>
              <c:idx val="23"/>
              <c:spPr/>
              <c:txPr>
                <a:bodyPr/>
                <a:lstStyle/>
                <a:p>
                  <a:pPr>
                    <a:defRPr sz="12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ACC-47E0-86EB-84350CBF1E9A}"/>
                </c:ext>
              </c:extLst>
            </c:dLbl>
            <c:dLbl>
              <c:idx val="24"/>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8ACC-47E0-86EB-84350CBF1E9A}"/>
                </c:ext>
              </c:extLst>
            </c:dLbl>
            <c:dLbl>
              <c:idx val="25"/>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8ACC-47E0-86EB-84350CBF1E9A}"/>
                </c:ext>
              </c:extLst>
            </c:dLbl>
            <c:dLbl>
              <c:idx val="26"/>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6-8ACC-47E0-86EB-84350CBF1E9A}"/>
                </c:ext>
              </c:extLst>
            </c:dLbl>
            <c:dLbl>
              <c:idx val="27"/>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8ACC-47E0-86EB-84350CBF1E9A}"/>
                </c:ext>
              </c:extLst>
            </c:dLbl>
            <c:dLbl>
              <c:idx val="28"/>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8-8ACC-47E0-86EB-84350CBF1E9A}"/>
                </c:ext>
              </c:extLst>
            </c:dLbl>
            <c:dLbl>
              <c:idx val="29"/>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8ACC-47E0-86EB-84350CBF1E9A}"/>
                </c:ext>
              </c:extLst>
            </c:dLbl>
            <c:dLbl>
              <c:idx val="30"/>
              <c:spPr/>
              <c:txPr>
                <a:bodyPr/>
                <a:lstStyle/>
                <a:p>
                  <a:pPr>
                    <a:defRPr sz="1400"/>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8ACC-47E0-86EB-84350CBF1E9A}"/>
                </c:ext>
              </c:extLst>
            </c:dLbl>
            <c:spPr>
              <a:noFill/>
              <a:ln>
                <a:noFill/>
              </a:ln>
              <a:effectLst/>
            </c:spPr>
            <c:dLblPos val="outEnd"/>
            <c:showLegendKey val="0"/>
            <c:showVal val="0"/>
            <c:showCatName val="1"/>
            <c:showSerName val="0"/>
            <c:showPercent val="0"/>
            <c:showBubbleSize val="0"/>
            <c:showLeaderLines val="1"/>
            <c:extLst>
              <c:ext xmlns:c15="http://schemas.microsoft.com/office/drawing/2012/chart" uri="{CE6537A1-D6FC-4f65-9D91-7224C49458BB}"/>
            </c:extLst>
          </c:dLbls>
          <c:cat>
            <c:strRef>
              <c:f>'[Chart in Microsoft Office PowerPoint]Sheet1'!$A$2:$A$32</c:f>
              <c:strCache>
                <c:ptCount val="31"/>
                <c:pt idx="0">
                  <c:v>Social Networks</c:v>
                </c:pt>
                <c:pt idx="1">
                  <c:v>Email</c:v>
                </c:pt>
                <c:pt idx="2">
                  <c:v>Sponsorships</c:v>
                </c:pt>
                <c:pt idx="3">
                  <c:v>Posters</c:v>
                </c:pt>
                <c:pt idx="4">
                  <c:v>Professional WoM</c:v>
                </c:pt>
                <c:pt idx="5">
                  <c:v>Brochures</c:v>
                </c:pt>
                <c:pt idx="6">
                  <c:v>Coupons</c:v>
                </c:pt>
                <c:pt idx="7">
                  <c:v>Newspapers</c:v>
                </c:pt>
                <c:pt idx="8">
                  <c:v>Digital Ad</c:v>
                </c:pt>
                <c:pt idx="9">
                  <c:v>Cinema</c:v>
                </c:pt>
                <c:pt idx="10">
                  <c:v>Direct Mail</c:v>
                </c:pt>
                <c:pt idx="11">
                  <c:v>Website</c:v>
                </c:pt>
                <c:pt idx="12">
                  <c:v>Sampling</c:v>
                </c:pt>
                <c:pt idx="13">
                  <c:v>Radio</c:v>
                </c:pt>
                <c:pt idx="14">
                  <c:v>Billboard</c:v>
                </c:pt>
                <c:pt idx="15">
                  <c:v>Magazine</c:v>
                </c:pt>
                <c:pt idx="16">
                  <c:v>Print (unspecified)</c:v>
                </c:pt>
                <c:pt idx="17">
                  <c:v>OOH (unspecified)</c:v>
                </c:pt>
                <c:pt idx="18">
                  <c:v>Shelf Ads </c:v>
                </c:pt>
                <c:pt idx="19">
                  <c:v>News PR / Earned</c:v>
                </c:pt>
                <c:pt idx="20">
                  <c:v>Promotion</c:v>
                </c:pt>
                <c:pt idx="21">
                  <c:v>Transit</c:v>
                </c:pt>
                <c:pt idx="22">
                  <c:v>Television</c:v>
                </c:pt>
                <c:pt idx="23">
                  <c:v>In-Store Display</c:v>
                </c:pt>
                <c:pt idx="24">
                  <c:v>WOM</c:v>
                </c:pt>
                <c:pt idx="25">
                  <c:v>Store Flyer</c:v>
                </c:pt>
                <c:pt idx="26">
                  <c:v>POSale</c:v>
                </c:pt>
                <c:pt idx="27">
                  <c:v>Price</c:v>
                </c:pt>
                <c:pt idx="28">
                  <c:v>Store Distribution</c:v>
                </c:pt>
                <c:pt idx="29">
                  <c:v>Packaging/"Look"</c:v>
                </c:pt>
                <c:pt idx="30">
                  <c:v>Product Performance</c:v>
                </c:pt>
              </c:strCache>
            </c:strRef>
          </c:cat>
          <c:val>
            <c:numRef>
              <c:f>'[Chart in Microsoft Office PowerPoint]Sheet1'!$B$2:$B$32</c:f>
              <c:numCache>
                <c:formatCode>General</c:formatCode>
                <c:ptCount val="31"/>
                <c:pt idx="0">
                  <c:v>5</c:v>
                </c:pt>
                <c:pt idx="1">
                  <c:v>8</c:v>
                </c:pt>
                <c:pt idx="2">
                  <c:v>8</c:v>
                </c:pt>
                <c:pt idx="3">
                  <c:v>9</c:v>
                </c:pt>
                <c:pt idx="4">
                  <c:v>18</c:v>
                </c:pt>
                <c:pt idx="5">
                  <c:v>18</c:v>
                </c:pt>
                <c:pt idx="6">
                  <c:v>21</c:v>
                </c:pt>
                <c:pt idx="7">
                  <c:v>21</c:v>
                </c:pt>
                <c:pt idx="8">
                  <c:v>22</c:v>
                </c:pt>
                <c:pt idx="9">
                  <c:v>26</c:v>
                </c:pt>
                <c:pt idx="10">
                  <c:v>30</c:v>
                </c:pt>
                <c:pt idx="11">
                  <c:v>30</c:v>
                </c:pt>
                <c:pt idx="12">
                  <c:v>32</c:v>
                </c:pt>
                <c:pt idx="13">
                  <c:v>34</c:v>
                </c:pt>
                <c:pt idx="14">
                  <c:v>34</c:v>
                </c:pt>
                <c:pt idx="15">
                  <c:v>40</c:v>
                </c:pt>
                <c:pt idx="16">
                  <c:v>45</c:v>
                </c:pt>
                <c:pt idx="17">
                  <c:v>45</c:v>
                </c:pt>
                <c:pt idx="18">
                  <c:v>48</c:v>
                </c:pt>
                <c:pt idx="19">
                  <c:v>68</c:v>
                </c:pt>
                <c:pt idx="20">
                  <c:v>76</c:v>
                </c:pt>
                <c:pt idx="21">
                  <c:v>96</c:v>
                </c:pt>
                <c:pt idx="22">
                  <c:v>96</c:v>
                </c:pt>
                <c:pt idx="23">
                  <c:v>110</c:v>
                </c:pt>
                <c:pt idx="24">
                  <c:v>144</c:v>
                </c:pt>
                <c:pt idx="25">
                  <c:v>196</c:v>
                </c:pt>
                <c:pt idx="26">
                  <c:v>287</c:v>
                </c:pt>
                <c:pt idx="27">
                  <c:v>340</c:v>
                </c:pt>
                <c:pt idx="28">
                  <c:v>539</c:v>
                </c:pt>
                <c:pt idx="29">
                  <c:v>585</c:v>
                </c:pt>
                <c:pt idx="30">
                  <c:v>1247</c:v>
                </c:pt>
              </c:numCache>
            </c:numRef>
          </c:val>
          <c:extLst>
            <c:ext xmlns:c16="http://schemas.microsoft.com/office/drawing/2014/chart" uri="{C3380CC4-5D6E-409C-BE32-E72D297353CC}">
              <c16:uniqueId val="{0000000A-8ACC-47E0-86EB-84350CBF1E9A}"/>
            </c:ext>
          </c:extLst>
        </c:ser>
        <c:dLbls>
          <c:showLegendKey val="0"/>
          <c:showVal val="0"/>
          <c:showCatName val="0"/>
          <c:showSerName val="0"/>
          <c:showPercent val="0"/>
          <c:showBubbleSize val="0"/>
          <c:showLeaderLines val="1"/>
        </c:dLbls>
        <c:firstSliceAng val="0"/>
      </c:pieChart>
    </c:plotArea>
    <c:legend>
      <c:legendPos val="r"/>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egendEntry>
        <c:idx val="26"/>
        <c:delete val="1"/>
      </c:legendEntry>
      <c:legendEntry>
        <c:idx val="27"/>
        <c:delete val="1"/>
      </c:legendEntry>
      <c:legendEntry>
        <c:idx val="28"/>
        <c:delete val="1"/>
      </c:legendEntry>
      <c:legendEntry>
        <c:idx val="29"/>
        <c:delete val="1"/>
      </c:legendEntry>
      <c:legendEntry>
        <c:idx val="30"/>
        <c:delete val="1"/>
      </c:legendEntry>
      <c:layout>
        <c:manualLayout>
          <c:xMode val="edge"/>
          <c:yMode val="edge"/>
          <c:x val="0.83489108013204849"/>
          <c:y val="1.1873483978196748E-2"/>
          <c:w val="0.15195102361640941"/>
          <c:h val="0.87903067203096263"/>
        </c:manualLayout>
      </c:layout>
      <c:overlay val="0"/>
      <c:txPr>
        <a:bodyPr/>
        <a:lstStyle/>
        <a:p>
          <a:pPr>
            <a:lnSpc>
              <a:spcPts val="800"/>
            </a:lnSpc>
            <a:defRPr sz="10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B7405"/>
              </a:solidFill>
            </c:spPr>
            <c:extLst>
              <c:ext xmlns:c16="http://schemas.microsoft.com/office/drawing/2014/chart" uri="{C3380CC4-5D6E-409C-BE32-E72D297353CC}">
                <c16:uniqueId val="{00000001-FE21-4325-B859-0C008BE11E81}"/>
              </c:ext>
            </c:extLst>
          </c:dPt>
          <c:dPt>
            <c:idx val="1"/>
            <c:bubble3D val="0"/>
            <c:spPr>
              <a:solidFill>
                <a:schemeClr val="bg1">
                  <a:lumMod val="85000"/>
                </a:schemeClr>
              </a:solidFill>
            </c:spPr>
            <c:extLst>
              <c:ext xmlns:c16="http://schemas.microsoft.com/office/drawing/2014/chart" uri="{C3380CC4-5D6E-409C-BE32-E72D297353CC}">
                <c16:uniqueId val="{00000003-FE21-4325-B859-0C008BE11E81}"/>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E21-4325-B859-0C008BE11E8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4852-4A8F-90B2-308353CA41A0}"/>
              </c:ext>
            </c:extLst>
          </c:dPt>
          <c:dPt>
            <c:idx val="1"/>
            <c:invertIfNegative val="0"/>
            <c:bubble3D val="0"/>
            <c:spPr>
              <a:solidFill>
                <a:srgbClr val="00B050"/>
              </a:solidFill>
              <a:ln>
                <a:noFill/>
              </a:ln>
              <a:effectLst/>
            </c:spPr>
            <c:extLst>
              <c:ext xmlns:c16="http://schemas.microsoft.com/office/drawing/2014/chart" uri="{C3380CC4-5D6E-409C-BE32-E72D297353CC}">
                <c16:uniqueId val="{00000003-4852-4A8F-90B2-308353CA41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Average Pre-Test CEI Score</c:v>
                </c:pt>
                <c:pt idx="1">
                  <c:v>Screened + Opimized Ads </c:v>
                </c:pt>
              </c:strCache>
            </c:strRef>
          </c:cat>
          <c:val>
            <c:numRef>
              <c:f>Sheet1!$B$2:$B$3</c:f>
              <c:numCache>
                <c:formatCode>General</c:formatCode>
                <c:ptCount val="2"/>
                <c:pt idx="0">
                  <c:v>100</c:v>
                </c:pt>
                <c:pt idx="1">
                  <c:v>138</c:v>
                </c:pt>
              </c:numCache>
            </c:numRef>
          </c:val>
          <c:extLst>
            <c:ext xmlns:c16="http://schemas.microsoft.com/office/drawing/2014/chart" uri="{C3380CC4-5D6E-409C-BE32-E72D297353CC}">
              <c16:uniqueId val="{00000004-4852-4A8F-90B2-308353CA41A0}"/>
            </c:ext>
          </c:extLst>
        </c:ser>
        <c:dLbls>
          <c:showLegendKey val="0"/>
          <c:showVal val="0"/>
          <c:showCatName val="0"/>
          <c:showSerName val="0"/>
          <c:showPercent val="0"/>
          <c:showBubbleSize val="0"/>
        </c:dLbls>
        <c:gapWidth val="219"/>
        <c:overlap val="-27"/>
        <c:axId val="518268912"/>
        <c:axId val="518244640"/>
      </c:barChart>
      <c:catAx>
        <c:axId val="51826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244640"/>
        <c:crosses val="autoZero"/>
        <c:auto val="1"/>
        <c:lblAlgn val="ctr"/>
        <c:lblOffset val="100"/>
        <c:noMultiLvlLbl val="0"/>
      </c:catAx>
      <c:valAx>
        <c:axId val="518244640"/>
        <c:scaling>
          <c:orientation val="minMax"/>
        </c:scaling>
        <c:delete val="1"/>
        <c:axPos val="l"/>
        <c:numFmt formatCode="General" sourceLinked="1"/>
        <c:majorTickMark val="none"/>
        <c:minorTickMark val="none"/>
        <c:tickLblPos val="nextTo"/>
        <c:crossAx val="51826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col"/>
        <c:grouping val="stacked"/>
        <c:varyColors val="0"/>
        <c:ser>
          <c:idx val="0"/>
          <c:order val="0"/>
          <c:tx>
            <c:strRef>
              <c:f>Sheet1!$B$1</c:f>
              <c:strCache>
                <c:ptCount val="1"/>
                <c:pt idx="0">
                  <c:v>tv</c:v>
                </c:pt>
              </c:strCache>
            </c:strRef>
          </c:tx>
          <c:spPr>
            <a:solidFill>
              <a:srgbClr val="009DD9"/>
            </a:solidFill>
          </c:spPr>
          <c:invertIfNegative val="0"/>
          <c:dLbls>
            <c:dLbl>
              <c:idx val="0"/>
              <c:layout>
                <c:manualLayout>
                  <c:x val="1.4250385967779861E-17"/>
                  <c:y val="-0.109177743300344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0B-429C-B87A-4EE6D9D175EF}"/>
                </c:ext>
              </c:extLst>
            </c:dLbl>
            <c:dLbl>
              <c:idx val="1"/>
              <c:layout>
                <c:manualLayout>
                  <c:x val="-1.5546055188495919E-3"/>
                  <c:y val="-0.131013291960413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0B-429C-B87A-4EE6D9D175EF}"/>
                </c:ext>
              </c:extLst>
            </c:dLbl>
            <c:dLbl>
              <c:idx val="2"/>
              <c:layout>
                <c:manualLayout>
                  <c:x val="1.5546055188495919E-3"/>
                  <c:y val="-0.163766614950516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0B-429C-B87A-4EE6D9D175EF}"/>
                </c:ext>
              </c:extLst>
            </c:dLbl>
            <c:dLbl>
              <c:idx val="3"/>
              <c:layout>
                <c:manualLayout>
                  <c:x val="-3.1092110376991838E-3"/>
                  <c:y val="-0.272944358250860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0B-429C-B87A-4EE6D9D175EF}"/>
                </c:ext>
              </c:extLst>
            </c:dLbl>
            <c:dLbl>
              <c:idx val="4"/>
              <c:layout>
                <c:manualLayout>
                  <c:x val="1.5546055188495919E-3"/>
                  <c:y val="-0.286591576163403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0B-429C-B87A-4EE6D9D175EF}"/>
                </c:ext>
              </c:extLst>
            </c:dLbl>
            <c:dLbl>
              <c:idx val="5"/>
              <c:layout>
                <c:manualLayout>
                  <c:x val="0"/>
                  <c:y val="-0.24837936600828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0B-429C-B87A-4EE6D9D175EF}"/>
                </c:ext>
              </c:extLst>
            </c:dLbl>
            <c:dLbl>
              <c:idx val="6"/>
              <c:layout>
                <c:manualLayout>
                  <c:x val="4.6638165565487761E-3"/>
                  <c:y val="-0.253838253173300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0B-429C-B87A-4EE6D9D175EF}"/>
                </c:ext>
              </c:extLst>
            </c:dLbl>
            <c:dLbl>
              <c:idx val="7"/>
              <c:layout>
                <c:manualLayout>
                  <c:x val="1.5546055188495919E-3"/>
                  <c:y val="-0.24837936600828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0B-429C-B87A-4EE6D9D175EF}"/>
                </c:ext>
              </c:extLst>
            </c:dLbl>
            <c:dLbl>
              <c:idx val="8"/>
              <c:layout>
                <c:manualLayout>
                  <c:x val="-1.5546055188495919E-3"/>
                  <c:y val="-0.256567696755809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0B-429C-B87A-4EE6D9D175EF}"/>
                </c:ext>
              </c:extLst>
            </c:dLbl>
            <c:dLbl>
              <c:idx val="9"/>
              <c:layout>
                <c:manualLayout>
                  <c:x val="3.1092110376991838E-3"/>
                  <c:y val="-0.221084930183197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0B-429C-B87A-4EE6D9D175EF}"/>
                </c:ext>
              </c:extLst>
            </c:dLbl>
            <c:dLbl>
              <c:idx val="10"/>
              <c:layout>
                <c:manualLayout>
                  <c:x val="-1.1400308774223889E-16"/>
                  <c:y val="-0.221084930183197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0B-429C-B87A-4EE6D9D175EF}"/>
                </c:ext>
              </c:extLst>
            </c:dLbl>
            <c:dLbl>
              <c:idx val="11"/>
              <c:layout>
                <c:manualLayout>
                  <c:x val="-1.554605518849706E-3"/>
                  <c:y val="-0.221084930183197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0B-429C-B87A-4EE6D9D175EF}"/>
                </c:ext>
              </c:extLst>
            </c:dLbl>
            <c:spPr>
              <a:solidFill>
                <a:srgbClr val="009DD9"/>
              </a:solidFill>
            </c:spPr>
            <c:txPr>
              <a:bodyPr rot="-5400000" vert="horz" anchor="t" anchorCtr="0"/>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General</c:formatCode>
                <c:ptCount val="12"/>
                <c:pt idx="0">
                  <c:v>52</c:v>
                </c:pt>
                <c:pt idx="1">
                  <c:v>60</c:v>
                </c:pt>
                <c:pt idx="2">
                  <c:v>70</c:v>
                </c:pt>
                <c:pt idx="3">
                  <c:v>102</c:v>
                </c:pt>
                <c:pt idx="4">
                  <c:v>113</c:v>
                </c:pt>
                <c:pt idx="5">
                  <c:v>95</c:v>
                </c:pt>
                <c:pt idx="6">
                  <c:v>98</c:v>
                </c:pt>
                <c:pt idx="7">
                  <c:v>95</c:v>
                </c:pt>
                <c:pt idx="8">
                  <c:v>97</c:v>
                </c:pt>
                <c:pt idx="9">
                  <c:v>83</c:v>
                </c:pt>
                <c:pt idx="10">
                  <c:v>83</c:v>
                </c:pt>
                <c:pt idx="11">
                  <c:v>87.7</c:v>
                </c:pt>
              </c:numCache>
            </c:numRef>
          </c:val>
          <c:extLst>
            <c:ext xmlns:c16="http://schemas.microsoft.com/office/drawing/2014/chart" uri="{C3380CC4-5D6E-409C-BE32-E72D297353CC}">
              <c16:uniqueId val="{0000000C-010B-429C-B87A-4EE6D9D175EF}"/>
            </c:ext>
          </c:extLst>
        </c:ser>
        <c:dLbls>
          <c:showLegendKey val="0"/>
          <c:showVal val="0"/>
          <c:showCatName val="0"/>
          <c:showSerName val="0"/>
          <c:showPercent val="0"/>
          <c:showBubbleSize val="0"/>
        </c:dLbls>
        <c:gapWidth val="40"/>
        <c:shape val="box"/>
        <c:axId val="87953408"/>
        <c:axId val="87955712"/>
        <c:axId val="0"/>
      </c:bar3DChart>
      <c:catAx>
        <c:axId val="87953408"/>
        <c:scaling>
          <c:orientation val="minMax"/>
        </c:scaling>
        <c:delete val="0"/>
        <c:axPos val="b"/>
        <c:numFmt formatCode="General" sourceLinked="1"/>
        <c:majorTickMark val="out"/>
        <c:minorTickMark val="none"/>
        <c:tickLblPos val="nextTo"/>
        <c:txPr>
          <a:bodyPr/>
          <a:lstStyle/>
          <a:p>
            <a:pPr>
              <a:defRPr b="1"/>
            </a:pPr>
            <a:endParaRPr lang="en-US"/>
          </a:p>
        </c:txPr>
        <c:crossAx val="87955712"/>
        <c:crosses val="autoZero"/>
        <c:auto val="1"/>
        <c:lblAlgn val="ctr"/>
        <c:lblOffset val="100"/>
        <c:noMultiLvlLbl val="0"/>
      </c:catAx>
      <c:valAx>
        <c:axId val="87955712"/>
        <c:scaling>
          <c:orientation val="minMax"/>
          <c:max val="120"/>
        </c:scaling>
        <c:delete val="1"/>
        <c:axPos val="l"/>
        <c:numFmt formatCode="General" sourceLinked="1"/>
        <c:majorTickMark val="out"/>
        <c:minorTickMark val="none"/>
        <c:tickLblPos val="nextTo"/>
        <c:crossAx val="879534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TV</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0.0%</c:formatCode>
                <c:ptCount val="12"/>
                <c:pt idx="0">
                  <c:v>0.65</c:v>
                </c:pt>
                <c:pt idx="1">
                  <c:v>0.63</c:v>
                </c:pt>
                <c:pt idx="2">
                  <c:v>0.60869565217391308</c:v>
                </c:pt>
                <c:pt idx="3">
                  <c:v>0.58299999999999996</c:v>
                </c:pt>
                <c:pt idx="4">
                  <c:v>0.54899999999999993</c:v>
                </c:pt>
                <c:pt idx="5">
                  <c:v>0.59</c:v>
                </c:pt>
                <c:pt idx="6">
                  <c:v>0.56000000000000005</c:v>
                </c:pt>
                <c:pt idx="7">
                  <c:v>0.55200000000000005</c:v>
                </c:pt>
                <c:pt idx="8">
                  <c:v>0.56395348837209303</c:v>
                </c:pt>
                <c:pt idx="9">
                  <c:v>0.53548387096774197</c:v>
                </c:pt>
                <c:pt idx="10">
                  <c:v>0.53205128205128205</c:v>
                </c:pt>
                <c:pt idx="11">
                  <c:v>0.54100000000000004</c:v>
                </c:pt>
              </c:numCache>
            </c:numRef>
          </c:val>
          <c:extLst>
            <c:ext xmlns:c16="http://schemas.microsoft.com/office/drawing/2014/chart" uri="{C3380CC4-5D6E-409C-BE32-E72D297353CC}">
              <c16:uniqueId val="{00000000-D479-4007-AE22-FD0580E96AA0}"/>
            </c:ext>
          </c:extLst>
        </c:ser>
        <c:ser>
          <c:idx val="1"/>
          <c:order val="1"/>
          <c:tx>
            <c:strRef>
              <c:f>Sheet1!$C$1</c:f>
              <c:strCache>
                <c:ptCount val="1"/>
                <c:pt idx="0">
                  <c:v>PRINT</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Sheet1!$C$2:$C$13</c:f>
              <c:numCache>
                <c:formatCode>0.0%</c:formatCode>
                <c:ptCount val="12"/>
                <c:pt idx="0">
                  <c:v>0.1875</c:v>
                </c:pt>
                <c:pt idx="1">
                  <c:v>0.2</c:v>
                </c:pt>
                <c:pt idx="2">
                  <c:v>0.21304347826086956</c:v>
                </c:pt>
                <c:pt idx="3">
                  <c:v>0.22899999999999998</c:v>
                </c:pt>
                <c:pt idx="4">
                  <c:v>0.252</c:v>
                </c:pt>
                <c:pt idx="5">
                  <c:v>0.22399999999999998</c:v>
                </c:pt>
                <c:pt idx="6">
                  <c:v>0.23399999999999999</c:v>
                </c:pt>
                <c:pt idx="7">
                  <c:v>0.23300000000000001</c:v>
                </c:pt>
                <c:pt idx="8">
                  <c:v>0.20930232558139536</c:v>
                </c:pt>
                <c:pt idx="9">
                  <c:v>0.2129032258064516</c:v>
                </c:pt>
                <c:pt idx="10">
                  <c:v>0.20192307692307693</c:v>
                </c:pt>
                <c:pt idx="11">
                  <c:v>0.191</c:v>
                </c:pt>
              </c:numCache>
            </c:numRef>
          </c:val>
          <c:extLst>
            <c:ext xmlns:c16="http://schemas.microsoft.com/office/drawing/2014/chart" uri="{C3380CC4-5D6E-409C-BE32-E72D297353CC}">
              <c16:uniqueId val="{00000001-D479-4007-AE22-FD0580E96AA0}"/>
            </c:ext>
          </c:extLst>
        </c:ser>
        <c:ser>
          <c:idx val="2"/>
          <c:order val="2"/>
          <c:tx>
            <c:strRef>
              <c:f>Sheet1!$D$1</c:f>
              <c:strCache>
                <c:ptCount val="1"/>
                <c:pt idx="0">
                  <c:v>OOH</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Sheet1!$D$2:$D$13</c:f>
              <c:numCache>
                <c:formatCode>0.0%</c:formatCode>
                <c:ptCount val="12"/>
                <c:pt idx="0">
                  <c:v>0.1125</c:v>
                </c:pt>
                <c:pt idx="1">
                  <c:v>0.12</c:v>
                </c:pt>
                <c:pt idx="2">
                  <c:v>0.12173913043478261</c:v>
                </c:pt>
                <c:pt idx="3">
                  <c:v>0.13100000000000001</c:v>
                </c:pt>
                <c:pt idx="4">
                  <c:v>0.14599999999999999</c:v>
                </c:pt>
                <c:pt idx="5">
                  <c:v>0.127</c:v>
                </c:pt>
                <c:pt idx="6">
                  <c:v>0.12</c:v>
                </c:pt>
                <c:pt idx="7">
                  <c:v>0.113</c:v>
                </c:pt>
                <c:pt idx="8">
                  <c:v>0.10465116279069768</c:v>
                </c:pt>
                <c:pt idx="9">
                  <c:v>0.10967741935483871</c:v>
                </c:pt>
                <c:pt idx="10">
                  <c:v>0.11538461538461539</c:v>
                </c:pt>
                <c:pt idx="11">
                  <c:v>0.111</c:v>
                </c:pt>
              </c:numCache>
            </c:numRef>
          </c:val>
          <c:extLst>
            <c:ext xmlns:c16="http://schemas.microsoft.com/office/drawing/2014/chart" uri="{C3380CC4-5D6E-409C-BE32-E72D297353CC}">
              <c16:uniqueId val="{00000002-D479-4007-AE22-FD0580E96AA0}"/>
            </c:ext>
          </c:extLst>
        </c:ser>
        <c:ser>
          <c:idx val="3"/>
          <c:order val="3"/>
          <c:tx>
            <c:strRef>
              <c:f>Sheet1!$E$1</c:f>
              <c:strCache>
                <c:ptCount val="1"/>
                <c:pt idx="0">
                  <c:v>RADIO</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Sheet1!$E$2:$E$13</c:f>
              <c:numCache>
                <c:formatCode>0.0%</c:formatCode>
                <c:ptCount val="12"/>
                <c:pt idx="0">
                  <c:v>3.7499999999999999E-2</c:v>
                </c:pt>
                <c:pt idx="1">
                  <c:v>0.04</c:v>
                </c:pt>
                <c:pt idx="2">
                  <c:v>4.3478260869565216E-2</c:v>
                </c:pt>
                <c:pt idx="3">
                  <c:v>4.2999999999999997E-2</c:v>
                </c:pt>
                <c:pt idx="4">
                  <c:v>4.0999999999999995E-2</c:v>
                </c:pt>
                <c:pt idx="5">
                  <c:v>0.04</c:v>
                </c:pt>
                <c:pt idx="6">
                  <c:v>4.5999999999999999E-2</c:v>
                </c:pt>
                <c:pt idx="7">
                  <c:v>5.2000000000000005E-2</c:v>
                </c:pt>
                <c:pt idx="8">
                  <c:v>4.9418604651162788E-2</c:v>
                </c:pt>
                <c:pt idx="9">
                  <c:v>4.8387096774193547E-2</c:v>
                </c:pt>
                <c:pt idx="10">
                  <c:v>4.4871794871794872E-2</c:v>
                </c:pt>
                <c:pt idx="11">
                  <c:v>4.2999999999999997E-2</c:v>
                </c:pt>
              </c:numCache>
            </c:numRef>
          </c:val>
          <c:extLst>
            <c:ext xmlns:c16="http://schemas.microsoft.com/office/drawing/2014/chart" uri="{C3380CC4-5D6E-409C-BE32-E72D297353CC}">
              <c16:uniqueId val="{00000003-D479-4007-AE22-FD0580E96AA0}"/>
            </c:ext>
          </c:extLst>
        </c:ser>
        <c:ser>
          <c:idx val="4"/>
          <c:order val="4"/>
          <c:tx>
            <c:strRef>
              <c:f>Sheet1!$F$1</c:f>
              <c:strCache>
                <c:ptCount val="1"/>
                <c:pt idx="0">
                  <c:v>OTHER</c:v>
                </c:pt>
              </c:strCache>
            </c:strRef>
          </c:tx>
          <c:invertIfNegative val="0"/>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Sheet1!$F$2:$F$13</c:f>
              <c:numCache>
                <c:formatCode>0.0%</c:formatCode>
                <c:ptCount val="12"/>
                <c:pt idx="0">
                  <c:v>1.2500000000000001E-2</c:v>
                </c:pt>
                <c:pt idx="1">
                  <c:v>0.01</c:v>
                </c:pt>
                <c:pt idx="2">
                  <c:v>1.3043478260869566E-2</c:v>
                </c:pt>
                <c:pt idx="3">
                  <c:v>1.3999999999999999E-2</c:v>
                </c:pt>
                <c:pt idx="4">
                  <c:v>2E-3</c:v>
                </c:pt>
                <c:pt idx="5">
                  <c:v>3.0000000000000001E-3</c:v>
                </c:pt>
                <c:pt idx="6">
                  <c:v>3.0000000000000001E-3</c:v>
                </c:pt>
                <c:pt idx="7">
                  <c:v>3.0000000000000001E-3</c:v>
                </c:pt>
                <c:pt idx="8">
                  <c:v>2.9069767441860465E-3</c:v>
                </c:pt>
                <c:pt idx="9">
                  <c:v>3.2258064516129032E-3</c:v>
                </c:pt>
                <c:pt idx="10">
                  <c:v>3.205128205128205E-3</c:v>
                </c:pt>
                <c:pt idx="11">
                  <c:v>3.0000000000000001E-3</c:v>
                </c:pt>
              </c:numCache>
            </c:numRef>
          </c:val>
          <c:extLst>
            <c:ext xmlns:c16="http://schemas.microsoft.com/office/drawing/2014/chart" uri="{C3380CC4-5D6E-409C-BE32-E72D297353CC}">
              <c16:uniqueId val="{00000004-D479-4007-AE22-FD0580E96AA0}"/>
            </c:ext>
          </c:extLst>
        </c:ser>
        <c:ser>
          <c:idx val="5"/>
          <c:order val="5"/>
          <c:tx>
            <c:strRef>
              <c:f>Sheet1!$G$1</c:f>
              <c:strCache>
                <c:ptCount val="1"/>
                <c:pt idx="0">
                  <c:v>INTERNET</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479-4007-AE22-FD0580E96AA0}"/>
                </c:ext>
              </c:extLst>
            </c:dLbl>
            <c:dLbl>
              <c:idx val="1"/>
              <c:delete val="1"/>
              <c:extLst>
                <c:ext xmlns:c15="http://schemas.microsoft.com/office/drawing/2012/chart" uri="{CE6537A1-D6FC-4f65-9D91-7224C49458BB}"/>
                <c:ext xmlns:c16="http://schemas.microsoft.com/office/drawing/2014/chart" uri="{C3380CC4-5D6E-409C-BE32-E72D297353CC}">
                  <c16:uniqueId val="{00000006-D479-4007-AE22-FD0580E96AA0}"/>
                </c:ext>
              </c:extLst>
            </c:dLbl>
            <c:dLbl>
              <c:idx val="2"/>
              <c:delete val="1"/>
              <c:extLst>
                <c:ext xmlns:c15="http://schemas.microsoft.com/office/drawing/2012/chart" uri="{CE6537A1-D6FC-4f65-9D91-7224C49458BB}"/>
                <c:ext xmlns:c16="http://schemas.microsoft.com/office/drawing/2014/chart" uri="{C3380CC4-5D6E-409C-BE32-E72D297353CC}">
                  <c16:uniqueId val="{00000007-D479-4007-AE22-FD0580E96AA0}"/>
                </c:ext>
              </c:extLst>
            </c:dLbl>
            <c:dLbl>
              <c:idx val="3"/>
              <c:delete val="1"/>
              <c:extLst>
                <c:ext xmlns:c15="http://schemas.microsoft.com/office/drawing/2012/chart" uri="{CE6537A1-D6FC-4f65-9D91-7224C49458BB}"/>
                <c:ext xmlns:c16="http://schemas.microsoft.com/office/drawing/2014/chart" uri="{C3380CC4-5D6E-409C-BE32-E72D297353CC}">
                  <c16:uniqueId val="{00000008-D479-4007-AE22-FD0580E96AA0}"/>
                </c:ext>
              </c:extLst>
            </c:dLbl>
            <c:dLbl>
              <c:idx val="4"/>
              <c:layout>
                <c:manualLayout>
                  <c:x val="6.1045402518122857E-3"/>
                  <c:y val="-5.7409394301507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79-4007-AE22-FD0580E96AA0}"/>
                </c:ext>
              </c:extLst>
            </c:dLbl>
            <c:dLbl>
              <c:idx val="5"/>
              <c:layout>
                <c:manualLayout>
                  <c:x val="1.2209080503624571E-2"/>
                  <c:y val="-5.7409394301507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79-4007-AE22-FD0580E96AA0}"/>
                </c:ext>
              </c:extLst>
            </c:dLbl>
            <c:dLbl>
              <c:idx val="6"/>
              <c:layout>
                <c:manualLayout>
                  <c:x val="9.1568103777184273E-3"/>
                  <c:y val="-1.1481878860301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79-4007-AE22-FD0580E96AA0}"/>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Sheet1!$G$2:$G$13</c:f>
              <c:numCache>
                <c:formatCode>General</c:formatCode>
                <c:ptCount val="12"/>
                <c:pt idx="4" formatCode="0.0%">
                  <c:v>0.01</c:v>
                </c:pt>
                <c:pt idx="5" formatCode="0.0%">
                  <c:v>1.6E-2</c:v>
                </c:pt>
                <c:pt idx="6" formatCode="0.0%">
                  <c:v>3.7000000000000005E-2</c:v>
                </c:pt>
                <c:pt idx="7" formatCode="0.0%">
                  <c:v>4.7E-2</c:v>
                </c:pt>
                <c:pt idx="8" formatCode="0.0%">
                  <c:v>6.9767441860465115E-2</c:v>
                </c:pt>
                <c:pt idx="9" formatCode="0.0%">
                  <c:v>9.0322580645161285E-2</c:v>
                </c:pt>
                <c:pt idx="10" formatCode="0.0%">
                  <c:v>0.10256410256410256</c:v>
                </c:pt>
                <c:pt idx="11" formatCode="0.0%">
                  <c:v>0.111</c:v>
                </c:pt>
              </c:numCache>
            </c:numRef>
          </c:val>
          <c:extLst>
            <c:ext xmlns:c16="http://schemas.microsoft.com/office/drawing/2014/chart" uri="{C3380CC4-5D6E-409C-BE32-E72D297353CC}">
              <c16:uniqueId val="{0000000C-D479-4007-AE22-FD0580E96AA0}"/>
            </c:ext>
          </c:extLst>
        </c:ser>
        <c:dLbls>
          <c:showLegendKey val="0"/>
          <c:showVal val="0"/>
          <c:showCatName val="0"/>
          <c:showSerName val="0"/>
          <c:showPercent val="0"/>
          <c:showBubbleSize val="0"/>
        </c:dLbls>
        <c:gapWidth val="38"/>
        <c:shape val="box"/>
        <c:axId val="111479040"/>
        <c:axId val="111480832"/>
        <c:axId val="0"/>
      </c:bar3DChart>
      <c:catAx>
        <c:axId val="111479040"/>
        <c:scaling>
          <c:orientation val="minMax"/>
        </c:scaling>
        <c:delete val="0"/>
        <c:axPos val="b"/>
        <c:numFmt formatCode="General" sourceLinked="1"/>
        <c:majorTickMark val="out"/>
        <c:minorTickMark val="none"/>
        <c:tickLblPos val="nextTo"/>
        <c:txPr>
          <a:bodyPr/>
          <a:lstStyle/>
          <a:p>
            <a:pPr>
              <a:defRPr b="1"/>
            </a:pPr>
            <a:endParaRPr lang="en-US"/>
          </a:p>
        </c:txPr>
        <c:crossAx val="111480832"/>
        <c:crosses val="autoZero"/>
        <c:auto val="1"/>
        <c:lblAlgn val="ctr"/>
        <c:lblOffset val="100"/>
        <c:noMultiLvlLbl val="0"/>
      </c:catAx>
      <c:valAx>
        <c:axId val="111480832"/>
        <c:scaling>
          <c:orientation val="minMax"/>
        </c:scaling>
        <c:delete val="0"/>
        <c:axPos val="l"/>
        <c:numFmt formatCode="0%" sourceLinked="1"/>
        <c:majorTickMark val="out"/>
        <c:minorTickMark val="none"/>
        <c:tickLblPos val="nextTo"/>
        <c:txPr>
          <a:bodyPr/>
          <a:lstStyle/>
          <a:p>
            <a:pPr>
              <a:defRPr sz="1200" b="1"/>
            </a:pPr>
            <a:endParaRPr lang="en-US"/>
          </a:p>
        </c:txPr>
        <c:crossAx val="111479040"/>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43014822670338"/>
          <c:y val="0.28075451933912104"/>
          <c:w val="0.76580150079640785"/>
          <c:h val="0.64619208976780362"/>
        </c:manualLayout>
      </c:layout>
      <c:barChart>
        <c:barDir val="bar"/>
        <c:grouping val="clustered"/>
        <c:varyColors val="0"/>
        <c:ser>
          <c:idx val="0"/>
          <c:order val="0"/>
          <c:tx>
            <c:strRef>
              <c:f>Sheet1!$B$1</c:f>
              <c:strCache>
                <c:ptCount val="1"/>
                <c:pt idx="0">
                  <c:v>Series 1</c:v>
                </c:pt>
              </c:strCache>
            </c:strRef>
          </c:tx>
          <c:spPr>
            <a:solidFill>
              <a:schemeClr val="accent4"/>
            </a:solidFill>
            <a:ln w="114300">
              <a:solidFill>
                <a:schemeClr val="bg1"/>
              </a:solidFill>
              <a:bevel/>
            </a:ln>
          </c:spPr>
          <c:invertIfNegative val="0"/>
          <c:cat>
            <c:strRef>
              <c:f>Sheet1!$A$2</c:f>
              <c:strCache>
                <c:ptCount val="1"/>
                <c:pt idx="0">
                  <c:v>PRINT</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7BB7-4FC4-832C-666CD01669B6}"/>
            </c:ext>
          </c:extLst>
        </c:ser>
        <c:ser>
          <c:idx val="1"/>
          <c:order val="1"/>
          <c:tx>
            <c:strRef>
              <c:f>Sheet1!$C$1</c:f>
              <c:strCache>
                <c:ptCount val="1"/>
                <c:pt idx="0">
                  <c:v>Series 2</c:v>
                </c:pt>
              </c:strCache>
            </c:strRef>
          </c:tx>
          <c:spPr>
            <a:solidFill>
              <a:schemeClr val="accent1"/>
            </a:solidFill>
          </c:spPr>
          <c:invertIfNegative val="0"/>
          <c:dLbls>
            <c:numFmt formatCode="#,##0" sourceLinked="0"/>
            <c:spPr>
              <a:solidFill>
                <a:schemeClr val="bg1"/>
              </a:solidFill>
              <a:ln w="57150">
                <a:solidFill>
                  <a:schemeClr val="accent1"/>
                </a:solid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PRINT</c:v>
                </c:pt>
              </c:strCache>
            </c:strRef>
          </c:cat>
          <c:val>
            <c:numRef>
              <c:f>Sheet1!$C$2</c:f>
              <c:numCache>
                <c:formatCode>General</c:formatCode>
                <c:ptCount val="1"/>
                <c:pt idx="0">
                  <c:v>2.7</c:v>
                </c:pt>
              </c:numCache>
            </c:numRef>
          </c:val>
          <c:extLst>
            <c:ext xmlns:c16="http://schemas.microsoft.com/office/drawing/2014/chart" uri="{C3380CC4-5D6E-409C-BE32-E72D297353CC}">
              <c16:uniqueId val="{00000001-7BB7-4FC4-832C-666CD01669B6}"/>
            </c:ext>
          </c:extLst>
        </c:ser>
        <c:dLbls>
          <c:showLegendKey val="0"/>
          <c:showVal val="0"/>
          <c:showCatName val="0"/>
          <c:showSerName val="0"/>
          <c:showPercent val="0"/>
          <c:showBubbleSize val="0"/>
        </c:dLbls>
        <c:gapWidth val="220"/>
        <c:overlap val="100"/>
        <c:axId val="137935488"/>
        <c:axId val="139338112"/>
      </c:barChart>
      <c:catAx>
        <c:axId val="137935488"/>
        <c:scaling>
          <c:orientation val="maxMin"/>
        </c:scaling>
        <c:delete val="0"/>
        <c:axPos val="l"/>
        <c:numFmt formatCode="General" sourceLinked="0"/>
        <c:majorTickMark val="out"/>
        <c:minorTickMark val="none"/>
        <c:tickLblPos val="nextTo"/>
        <c:spPr>
          <a:ln>
            <a:noFill/>
          </a:ln>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crossAx val="139338112"/>
        <c:crosses val="autoZero"/>
        <c:auto val="1"/>
        <c:lblAlgn val="ctr"/>
        <c:lblOffset val="100"/>
        <c:noMultiLvlLbl val="0"/>
      </c:catAx>
      <c:valAx>
        <c:axId val="139338112"/>
        <c:scaling>
          <c:orientation val="minMax"/>
          <c:max val="10"/>
          <c:min val="0"/>
        </c:scaling>
        <c:delete val="1"/>
        <c:axPos val="t"/>
        <c:numFmt formatCode="General" sourceLinked="1"/>
        <c:majorTickMark val="out"/>
        <c:minorTickMark val="out"/>
        <c:tickLblPos val="nextTo"/>
        <c:crossAx val="137935488"/>
        <c:crosses val="autoZero"/>
        <c:crossBetween val="between"/>
        <c:majorUnit val="10"/>
        <c:min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43014822670338"/>
          <c:y val="0.28075451933912104"/>
          <c:w val="0.76580150079640785"/>
          <c:h val="0.64619208976780362"/>
        </c:manualLayout>
      </c:layout>
      <c:barChart>
        <c:barDir val="bar"/>
        <c:grouping val="clustered"/>
        <c:varyColors val="0"/>
        <c:ser>
          <c:idx val="0"/>
          <c:order val="0"/>
          <c:tx>
            <c:strRef>
              <c:f>Sheet1!$B$1</c:f>
              <c:strCache>
                <c:ptCount val="1"/>
                <c:pt idx="0">
                  <c:v>Series 1</c:v>
                </c:pt>
              </c:strCache>
            </c:strRef>
          </c:tx>
          <c:spPr>
            <a:solidFill>
              <a:schemeClr val="accent4"/>
            </a:solidFill>
            <a:ln w="114300">
              <a:solidFill>
                <a:schemeClr val="bg1"/>
              </a:solidFill>
              <a:bevel/>
            </a:ln>
          </c:spPr>
          <c:invertIfNegative val="0"/>
          <c:cat>
            <c:strRef>
              <c:f>Sheet1!$A$2</c:f>
              <c:strCache>
                <c:ptCount val="1"/>
                <c:pt idx="0">
                  <c:v>INTERNET</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47E5-4564-AACF-BA630AE09FC5}"/>
            </c:ext>
          </c:extLst>
        </c:ser>
        <c:ser>
          <c:idx val="1"/>
          <c:order val="1"/>
          <c:tx>
            <c:strRef>
              <c:f>Sheet1!$C$1</c:f>
              <c:strCache>
                <c:ptCount val="1"/>
                <c:pt idx="0">
                  <c:v>Series 2</c:v>
                </c:pt>
              </c:strCache>
            </c:strRef>
          </c:tx>
          <c:spPr>
            <a:solidFill>
              <a:schemeClr val="accent1"/>
            </a:solidFill>
          </c:spPr>
          <c:invertIfNegative val="0"/>
          <c:dLbls>
            <c:numFmt formatCode="#,##0" sourceLinked="0"/>
            <c:spPr>
              <a:solidFill>
                <a:schemeClr val="bg1"/>
              </a:solidFill>
              <a:ln w="57150">
                <a:solidFill>
                  <a:schemeClr val="accent1"/>
                </a:solid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INTERNET</c:v>
                </c:pt>
              </c:strCache>
            </c:strRef>
          </c:cat>
          <c:val>
            <c:numRef>
              <c:f>Sheet1!$C$2</c:f>
              <c:numCache>
                <c:formatCode>General</c:formatCode>
                <c:ptCount val="1"/>
                <c:pt idx="0">
                  <c:v>4</c:v>
                </c:pt>
              </c:numCache>
            </c:numRef>
          </c:val>
          <c:extLst>
            <c:ext xmlns:c16="http://schemas.microsoft.com/office/drawing/2014/chart" uri="{C3380CC4-5D6E-409C-BE32-E72D297353CC}">
              <c16:uniqueId val="{00000001-47E5-4564-AACF-BA630AE09FC5}"/>
            </c:ext>
          </c:extLst>
        </c:ser>
        <c:dLbls>
          <c:showLegendKey val="0"/>
          <c:showVal val="0"/>
          <c:showCatName val="0"/>
          <c:showSerName val="0"/>
          <c:showPercent val="0"/>
          <c:showBubbleSize val="0"/>
        </c:dLbls>
        <c:gapWidth val="220"/>
        <c:overlap val="100"/>
        <c:axId val="112986752"/>
        <c:axId val="113448448"/>
      </c:barChart>
      <c:catAx>
        <c:axId val="112986752"/>
        <c:scaling>
          <c:orientation val="maxMin"/>
        </c:scaling>
        <c:delete val="0"/>
        <c:axPos val="l"/>
        <c:numFmt formatCode="General" sourceLinked="0"/>
        <c:majorTickMark val="out"/>
        <c:minorTickMark val="none"/>
        <c:tickLblPos val="nextTo"/>
        <c:spPr>
          <a:ln>
            <a:noFill/>
          </a:ln>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crossAx val="113448448"/>
        <c:crosses val="autoZero"/>
        <c:auto val="1"/>
        <c:lblAlgn val="ctr"/>
        <c:lblOffset val="100"/>
        <c:noMultiLvlLbl val="0"/>
      </c:catAx>
      <c:valAx>
        <c:axId val="113448448"/>
        <c:scaling>
          <c:orientation val="minMax"/>
          <c:max val="10"/>
          <c:min val="0"/>
        </c:scaling>
        <c:delete val="1"/>
        <c:axPos val="t"/>
        <c:numFmt formatCode="General" sourceLinked="1"/>
        <c:majorTickMark val="out"/>
        <c:minorTickMark val="out"/>
        <c:tickLblPos val="nextTo"/>
        <c:crossAx val="112986752"/>
        <c:crosses val="autoZero"/>
        <c:crossBetween val="between"/>
        <c:majorUnit val="10"/>
        <c:minorUnit val="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43014822670338"/>
          <c:y val="0.28075451933912104"/>
          <c:w val="0.76580150079640785"/>
          <c:h val="0.64619208976780362"/>
        </c:manualLayout>
      </c:layout>
      <c:barChart>
        <c:barDir val="bar"/>
        <c:grouping val="clustered"/>
        <c:varyColors val="0"/>
        <c:ser>
          <c:idx val="0"/>
          <c:order val="0"/>
          <c:tx>
            <c:strRef>
              <c:f>Sheet1!$B$1</c:f>
              <c:strCache>
                <c:ptCount val="1"/>
                <c:pt idx="0">
                  <c:v>Series 1</c:v>
                </c:pt>
              </c:strCache>
            </c:strRef>
          </c:tx>
          <c:spPr>
            <a:solidFill>
              <a:schemeClr val="accent4"/>
            </a:solidFill>
            <a:ln w="114300">
              <a:solidFill>
                <a:schemeClr val="bg1"/>
              </a:solidFill>
              <a:bevel/>
            </a:ln>
          </c:spPr>
          <c:invertIfNegative val="0"/>
          <c:cat>
            <c:strRef>
              <c:f>Sheet1!$A$2</c:f>
              <c:strCache>
                <c:ptCount val="1"/>
                <c:pt idx="0">
                  <c:v>RADIO</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BCDF-4719-84D0-A154CADE914D}"/>
            </c:ext>
          </c:extLst>
        </c:ser>
        <c:ser>
          <c:idx val="1"/>
          <c:order val="1"/>
          <c:tx>
            <c:strRef>
              <c:f>Sheet1!$C$1</c:f>
              <c:strCache>
                <c:ptCount val="1"/>
                <c:pt idx="0">
                  <c:v>Series 2</c:v>
                </c:pt>
              </c:strCache>
            </c:strRef>
          </c:tx>
          <c:spPr>
            <a:solidFill>
              <a:schemeClr val="accent1"/>
            </a:solidFill>
          </c:spPr>
          <c:invertIfNegative val="0"/>
          <c:dLbls>
            <c:numFmt formatCode="#,##0" sourceLinked="0"/>
            <c:spPr>
              <a:solidFill>
                <a:schemeClr val="bg1"/>
              </a:solidFill>
              <a:ln w="57150">
                <a:solidFill>
                  <a:schemeClr val="accent1"/>
                </a:solid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RADIO</c:v>
                </c:pt>
              </c:strCache>
            </c:strRef>
          </c:cat>
          <c:val>
            <c:numRef>
              <c:f>Sheet1!$C$2</c:f>
              <c:numCache>
                <c:formatCode>General</c:formatCode>
                <c:ptCount val="1"/>
                <c:pt idx="0">
                  <c:v>4.03</c:v>
                </c:pt>
              </c:numCache>
            </c:numRef>
          </c:val>
          <c:extLst>
            <c:ext xmlns:c16="http://schemas.microsoft.com/office/drawing/2014/chart" uri="{C3380CC4-5D6E-409C-BE32-E72D297353CC}">
              <c16:uniqueId val="{00000001-BCDF-4719-84D0-A154CADE914D}"/>
            </c:ext>
          </c:extLst>
        </c:ser>
        <c:dLbls>
          <c:showLegendKey val="0"/>
          <c:showVal val="0"/>
          <c:showCatName val="0"/>
          <c:showSerName val="0"/>
          <c:showPercent val="0"/>
          <c:showBubbleSize val="0"/>
        </c:dLbls>
        <c:gapWidth val="220"/>
        <c:overlap val="100"/>
        <c:axId val="113942912"/>
        <c:axId val="113959680"/>
      </c:barChart>
      <c:catAx>
        <c:axId val="113942912"/>
        <c:scaling>
          <c:orientation val="maxMin"/>
        </c:scaling>
        <c:delete val="0"/>
        <c:axPos val="l"/>
        <c:numFmt formatCode="General" sourceLinked="0"/>
        <c:majorTickMark val="out"/>
        <c:minorTickMark val="none"/>
        <c:tickLblPos val="nextTo"/>
        <c:spPr>
          <a:ln>
            <a:noFill/>
          </a:ln>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crossAx val="113959680"/>
        <c:crosses val="autoZero"/>
        <c:auto val="1"/>
        <c:lblAlgn val="ctr"/>
        <c:lblOffset val="100"/>
        <c:noMultiLvlLbl val="0"/>
      </c:catAx>
      <c:valAx>
        <c:axId val="113959680"/>
        <c:scaling>
          <c:orientation val="minMax"/>
          <c:max val="10"/>
          <c:min val="0"/>
        </c:scaling>
        <c:delete val="1"/>
        <c:axPos val="t"/>
        <c:numFmt formatCode="General" sourceLinked="1"/>
        <c:majorTickMark val="out"/>
        <c:minorTickMark val="out"/>
        <c:tickLblPos val="nextTo"/>
        <c:crossAx val="113942912"/>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43014822670338"/>
          <c:y val="0.28075451933912104"/>
          <c:w val="0.76580150079640785"/>
          <c:h val="0.64619208976780362"/>
        </c:manualLayout>
      </c:layout>
      <c:barChart>
        <c:barDir val="bar"/>
        <c:grouping val="clustered"/>
        <c:varyColors val="0"/>
        <c:ser>
          <c:idx val="0"/>
          <c:order val="0"/>
          <c:tx>
            <c:strRef>
              <c:f>Sheet1!$B$1</c:f>
              <c:strCache>
                <c:ptCount val="1"/>
                <c:pt idx="0">
                  <c:v>Series 1</c:v>
                </c:pt>
              </c:strCache>
            </c:strRef>
          </c:tx>
          <c:spPr>
            <a:solidFill>
              <a:schemeClr val="accent4"/>
            </a:solidFill>
            <a:ln w="114300">
              <a:solidFill>
                <a:schemeClr val="bg1"/>
              </a:solidFill>
              <a:bevel/>
            </a:ln>
          </c:spPr>
          <c:invertIfNegative val="0"/>
          <c:cat>
            <c:strRef>
              <c:f>Sheet1!$A$2</c:f>
              <c:strCache>
                <c:ptCount val="1"/>
                <c:pt idx="0">
                  <c:v>TV</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40D2-469F-917C-8190AC810063}"/>
            </c:ext>
          </c:extLst>
        </c:ser>
        <c:ser>
          <c:idx val="1"/>
          <c:order val="1"/>
          <c:tx>
            <c:strRef>
              <c:f>Sheet1!$C$1</c:f>
              <c:strCache>
                <c:ptCount val="1"/>
                <c:pt idx="0">
                  <c:v>Series 2</c:v>
                </c:pt>
              </c:strCache>
            </c:strRef>
          </c:tx>
          <c:spPr>
            <a:solidFill>
              <a:schemeClr val="accent1"/>
            </a:solidFill>
          </c:spPr>
          <c:invertIfNegative val="0"/>
          <c:dLbls>
            <c:spPr>
              <a:solidFill>
                <a:schemeClr val="bg1"/>
              </a:solidFill>
              <a:ln w="57150">
                <a:solidFill>
                  <a:schemeClr val="accent1"/>
                </a:solid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TV</c:v>
                </c:pt>
              </c:strCache>
            </c:strRef>
          </c:cat>
          <c:val>
            <c:numRef>
              <c:f>Sheet1!$C$2</c:f>
              <c:numCache>
                <c:formatCode>General</c:formatCode>
                <c:ptCount val="1"/>
                <c:pt idx="0">
                  <c:v>6.9</c:v>
                </c:pt>
              </c:numCache>
            </c:numRef>
          </c:val>
          <c:extLst>
            <c:ext xmlns:c16="http://schemas.microsoft.com/office/drawing/2014/chart" uri="{C3380CC4-5D6E-409C-BE32-E72D297353CC}">
              <c16:uniqueId val="{00000001-40D2-469F-917C-8190AC810063}"/>
            </c:ext>
          </c:extLst>
        </c:ser>
        <c:dLbls>
          <c:showLegendKey val="0"/>
          <c:showVal val="0"/>
          <c:showCatName val="0"/>
          <c:showSerName val="0"/>
          <c:showPercent val="0"/>
          <c:showBubbleSize val="0"/>
        </c:dLbls>
        <c:gapWidth val="220"/>
        <c:overlap val="100"/>
        <c:axId val="137828992"/>
        <c:axId val="137834880"/>
      </c:barChart>
      <c:catAx>
        <c:axId val="137828992"/>
        <c:scaling>
          <c:orientation val="maxMin"/>
        </c:scaling>
        <c:delete val="0"/>
        <c:axPos val="l"/>
        <c:numFmt formatCode="General" sourceLinked="0"/>
        <c:majorTickMark val="out"/>
        <c:minorTickMark val="none"/>
        <c:tickLblPos val="nextTo"/>
        <c:spPr>
          <a:ln>
            <a:noFill/>
          </a:ln>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crossAx val="137834880"/>
        <c:crosses val="autoZero"/>
        <c:auto val="1"/>
        <c:lblAlgn val="ctr"/>
        <c:lblOffset val="100"/>
        <c:noMultiLvlLbl val="0"/>
      </c:catAx>
      <c:valAx>
        <c:axId val="137834880"/>
        <c:scaling>
          <c:orientation val="minMax"/>
          <c:max val="8"/>
          <c:min val="0"/>
        </c:scaling>
        <c:delete val="0"/>
        <c:axPos val="t"/>
        <c:numFmt formatCode="General" sourceLinked="1"/>
        <c:majorTickMark val="out"/>
        <c:minorTickMark val="out"/>
        <c:tickLblPos val="nextTo"/>
        <c:txPr>
          <a:bodyPr/>
          <a:lstStyle/>
          <a:p>
            <a:pPr>
              <a:defRPr sz="900">
                <a:solidFill>
                  <a:schemeClr val="bg2"/>
                </a:solidFill>
                <a:latin typeface="Arial" panose="020B0604020202020204" pitchFamily="34" charset="0"/>
                <a:cs typeface="Arial" panose="020B0604020202020204" pitchFamily="34" charset="0"/>
              </a:defRPr>
            </a:pPr>
            <a:endParaRPr lang="en-US"/>
          </a:p>
        </c:txPr>
        <c:crossAx val="137828992"/>
        <c:crosses val="autoZero"/>
        <c:crossBetween val="between"/>
        <c:majorUnit val="10"/>
        <c:minorUnit val="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drawing1.xml><?xml version="1.0" encoding="utf-8"?>
<c:userShapes xmlns:c="http://schemas.openxmlformats.org/drawingml/2006/chart">
  <cdr:relSizeAnchor xmlns:cdr="http://schemas.openxmlformats.org/drawingml/2006/chartDrawing">
    <cdr:from>
      <cdr:x>0.8321</cdr:x>
      <cdr:y>0.13101</cdr:y>
    </cdr:from>
    <cdr:to>
      <cdr:x>0.98134</cdr:x>
      <cdr:y>0.29478</cdr:y>
    </cdr:to>
    <cdr:sp macro="" textlink="">
      <cdr:nvSpPr>
        <cdr:cNvPr id="2" name="TextBox 1"/>
        <cdr:cNvSpPr txBox="1"/>
      </cdr:nvSpPr>
      <cdr:spPr>
        <a:xfrm xmlns:a="http://schemas.openxmlformats.org/drawingml/2006/main">
          <a:off x="6797676" y="609600"/>
          <a:ext cx="1219199"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r-Latn-RS" sz="1200" b="1" dirty="0">
              <a:solidFill>
                <a:schemeClr val="bg2">
                  <a:lumMod val="50000"/>
                </a:schemeClr>
              </a:solidFill>
            </a:rPr>
            <a:t>TV Market </a:t>
          </a:r>
        </a:p>
        <a:p xmlns:a="http://schemas.openxmlformats.org/drawingml/2006/main">
          <a:pPr algn="ctr"/>
          <a:r>
            <a:rPr lang="sr-Latn-RS" sz="1200" b="1" dirty="0">
              <a:solidFill>
                <a:schemeClr val="bg2">
                  <a:lumMod val="50000"/>
                </a:schemeClr>
              </a:solidFill>
            </a:rPr>
            <a:t>Recovery</a:t>
          </a:r>
        </a:p>
        <a:p xmlns:a="http://schemas.openxmlformats.org/drawingml/2006/main">
          <a:pPr algn="ctr"/>
          <a:r>
            <a:rPr lang="sr-Latn-RS" sz="1400" b="1" dirty="0">
              <a:solidFill>
                <a:schemeClr val="bg2">
                  <a:lumMod val="50000"/>
                </a:schemeClr>
              </a:solidFill>
            </a:rPr>
            <a:t>+ 5,7%</a:t>
          </a:r>
          <a:endParaRPr lang="en-US" sz="1400" b="1" dirty="0">
            <a:solidFill>
              <a:schemeClr val="bg2">
                <a:lumMod val="50000"/>
              </a:schemeClr>
            </a:solidFill>
          </a:endParaRPr>
        </a:p>
      </cdr:txBody>
    </cdr:sp>
  </cdr:relSizeAnchor>
  <cdr:relSizeAnchor xmlns:cdr="http://schemas.openxmlformats.org/drawingml/2006/chartDrawing">
    <cdr:from>
      <cdr:x>0.78546</cdr:x>
      <cdr:y>0.2129</cdr:y>
    </cdr:from>
    <cdr:to>
      <cdr:x>0.87874</cdr:x>
      <cdr:y>0.31116</cdr:y>
    </cdr:to>
    <cdr:sp macro="" textlink="">
      <cdr:nvSpPr>
        <cdr:cNvPr id="3" name="TextBox 2"/>
        <cdr:cNvSpPr txBox="1"/>
      </cdr:nvSpPr>
      <cdr:spPr>
        <a:xfrm xmlns:a="http://schemas.openxmlformats.org/drawingml/2006/main">
          <a:off x="6416676" y="9906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r-Latn-RS" sz="1100" b="1" dirty="0"/>
            <a:t>2014 </a:t>
          </a:r>
        </a:p>
        <a:p xmlns:a="http://schemas.openxmlformats.org/drawingml/2006/main">
          <a:pPr algn="ctr"/>
          <a:r>
            <a:rPr lang="sr-Latn-RS" sz="1100" b="1" dirty="0"/>
            <a:t>floods</a:t>
          </a:r>
          <a:endParaRPr lang="en-US" sz="11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1.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3.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4.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5.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6.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7.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9.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4150" y="0"/>
            <a:ext cx="4029075" cy="350838"/>
          </a:xfrm>
          <a:prstGeom prst="rect">
            <a:avLst/>
          </a:prstGeom>
        </p:spPr>
        <p:txBody>
          <a:bodyPr vert="horz" lIns="91440" tIns="45720" rIns="91440" bIns="45720" rtlCol="0"/>
          <a:lstStyle>
            <a:lvl1pPr algn="r">
              <a:defRPr sz="1200"/>
            </a:lvl1pPr>
          </a:lstStyle>
          <a:p>
            <a:fld id="{3B9D15C1-D107-4115-954D-0E9AEAF2CE71}" type="datetimeFigureOut">
              <a:rPr lang="en-US" smtClean="0"/>
              <a:t>9/15/2016</a:t>
            </a:fld>
            <a:endParaRPr lang="en-US"/>
          </a:p>
        </p:txBody>
      </p:sp>
      <p:sp>
        <p:nvSpPr>
          <p:cNvPr id="4" name="Footer Placeholder 3"/>
          <p:cNvSpPr>
            <a:spLocks noGrp="1"/>
          </p:cNvSpPr>
          <p:nvPr>
            <p:ph type="ftr" sz="quarter" idx="2"/>
          </p:nvPr>
        </p:nvSpPr>
        <p:spPr>
          <a:xfrm>
            <a:off x="0" y="6656388"/>
            <a:ext cx="4027488"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4150" y="6656388"/>
            <a:ext cx="4029075" cy="350837"/>
          </a:xfrm>
          <a:prstGeom prst="rect">
            <a:avLst/>
          </a:prstGeom>
        </p:spPr>
        <p:txBody>
          <a:bodyPr vert="horz" lIns="91440" tIns="45720" rIns="91440" bIns="45720" rtlCol="0" anchor="b"/>
          <a:lstStyle>
            <a:lvl1pPr algn="r">
              <a:defRPr sz="1200"/>
            </a:lvl1pPr>
          </a:lstStyle>
          <a:p>
            <a:fld id="{062D5DEA-8634-48C8-874D-6B1BFD7B41CE}" type="slidenum">
              <a:rPr lang="en-US" smtClean="0"/>
              <a:t>‹#›</a:t>
            </a:fld>
            <a:endParaRPr lang="en-US"/>
          </a:p>
        </p:txBody>
      </p:sp>
    </p:spTree>
    <p:extLst>
      <p:ext uri="{BB962C8B-B14F-4D97-AF65-F5344CB8AC3E}">
        <p14:creationId xmlns:p14="http://schemas.microsoft.com/office/powerpoint/2010/main" val="1337286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752" cy="350441"/>
          </a:xfrm>
          <a:prstGeom prst="rect">
            <a:avLst/>
          </a:prstGeom>
        </p:spPr>
        <p:txBody>
          <a:bodyPr vert="horz" lIns="93159" tIns="46580" rIns="93159" bIns="46580" rtlCol="0"/>
          <a:lstStyle>
            <a:lvl1pPr algn="l">
              <a:defRPr sz="1200"/>
            </a:lvl1pPr>
          </a:lstStyle>
          <a:p>
            <a:endParaRPr lang="en-GB"/>
          </a:p>
        </p:txBody>
      </p:sp>
      <p:sp>
        <p:nvSpPr>
          <p:cNvPr id="3" name="Date Placeholder 2"/>
          <p:cNvSpPr>
            <a:spLocks noGrp="1"/>
          </p:cNvSpPr>
          <p:nvPr>
            <p:ph type="dt" idx="1"/>
          </p:nvPr>
        </p:nvSpPr>
        <p:spPr>
          <a:xfrm>
            <a:off x="5264910" y="0"/>
            <a:ext cx="4027752" cy="350441"/>
          </a:xfrm>
          <a:prstGeom prst="rect">
            <a:avLst/>
          </a:prstGeom>
        </p:spPr>
        <p:txBody>
          <a:bodyPr vert="horz" lIns="93159" tIns="46580" rIns="93159" bIns="46580" rtlCol="0"/>
          <a:lstStyle>
            <a:lvl1pPr algn="r">
              <a:defRPr sz="1200"/>
            </a:lvl1pPr>
          </a:lstStyle>
          <a:p>
            <a:fld id="{11A0D111-F715-43E2-9A4D-6212AC7294E9}" type="datetimeFigureOut">
              <a:rPr lang="en-GB" smtClean="0"/>
              <a:t>15/09/2016</a:t>
            </a:fld>
            <a:endParaRPr lang="en-GB"/>
          </a:p>
        </p:txBody>
      </p:sp>
      <p:sp>
        <p:nvSpPr>
          <p:cNvPr id="4" name="Slide Image Placeholder 3"/>
          <p:cNvSpPr>
            <a:spLocks noGrp="1" noRot="1" noChangeAspect="1"/>
          </p:cNvSpPr>
          <p:nvPr>
            <p:ph type="sldImg" idx="2"/>
          </p:nvPr>
        </p:nvSpPr>
        <p:spPr>
          <a:xfrm>
            <a:off x="2894013" y="525463"/>
            <a:ext cx="3506787" cy="2628900"/>
          </a:xfrm>
          <a:prstGeom prst="rect">
            <a:avLst/>
          </a:prstGeom>
          <a:noFill/>
          <a:ln w="12700">
            <a:solidFill>
              <a:prstClr val="black"/>
            </a:solidFill>
          </a:ln>
        </p:spPr>
        <p:txBody>
          <a:bodyPr vert="horz" lIns="93159" tIns="46580" rIns="93159" bIns="46580" rtlCol="0" anchor="ctr"/>
          <a:lstStyle/>
          <a:p>
            <a:endParaRPr lang="en-GB"/>
          </a:p>
        </p:txBody>
      </p:sp>
      <p:sp>
        <p:nvSpPr>
          <p:cNvPr id="5" name="Notes Placeholder 4"/>
          <p:cNvSpPr>
            <a:spLocks noGrp="1"/>
          </p:cNvSpPr>
          <p:nvPr>
            <p:ph type="body" sz="quarter" idx="3"/>
          </p:nvPr>
        </p:nvSpPr>
        <p:spPr>
          <a:xfrm>
            <a:off x="929482" y="3329186"/>
            <a:ext cx="7435850" cy="3153966"/>
          </a:xfrm>
          <a:prstGeom prst="rect">
            <a:avLst/>
          </a:prstGeom>
        </p:spPr>
        <p:txBody>
          <a:bodyPr vert="horz" lIns="93159" tIns="46580" rIns="93159"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57156"/>
            <a:ext cx="4027752" cy="350441"/>
          </a:xfrm>
          <a:prstGeom prst="rect">
            <a:avLst/>
          </a:prstGeom>
        </p:spPr>
        <p:txBody>
          <a:bodyPr vert="horz" lIns="93159" tIns="46580" rIns="93159" bIns="46580" rtlCol="0" anchor="b"/>
          <a:lstStyle>
            <a:lvl1pPr algn="l">
              <a:defRPr sz="1200"/>
            </a:lvl1pPr>
          </a:lstStyle>
          <a:p>
            <a:endParaRPr lang="en-GB"/>
          </a:p>
        </p:txBody>
      </p:sp>
      <p:sp>
        <p:nvSpPr>
          <p:cNvPr id="7" name="Slide Number Placeholder 6"/>
          <p:cNvSpPr>
            <a:spLocks noGrp="1"/>
          </p:cNvSpPr>
          <p:nvPr>
            <p:ph type="sldNum" sz="quarter" idx="5"/>
          </p:nvPr>
        </p:nvSpPr>
        <p:spPr>
          <a:xfrm>
            <a:off x="5264910" y="6657156"/>
            <a:ext cx="4027752" cy="350441"/>
          </a:xfrm>
          <a:prstGeom prst="rect">
            <a:avLst/>
          </a:prstGeom>
        </p:spPr>
        <p:txBody>
          <a:bodyPr vert="horz" lIns="93159" tIns="46580" rIns="93159" bIns="46580" rtlCol="0" anchor="b"/>
          <a:lstStyle>
            <a:lvl1pPr algn="r">
              <a:defRPr sz="1200"/>
            </a:lvl1pPr>
          </a:lstStyle>
          <a:p>
            <a:fld id="{596E3524-17C8-4066-B47A-939E47622A9E}" type="slidenum">
              <a:rPr lang="en-GB" smtClean="0"/>
              <a:t>‹#›</a:t>
            </a:fld>
            <a:endParaRPr lang="en-GB"/>
          </a:p>
        </p:txBody>
      </p:sp>
    </p:spTree>
    <p:extLst>
      <p:ext uri="{BB962C8B-B14F-4D97-AF65-F5344CB8AC3E}">
        <p14:creationId xmlns:p14="http://schemas.microsoft.com/office/powerpoint/2010/main" val="142511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425399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dirty="0"/>
          </a:p>
        </p:txBody>
      </p:sp>
    </p:spTree>
    <p:extLst>
      <p:ext uri="{BB962C8B-B14F-4D97-AF65-F5344CB8AC3E}">
        <p14:creationId xmlns:p14="http://schemas.microsoft.com/office/powerpoint/2010/main" val="158135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txBox="1">
            <a:spLocks noGrp="1" noChangeArrowheads="1"/>
          </p:cNvSpPr>
          <p:nvPr/>
        </p:nvSpPr>
        <p:spPr bwMode="auto">
          <a:xfrm>
            <a:off x="5263878" y="6656916"/>
            <a:ext cx="4028765" cy="35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defTabSz="890588" eaLnBrk="0" hangingPunct="0">
              <a:defRPr sz="2400">
                <a:solidFill>
                  <a:schemeClr val="tx1"/>
                </a:solidFill>
                <a:latin typeface="Arial" pitchFamily="34" charset="0"/>
                <a:ea typeface="ＭＳ Ｐゴシック" pitchFamily="34" charset="-128"/>
              </a:defRPr>
            </a:lvl1pPr>
            <a:lvl2pPr marL="742950" indent="-285750" defTabSz="890588" eaLnBrk="0" hangingPunct="0">
              <a:defRPr sz="2400">
                <a:solidFill>
                  <a:schemeClr val="tx1"/>
                </a:solidFill>
                <a:latin typeface="Arial" pitchFamily="34" charset="0"/>
                <a:ea typeface="ＭＳ Ｐゴシック" pitchFamily="34" charset="-128"/>
              </a:defRPr>
            </a:lvl2pPr>
            <a:lvl3pPr marL="1143000" indent="-228600" defTabSz="890588" eaLnBrk="0" hangingPunct="0">
              <a:defRPr sz="2400">
                <a:solidFill>
                  <a:schemeClr val="tx1"/>
                </a:solidFill>
                <a:latin typeface="Arial" pitchFamily="34" charset="0"/>
                <a:ea typeface="ＭＳ Ｐゴシック" pitchFamily="34" charset="-128"/>
              </a:defRPr>
            </a:lvl3pPr>
            <a:lvl4pPr marL="1600200" indent="-228600" defTabSz="890588" eaLnBrk="0" hangingPunct="0">
              <a:defRPr sz="2400">
                <a:solidFill>
                  <a:schemeClr val="tx1"/>
                </a:solidFill>
                <a:latin typeface="Arial" pitchFamily="34" charset="0"/>
                <a:ea typeface="ＭＳ Ｐゴシック" pitchFamily="34" charset="-128"/>
              </a:defRPr>
            </a:lvl4pPr>
            <a:lvl5pPr marL="2057400" indent="-228600" defTabSz="890588" eaLnBrk="0" hangingPunct="0">
              <a:defRPr sz="2400">
                <a:solidFill>
                  <a:schemeClr val="tx1"/>
                </a:solidFill>
                <a:latin typeface="Arial" pitchFamily="34" charset="0"/>
                <a:ea typeface="ＭＳ Ｐゴシック" pitchFamily="34" charset="-128"/>
              </a:defRPr>
            </a:lvl5pPr>
            <a:lvl6pPr marL="25146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4213FEF-D933-4BC8-B524-2E0C6B8511CA}" type="slidenum">
              <a:rPr lang="en-US" altLang="en-US" sz="1200">
                <a:solidFill>
                  <a:srgbClr val="000000"/>
                </a:solidFill>
              </a:rPr>
              <a:pPr algn="r" eaLnBrk="1" hangingPunct="1"/>
              <a:t>13</a:t>
            </a:fld>
            <a:endParaRPr lang="en-US" altLang="en-US" sz="1200" dirty="0">
              <a:solidFill>
                <a:srgbClr val="000000"/>
              </a:solidFill>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txBox="1">
            <a:spLocks noGrp="1" noChangeArrowheads="1"/>
          </p:cNvSpPr>
          <p:nvPr/>
        </p:nvSpPr>
        <p:spPr bwMode="auto">
          <a:xfrm>
            <a:off x="5263878" y="6656916"/>
            <a:ext cx="4028765" cy="35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defTabSz="890588" eaLnBrk="0" hangingPunct="0">
              <a:defRPr sz="2400">
                <a:solidFill>
                  <a:schemeClr val="tx1"/>
                </a:solidFill>
                <a:latin typeface="Arial" pitchFamily="34" charset="0"/>
                <a:ea typeface="ＭＳ Ｐゴシック" pitchFamily="34" charset="-128"/>
              </a:defRPr>
            </a:lvl1pPr>
            <a:lvl2pPr marL="742950" indent="-285750" defTabSz="890588" eaLnBrk="0" hangingPunct="0">
              <a:defRPr sz="2400">
                <a:solidFill>
                  <a:schemeClr val="tx1"/>
                </a:solidFill>
                <a:latin typeface="Arial" pitchFamily="34" charset="0"/>
                <a:ea typeface="ＭＳ Ｐゴシック" pitchFamily="34" charset="-128"/>
              </a:defRPr>
            </a:lvl2pPr>
            <a:lvl3pPr marL="1143000" indent="-228600" defTabSz="890588" eaLnBrk="0" hangingPunct="0">
              <a:defRPr sz="2400">
                <a:solidFill>
                  <a:schemeClr val="tx1"/>
                </a:solidFill>
                <a:latin typeface="Arial" pitchFamily="34" charset="0"/>
                <a:ea typeface="ＭＳ Ｐゴシック" pitchFamily="34" charset="-128"/>
              </a:defRPr>
            </a:lvl3pPr>
            <a:lvl4pPr marL="1600200" indent="-228600" defTabSz="890588" eaLnBrk="0" hangingPunct="0">
              <a:defRPr sz="2400">
                <a:solidFill>
                  <a:schemeClr val="tx1"/>
                </a:solidFill>
                <a:latin typeface="Arial" pitchFamily="34" charset="0"/>
                <a:ea typeface="ＭＳ Ｐゴシック" pitchFamily="34" charset="-128"/>
              </a:defRPr>
            </a:lvl4pPr>
            <a:lvl5pPr marL="2057400" indent="-228600" defTabSz="890588" eaLnBrk="0" hangingPunct="0">
              <a:defRPr sz="2400">
                <a:solidFill>
                  <a:schemeClr val="tx1"/>
                </a:solidFill>
                <a:latin typeface="Arial" pitchFamily="34" charset="0"/>
                <a:ea typeface="ＭＳ Ｐゴシック" pitchFamily="34" charset="-128"/>
              </a:defRPr>
            </a:lvl5pPr>
            <a:lvl6pPr marL="25146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B8D9BC9-ECF2-422B-8B54-47F24F684E14}" type="slidenum">
              <a:rPr lang="en-US" altLang="en-US" sz="1200">
                <a:solidFill>
                  <a:srgbClr val="000000"/>
                </a:solidFill>
              </a:rPr>
              <a:pPr algn="r" eaLnBrk="1" hangingPunct="1"/>
              <a:t>14</a:t>
            </a:fld>
            <a:endParaRPr lang="en-US" altLang="en-US" sz="1200" dirty="0">
              <a:solidFill>
                <a:srgbClr val="000000"/>
              </a:solidFill>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dirty="0"/>
          </a:p>
        </p:txBody>
      </p:sp>
    </p:spTree>
    <p:extLst>
      <p:ext uri="{BB962C8B-B14F-4D97-AF65-F5344CB8AC3E}">
        <p14:creationId xmlns:p14="http://schemas.microsoft.com/office/powerpoint/2010/main" val="158135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5263878" y="6656916"/>
            <a:ext cx="4028765" cy="35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defTabSz="890588" eaLnBrk="0" hangingPunct="0">
              <a:defRPr sz="2400">
                <a:solidFill>
                  <a:schemeClr val="tx1"/>
                </a:solidFill>
                <a:latin typeface="Arial" pitchFamily="34" charset="0"/>
                <a:ea typeface="ＭＳ Ｐゴシック" pitchFamily="34" charset="-128"/>
              </a:defRPr>
            </a:lvl1pPr>
            <a:lvl2pPr marL="742950" indent="-285750" defTabSz="890588" eaLnBrk="0" hangingPunct="0">
              <a:defRPr sz="2400">
                <a:solidFill>
                  <a:schemeClr val="tx1"/>
                </a:solidFill>
                <a:latin typeface="Arial" pitchFamily="34" charset="0"/>
                <a:ea typeface="ＭＳ Ｐゴシック" pitchFamily="34" charset="-128"/>
              </a:defRPr>
            </a:lvl2pPr>
            <a:lvl3pPr marL="1143000" indent="-228600" defTabSz="890588" eaLnBrk="0" hangingPunct="0">
              <a:defRPr sz="2400">
                <a:solidFill>
                  <a:schemeClr val="tx1"/>
                </a:solidFill>
                <a:latin typeface="Arial" pitchFamily="34" charset="0"/>
                <a:ea typeface="ＭＳ Ｐゴシック" pitchFamily="34" charset="-128"/>
              </a:defRPr>
            </a:lvl3pPr>
            <a:lvl4pPr marL="1600200" indent="-228600" defTabSz="890588" eaLnBrk="0" hangingPunct="0">
              <a:defRPr sz="2400">
                <a:solidFill>
                  <a:schemeClr val="tx1"/>
                </a:solidFill>
                <a:latin typeface="Arial" pitchFamily="34" charset="0"/>
                <a:ea typeface="ＭＳ Ｐゴシック" pitchFamily="34" charset="-128"/>
              </a:defRPr>
            </a:lvl4pPr>
            <a:lvl5pPr marL="2057400" indent="-228600" defTabSz="890588" eaLnBrk="0" hangingPunct="0">
              <a:defRPr sz="2400">
                <a:solidFill>
                  <a:schemeClr val="tx1"/>
                </a:solidFill>
                <a:latin typeface="Arial" pitchFamily="34" charset="0"/>
                <a:ea typeface="ＭＳ Ｐゴシック" pitchFamily="34" charset="-128"/>
              </a:defRPr>
            </a:lvl5pPr>
            <a:lvl6pPr marL="25146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B93AF8A-51A3-43D0-A102-92195A221439}" type="slidenum">
              <a:rPr lang="en-US" altLang="en-US" sz="1200">
                <a:solidFill>
                  <a:srgbClr val="000000"/>
                </a:solidFill>
              </a:rPr>
              <a:pPr algn="r" eaLnBrk="1" hangingPunct="1"/>
              <a:t>16</a:t>
            </a:fld>
            <a:endParaRPr lang="en-US" altLang="en-US" sz="1200" dirty="0">
              <a:solidFill>
                <a:srgbClr val="000000"/>
              </a:solidFill>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5263879" y="6656916"/>
            <a:ext cx="4028765" cy="35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eaLnBrk="0" hangingPunct="0">
              <a:defRPr sz="2400">
                <a:solidFill>
                  <a:schemeClr val="tx1"/>
                </a:solidFill>
                <a:latin typeface="Arial" pitchFamily="34" charset="0"/>
                <a:ea typeface="ＭＳ Ｐゴシック" pitchFamily="34" charset="-128"/>
              </a:defRPr>
            </a:lvl1pPr>
            <a:lvl2pPr marL="742950" indent="-285750" defTabSz="890588" eaLnBrk="0" hangingPunct="0">
              <a:defRPr sz="2400">
                <a:solidFill>
                  <a:schemeClr val="tx1"/>
                </a:solidFill>
                <a:latin typeface="Arial" pitchFamily="34" charset="0"/>
                <a:ea typeface="ＭＳ Ｐゴシック" pitchFamily="34" charset="-128"/>
              </a:defRPr>
            </a:lvl2pPr>
            <a:lvl3pPr marL="1143000" indent="-228600" defTabSz="890588" eaLnBrk="0" hangingPunct="0">
              <a:defRPr sz="2400">
                <a:solidFill>
                  <a:schemeClr val="tx1"/>
                </a:solidFill>
                <a:latin typeface="Arial" pitchFamily="34" charset="0"/>
                <a:ea typeface="ＭＳ Ｐゴシック" pitchFamily="34" charset="-128"/>
              </a:defRPr>
            </a:lvl3pPr>
            <a:lvl4pPr marL="1600200" indent="-228600" defTabSz="890588" eaLnBrk="0" hangingPunct="0">
              <a:defRPr sz="2400">
                <a:solidFill>
                  <a:schemeClr val="tx1"/>
                </a:solidFill>
                <a:latin typeface="Arial" pitchFamily="34" charset="0"/>
                <a:ea typeface="ＭＳ Ｐゴシック" pitchFamily="34" charset="-128"/>
              </a:defRPr>
            </a:lvl4pPr>
            <a:lvl5pPr marL="2057400" indent="-228600" defTabSz="890588" eaLnBrk="0" hangingPunct="0">
              <a:defRPr sz="2400">
                <a:solidFill>
                  <a:schemeClr val="tx1"/>
                </a:solidFill>
                <a:latin typeface="Arial" pitchFamily="34" charset="0"/>
                <a:ea typeface="ＭＳ Ｐゴシック" pitchFamily="34" charset="-128"/>
              </a:defRPr>
            </a:lvl5pPr>
            <a:lvl6pPr marL="25146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D251122-33CA-43E5-8E9E-1AA59751B5E6}" type="slidenum">
              <a:rPr lang="en-US" altLang="en-US" sz="1200">
                <a:solidFill>
                  <a:srgbClr val="000000"/>
                </a:solidFill>
              </a:rPr>
              <a:pPr algn="r" eaLnBrk="1" hangingPunct="1"/>
              <a:t>17</a:t>
            </a:fld>
            <a:endParaRPr lang="en-US" altLang="en-US" sz="1200" dirty="0">
              <a:solidFill>
                <a:srgbClr val="000000"/>
              </a:solidFill>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dirty="0"/>
          </a:p>
        </p:txBody>
      </p:sp>
    </p:spTree>
    <p:extLst>
      <p:ext uri="{BB962C8B-B14F-4D97-AF65-F5344CB8AC3E}">
        <p14:creationId xmlns:p14="http://schemas.microsoft.com/office/powerpoint/2010/main" val="158135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dirty="0"/>
          </a:p>
        </p:txBody>
      </p:sp>
    </p:spTree>
    <p:extLst>
      <p:ext uri="{BB962C8B-B14F-4D97-AF65-F5344CB8AC3E}">
        <p14:creationId xmlns:p14="http://schemas.microsoft.com/office/powerpoint/2010/main" val="158135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txBox="1">
            <a:spLocks noGrp="1" noChangeArrowheads="1"/>
          </p:cNvSpPr>
          <p:nvPr/>
        </p:nvSpPr>
        <p:spPr bwMode="auto">
          <a:xfrm>
            <a:off x="5263878" y="6656916"/>
            <a:ext cx="4028765" cy="35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defTabSz="890588" eaLnBrk="0" hangingPunct="0">
              <a:defRPr sz="2400">
                <a:solidFill>
                  <a:schemeClr val="tx1"/>
                </a:solidFill>
                <a:latin typeface="Arial" pitchFamily="34" charset="0"/>
                <a:ea typeface="ＭＳ Ｐゴシック" pitchFamily="34" charset="-128"/>
              </a:defRPr>
            </a:lvl1pPr>
            <a:lvl2pPr marL="742950" indent="-285750" defTabSz="890588" eaLnBrk="0" hangingPunct="0">
              <a:defRPr sz="2400">
                <a:solidFill>
                  <a:schemeClr val="tx1"/>
                </a:solidFill>
                <a:latin typeface="Arial" pitchFamily="34" charset="0"/>
                <a:ea typeface="ＭＳ Ｐゴシック" pitchFamily="34" charset="-128"/>
              </a:defRPr>
            </a:lvl2pPr>
            <a:lvl3pPr marL="1143000" indent="-228600" defTabSz="890588" eaLnBrk="0" hangingPunct="0">
              <a:defRPr sz="2400">
                <a:solidFill>
                  <a:schemeClr val="tx1"/>
                </a:solidFill>
                <a:latin typeface="Arial" pitchFamily="34" charset="0"/>
                <a:ea typeface="ＭＳ Ｐゴシック" pitchFamily="34" charset="-128"/>
              </a:defRPr>
            </a:lvl3pPr>
            <a:lvl4pPr marL="1600200" indent="-228600" defTabSz="890588" eaLnBrk="0" hangingPunct="0">
              <a:defRPr sz="2400">
                <a:solidFill>
                  <a:schemeClr val="tx1"/>
                </a:solidFill>
                <a:latin typeface="Arial" pitchFamily="34" charset="0"/>
                <a:ea typeface="ＭＳ Ｐゴシック" pitchFamily="34" charset="-128"/>
              </a:defRPr>
            </a:lvl4pPr>
            <a:lvl5pPr marL="2057400" indent="-228600" defTabSz="890588" eaLnBrk="0" hangingPunct="0">
              <a:defRPr sz="2400">
                <a:solidFill>
                  <a:schemeClr val="tx1"/>
                </a:solidFill>
                <a:latin typeface="Arial" pitchFamily="34" charset="0"/>
                <a:ea typeface="ＭＳ Ｐゴシック" pitchFamily="34" charset="-128"/>
              </a:defRPr>
            </a:lvl5pPr>
            <a:lvl6pPr marL="25146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05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2F81C53-F965-4489-9892-3ADE32EF9A45}" type="slidenum">
              <a:rPr lang="en-US" altLang="en-US" sz="1200">
                <a:solidFill>
                  <a:srgbClr val="000000"/>
                </a:solidFill>
              </a:rPr>
              <a:pPr algn="r" eaLnBrk="1" hangingPunct="1"/>
              <a:t>21</a:t>
            </a:fld>
            <a:endParaRPr lang="en-US" altLang="en-US" sz="1200" dirty="0">
              <a:solidFill>
                <a:srgbClr val="000000"/>
              </a:solidFill>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dirty="0"/>
          </a:p>
        </p:txBody>
      </p:sp>
    </p:spTree>
    <p:extLst>
      <p:ext uri="{BB962C8B-B14F-4D97-AF65-F5344CB8AC3E}">
        <p14:creationId xmlns:p14="http://schemas.microsoft.com/office/powerpoint/2010/main" val="374613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Tree>
    <p:extLst>
      <p:ext uri="{BB962C8B-B14F-4D97-AF65-F5344CB8AC3E}">
        <p14:creationId xmlns:p14="http://schemas.microsoft.com/office/powerpoint/2010/main" val="3861344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dirty="0"/>
          </a:p>
        </p:txBody>
      </p:sp>
    </p:spTree>
    <p:extLst>
      <p:ext uri="{BB962C8B-B14F-4D97-AF65-F5344CB8AC3E}">
        <p14:creationId xmlns:p14="http://schemas.microsoft.com/office/powerpoint/2010/main" val="220789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dirty="0"/>
          </a:p>
        </p:txBody>
      </p:sp>
    </p:spTree>
    <p:extLst>
      <p:ext uri="{BB962C8B-B14F-4D97-AF65-F5344CB8AC3E}">
        <p14:creationId xmlns:p14="http://schemas.microsoft.com/office/powerpoint/2010/main" val="386134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txBox="1">
            <a:spLocks noGrp="1" noChangeArrowheads="1"/>
          </p:cNvSpPr>
          <p:nvPr/>
        </p:nvSpPr>
        <p:spPr bwMode="auto">
          <a:xfrm>
            <a:off x="5266048" y="6658038"/>
            <a:ext cx="4026595" cy="34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3" tIns="49417" rIns="98833" bIns="49417" anchor="b"/>
          <a:lstStyle>
            <a:lvl1pPr defTabSz="954088" eaLnBrk="0" hangingPunct="0">
              <a:defRPr sz="2400">
                <a:solidFill>
                  <a:schemeClr val="tx1"/>
                </a:solidFill>
                <a:latin typeface="Arial" pitchFamily="34" charset="0"/>
                <a:ea typeface="ＭＳ Ｐゴシック" pitchFamily="34" charset="-128"/>
              </a:defRPr>
            </a:lvl1pPr>
            <a:lvl2pPr marL="742950" indent="-285750" defTabSz="954088" eaLnBrk="0" hangingPunct="0">
              <a:defRPr sz="2400">
                <a:solidFill>
                  <a:schemeClr val="tx1"/>
                </a:solidFill>
                <a:latin typeface="Arial" pitchFamily="34" charset="0"/>
                <a:ea typeface="ＭＳ Ｐゴシック" pitchFamily="34" charset="-128"/>
              </a:defRPr>
            </a:lvl2pPr>
            <a:lvl3pPr marL="1143000" indent="-228600" defTabSz="954088" eaLnBrk="0" hangingPunct="0">
              <a:defRPr sz="2400">
                <a:solidFill>
                  <a:schemeClr val="tx1"/>
                </a:solidFill>
                <a:latin typeface="Arial" pitchFamily="34" charset="0"/>
                <a:ea typeface="ＭＳ Ｐゴシック" pitchFamily="34" charset="-128"/>
              </a:defRPr>
            </a:lvl3pPr>
            <a:lvl4pPr marL="1600200" indent="-228600" defTabSz="954088" eaLnBrk="0" hangingPunct="0">
              <a:defRPr sz="2400">
                <a:solidFill>
                  <a:schemeClr val="tx1"/>
                </a:solidFill>
                <a:latin typeface="Arial" pitchFamily="34" charset="0"/>
                <a:ea typeface="ＭＳ Ｐゴシック" pitchFamily="34" charset="-128"/>
              </a:defRPr>
            </a:lvl4pPr>
            <a:lvl5pPr marL="2057400" indent="-228600" defTabSz="954088" eaLnBrk="0" hangingPunct="0">
              <a:defRPr sz="2400">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85F0E8A-62F0-471B-83B4-F0EC7E062410}" type="slidenum">
              <a:rPr lang="en-US" altLang="en-US" sz="1300">
                <a:solidFill>
                  <a:srgbClr val="000000"/>
                </a:solidFill>
                <a:latin typeface="Calibri" pitchFamily="34" charset="0"/>
              </a:rPr>
              <a:pPr algn="r" eaLnBrk="1" hangingPunct="1"/>
              <a:t>4</a:t>
            </a:fld>
            <a:endParaRPr lang="en-US" altLang="en-US" sz="1300" dirty="0">
              <a:solidFill>
                <a:srgbClr val="000000"/>
              </a:solidFill>
              <a:latin typeface="Calibri" pitchFamily="34"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8833" tIns="49417" rIns="98833" bIns="49417" numCol="1" anchor="t" anchorCtr="0" compatLnSpc="1">
            <a:prstTxWarp prst="textNoShape">
              <a:avLst/>
            </a:prstTxWarp>
          </a:bodyPr>
          <a:lstStyle/>
          <a:p>
            <a:pPr eaLnBrk="1" hangingPunct="1">
              <a:spcBef>
                <a:spcPct val="0"/>
              </a:spcBef>
            </a:pPr>
            <a:endParaRPr lang="sr-Latn-C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dirty="0"/>
          </a:p>
        </p:txBody>
      </p:sp>
    </p:spTree>
    <p:extLst>
      <p:ext uri="{BB962C8B-B14F-4D97-AF65-F5344CB8AC3E}">
        <p14:creationId xmlns:p14="http://schemas.microsoft.com/office/powerpoint/2010/main" val="313175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3852" y="8686362"/>
            <a:ext cx="2972547" cy="4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defTabSz="954088" eaLnBrk="0" hangingPunct="0">
              <a:defRPr sz="2400">
                <a:solidFill>
                  <a:schemeClr val="tx1"/>
                </a:solidFill>
                <a:latin typeface="Arial" pitchFamily="34" charset="0"/>
                <a:ea typeface="ＭＳ Ｐゴシック" pitchFamily="34" charset="-128"/>
              </a:defRPr>
            </a:lvl1pPr>
            <a:lvl2pPr marL="742950" indent="-285750" defTabSz="954088" eaLnBrk="0" hangingPunct="0">
              <a:defRPr sz="2400">
                <a:solidFill>
                  <a:schemeClr val="tx1"/>
                </a:solidFill>
                <a:latin typeface="Arial" pitchFamily="34" charset="0"/>
                <a:ea typeface="ＭＳ Ｐゴシック" pitchFamily="34" charset="-128"/>
              </a:defRPr>
            </a:lvl2pPr>
            <a:lvl3pPr marL="1143000" indent="-228600" defTabSz="954088" eaLnBrk="0" hangingPunct="0">
              <a:defRPr sz="2400">
                <a:solidFill>
                  <a:schemeClr val="tx1"/>
                </a:solidFill>
                <a:latin typeface="Arial" pitchFamily="34" charset="0"/>
                <a:ea typeface="ＭＳ Ｐゴシック" pitchFamily="34" charset="-128"/>
              </a:defRPr>
            </a:lvl3pPr>
            <a:lvl4pPr marL="1600200" indent="-228600" defTabSz="954088" eaLnBrk="0" hangingPunct="0">
              <a:defRPr sz="2400">
                <a:solidFill>
                  <a:schemeClr val="tx1"/>
                </a:solidFill>
                <a:latin typeface="Arial" pitchFamily="34" charset="0"/>
                <a:ea typeface="ＭＳ Ｐゴシック" pitchFamily="34" charset="-128"/>
              </a:defRPr>
            </a:lvl4pPr>
            <a:lvl5pPr marL="2057400" indent="-228600" defTabSz="954088" eaLnBrk="0" hangingPunct="0">
              <a:defRPr sz="2400">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C4F9B27-A7FA-4BE6-8E9F-1D899E666749}" type="slidenum">
              <a:rPr lang="en-US" altLang="en-US" sz="1300">
                <a:solidFill>
                  <a:srgbClr val="000000"/>
                </a:solidFill>
              </a:rPr>
              <a:pPr algn="r" eaLnBrk="1" hangingPunct="1"/>
              <a:t>6</a:t>
            </a:fld>
            <a:endParaRPr lang="en-US" altLang="en-US" sz="1300" dirty="0">
              <a:solidFill>
                <a:srgbClr val="000000"/>
              </a:solidFill>
            </a:endParaRPr>
          </a:p>
        </p:txBody>
      </p:sp>
      <p:sp>
        <p:nvSpPr>
          <p:cNvPr id="114690"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5557" tIns="47779" rIns="95557" bIns="47779" numCol="1" anchor="t" anchorCtr="0" compatLnSpc="1">
            <a:prstTxWarp prst="textNoShape">
              <a:avLst/>
            </a:prstTxWarp>
          </a:bodyPr>
          <a:lstStyle/>
          <a:p>
            <a:pPr eaLnBrk="1" hangingPunct="1">
              <a:spcBef>
                <a:spcPct val="0"/>
              </a:spcBef>
            </a:pPr>
            <a:endParaRPr lang="sr-Latn-CS" altLang="en-US">
              <a:latin typeface="Arial" pitchFamily="34" charset="0"/>
              <a:ea typeface="ＭＳ Ｐゴシック" pitchFamily="34" charset="-128"/>
            </a:endParaRPr>
          </a:p>
        </p:txBody>
      </p:sp>
    </p:spTree>
    <p:extLst>
      <p:ext uri="{BB962C8B-B14F-4D97-AF65-F5344CB8AC3E}">
        <p14:creationId xmlns:p14="http://schemas.microsoft.com/office/powerpoint/2010/main" val="120425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3852" y="8686362"/>
            <a:ext cx="2972547" cy="4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defTabSz="954088" eaLnBrk="0" hangingPunct="0">
              <a:defRPr sz="2400">
                <a:solidFill>
                  <a:schemeClr val="tx1"/>
                </a:solidFill>
                <a:latin typeface="Arial" pitchFamily="34" charset="0"/>
                <a:ea typeface="ＭＳ Ｐゴシック" pitchFamily="34" charset="-128"/>
              </a:defRPr>
            </a:lvl1pPr>
            <a:lvl2pPr marL="742950" indent="-285750" defTabSz="954088" eaLnBrk="0" hangingPunct="0">
              <a:defRPr sz="2400">
                <a:solidFill>
                  <a:schemeClr val="tx1"/>
                </a:solidFill>
                <a:latin typeface="Arial" pitchFamily="34" charset="0"/>
                <a:ea typeface="ＭＳ Ｐゴシック" pitchFamily="34" charset="-128"/>
              </a:defRPr>
            </a:lvl2pPr>
            <a:lvl3pPr marL="1143000" indent="-228600" defTabSz="954088" eaLnBrk="0" hangingPunct="0">
              <a:defRPr sz="2400">
                <a:solidFill>
                  <a:schemeClr val="tx1"/>
                </a:solidFill>
                <a:latin typeface="Arial" pitchFamily="34" charset="0"/>
                <a:ea typeface="ＭＳ Ｐゴシック" pitchFamily="34" charset="-128"/>
              </a:defRPr>
            </a:lvl3pPr>
            <a:lvl4pPr marL="1600200" indent="-228600" defTabSz="954088" eaLnBrk="0" hangingPunct="0">
              <a:defRPr sz="2400">
                <a:solidFill>
                  <a:schemeClr val="tx1"/>
                </a:solidFill>
                <a:latin typeface="Arial" pitchFamily="34" charset="0"/>
                <a:ea typeface="ＭＳ Ｐゴシック" pitchFamily="34" charset="-128"/>
              </a:defRPr>
            </a:lvl4pPr>
            <a:lvl5pPr marL="2057400" indent="-228600" defTabSz="954088" eaLnBrk="0" hangingPunct="0">
              <a:defRPr sz="2400">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851604E-3125-469D-9C32-7E300AB2EBC9}" type="slidenum">
              <a:rPr lang="en-US" altLang="en-US" sz="1300">
                <a:solidFill>
                  <a:srgbClr val="000000"/>
                </a:solidFill>
              </a:rPr>
              <a:pPr algn="r" eaLnBrk="1" hangingPunct="1"/>
              <a:t>7</a:t>
            </a:fld>
            <a:endParaRPr lang="en-US" altLang="en-US" sz="1300" dirty="0">
              <a:solidFill>
                <a:srgbClr val="000000"/>
              </a:solidFill>
            </a:endParaRPr>
          </a:p>
        </p:txBody>
      </p:sp>
      <p:sp>
        <p:nvSpPr>
          <p:cNvPr id="116738"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5557" tIns="47779" rIns="95557" bIns="47779" numCol="1" anchor="t" anchorCtr="0" compatLnSpc="1">
            <a:prstTxWarp prst="textNoShape">
              <a:avLst/>
            </a:prstTxWarp>
          </a:bodyPr>
          <a:lstStyle/>
          <a:p>
            <a:pPr eaLnBrk="1" hangingPunct="1">
              <a:spcBef>
                <a:spcPct val="0"/>
              </a:spcBef>
            </a:pPr>
            <a:endParaRPr lang="sr-Latn-CS" altLang="en-US">
              <a:latin typeface="Arial" pitchFamily="34" charset="0"/>
              <a:ea typeface="ＭＳ Ｐゴシック" pitchFamily="34" charset="-128"/>
            </a:endParaRPr>
          </a:p>
        </p:txBody>
      </p:sp>
    </p:spTree>
    <p:extLst>
      <p:ext uri="{BB962C8B-B14F-4D97-AF65-F5344CB8AC3E}">
        <p14:creationId xmlns:p14="http://schemas.microsoft.com/office/powerpoint/2010/main" val="232224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6787" cy="2628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dirty="0"/>
          </a:p>
        </p:txBody>
      </p:sp>
    </p:spTree>
    <p:extLst>
      <p:ext uri="{BB962C8B-B14F-4D97-AF65-F5344CB8AC3E}">
        <p14:creationId xmlns:p14="http://schemas.microsoft.com/office/powerpoint/2010/main" val="158135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xfrm>
            <a:off x="2895600" y="525463"/>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7353" tIns="48677" rIns="97353" bIns="48677" numCol="1" anchor="t" anchorCtr="0" compatLnSpc="1">
            <a:prstTxWarp prst="textNoShape">
              <a:avLst/>
            </a:prstTxWarp>
          </a:bodyPr>
          <a:lstStyle/>
          <a:p>
            <a:pPr eaLnBrk="1" hangingPunct="1">
              <a:spcBef>
                <a:spcPct val="0"/>
              </a:spcBef>
            </a:pPr>
            <a:endParaRPr lang="en-GB" altLang="en-US" dirty="0">
              <a:latin typeface="Arial" pitchFamily="34" charset="0"/>
              <a:ea typeface="ＭＳ Ｐゴシック" pitchFamily="34" charset="-128"/>
            </a:endParaRPr>
          </a:p>
        </p:txBody>
      </p:sp>
      <p:sp>
        <p:nvSpPr>
          <p:cNvPr id="120835" name="Slide Number Placeholder 3"/>
          <p:cNvSpPr txBox="1">
            <a:spLocks noGrp="1"/>
          </p:cNvSpPr>
          <p:nvPr/>
        </p:nvSpPr>
        <p:spPr bwMode="auto">
          <a:xfrm>
            <a:off x="5263878" y="6658038"/>
            <a:ext cx="4028765" cy="34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53" tIns="48677" rIns="97353" bIns="48677" anchor="b"/>
          <a:lstStyle>
            <a:lvl1pPr defTabSz="954088" eaLnBrk="0" hangingPunct="0">
              <a:defRPr sz="2400">
                <a:solidFill>
                  <a:schemeClr val="tx1"/>
                </a:solidFill>
                <a:latin typeface="Arial" pitchFamily="34" charset="0"/>
                <a:ea typeface="ＭＳ Ｐゴシック" pitchFamily="34" charset="-128"/>
              </a:defRPr>
            </a:lvl1pPr>
            <a:lvl2pPr marL="742950" indent="-285750" defTabSz="954088" eaLnBrk="0" hangingPunct="0">
              <a:defRPr sz="2400">
                <a:solidFill>
                  <a:schemeClr val="tx1"/>
                </a:solidFill>
                <a:latin typeface="Arial" pitchFamily="34" charset="0"/>
                <a:ea typeface="ＭＳ Ｐゴシック" pitchFamily="34" charset="-128"/>
              </a:defRPr>
            </a:lvl2pPr>
            <a:lvl3pPr marL="1143000" indent="-228600" defTabSz="954088" eaLnBrk="0" hangingPunct="0">
              <a:defRPr sz="2400">
                <a:solidFill>
                  <a:schemeClr val="tx1"/>
                </a:solidFill>
                <a:latin typeface="Arial" pitchFamily="34" charset="0"/>
                <a:ea typeface="ＭＳ Ｐゴシック" pitchFamily="34" charset="-128"/>
              </a:defRPr>
            </a:lvl3pPr>
            <a:lvl4pPr marL="1600200" indent="-228600" defTabSz="954088" eaLnBrk="0" hangingPunct="0">
              <a:defRPr sz="2400">
                <a:solidFill>
                  <a:schemeClr val="tx1"/>
                </a:solidFill>
                <a:latin typeface="Arial" pitchFamily="34" charset="0"/>
                <a:ea typeface="ＭＳ Ｐゴシック" pitchFamily="34" charset="-128"/>
              </a:defRPr>
            </a:lvl4pPr>
            <a:lvl5pPr marL="2057400" indent="-228600" defTabSz="954088" eaLnBrk="0" hangingPunct="0">
              <a:defRPr sz="2400">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93AB495-4E9B-467E-AAEE-0074FD743BC7}" type="slidenum">
              <a:rPr lang="en-US" altLang="en-US" sz="1300">
                <a:solidFill>
                  <a:srgbClr val="000000"/>
                </a:solidFill>
              </a:rPr>
              <a:pPr algn="r" eaLnBrk="1" hangingPunct="1"/>
              <a:t>11</a:t>
            </a:fld>
            <a:endParaRPr lang="en-US" altLang="en-US" sz="13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8167"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9" y="5620955"/>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41106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108217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6858000"/>
          </a:xfrm>
        </p:spPr>
        <p:txBody>
          <a:bodyPr/>
          <a:lstStyle/>
          <a:p>
            <a:r>
              <a:rPr lang="en-US"/>
              <a:t>Click icon to add picture</a:t>
            </a:r>
            <a:endParaRPr lang="en-GB"/>
          </a:p>
        </p:txBody>
      </p:sp>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245759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417705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2212783"/>
            <a:ext cx="3569511" cy="1024896"/>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3632698"/>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331098"/>
            <a:ext cx="3569510" cy="1563900"/>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0" name="Oval 9"/>
          <p:cNvSpPr/>
          <p:nvPr userDrawn="1"/>
        </p:nvSpPr>
        <p:spPr>
          <a:xfrm>
            <a:off x="7166089" y="1851845"/>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1" name="Oval 10"/>
          <p:cNvSpPr/>
          <p:nvPr userDrawn="1"/>
        </p:nvSpPr>
        <p:spPr>
          <a:xfrm>
            <a:off x="5385163" y="3916630"/>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2" name="Oval 11"/>
          <p:cNvSpPr/>
          <p:nvPr userDrawn="1"/>
        </p:nvSpPr>
        <p:spPr>
          <a:xfrm>
            <a:off x="5246169" y="4027472"/>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3" name="Oval 12"/>
          <p:cNvSpPr/>
          <p:nvPr userDrawn="1"/>
        </p:nvSpPr>
        <p:spPr>
          <a:xfrm>
            <a:off x="8163709" y="1768279"/>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4" name="Picture Placeholder 6"/>
          <p:cNvSpPr>
            <a:spLocks noGrp="1"/>
          </p:cNvSpPr>
          <p:nvPr>
            <p:ph type="pic" sz="quarter" idx="14"/>
          </p:nvPr>
        </p:nvSpPr>
        <p:spPr>
          <a:xfrm>
            <a:off x="5142217" y="1739047"/>
            <a:ext cx="2979602" cy="2978781"/>
          </a:xfrm>
          <a:prstGeom prst="ellipse">
            <a:avLst/>
          </a:prstGeom>
          <a:ln w="38100">
            <a:solidFill>
              <a:schemeClr val="accent3"/>
            </a:solidFill>
          </a:ln>
        </p:spPr>
        <p:txBody>
          <a:bodyPr/>
          <a:lstStyle/>
          <a:p>
            <a:r>
              <a:rPr lang="en-US"/>
              <a:t>Click icon to add picture</a:t>
            </a:r>
            <a:endParaRPr lang="en-GB"/>
          </a:p>
        </p:txBody>
      </p:sp>
    </p:spTree>
    <p:extLst>
      <p:ext uri="{BB962C8B-B14F-4D97-AF65-F5344CB8AC3E}">
        <p14:creationId xmlns:p14="http://schemas.microsoft.com/office/powerpoint/2010/main" val="8301443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851259"/>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851259"/>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94567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95158"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851259"/>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851259"/>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851259"/>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19364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67231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15283"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2441473"/>
            <a:ext cx="1948830" cy="1851624"/>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2441473"/>
            <a:ext cx="1948830" cy="1851624"/>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2441473"/>
            <a:ext cx="1948830" cy="1851624"/>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2441473"/>
            <a:ext cx="1948830" cy="1851624"/>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1893932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59"/>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851259"/>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8" y="5620955"/>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00235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61"/>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6" y="1851259"/>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851261"/>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5620955"/>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8976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7870391"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851259"/>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5" y="1851259"/>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60" y="1851259"/>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6" y="1851259"/>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5"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60"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6"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5620955"/>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9065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898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9782" y="2159746"/>
            <a:ext cx="1515340" cy="2783637"/>
          </a:xfrm>
        </p:spPr>
        <p:txBody>
          <a:bodyPr/>
          <a:lstStyle/>
          <a:p>
            <a:r>
              <a:rPr lang="en-US"/>
              <a:t>Click icon to add picture</a:t>
            </a:r>
            <a:endParaRPr lang="en-GB" dirty="0"/>
          </a:p>
        </p:txBody>
      </p:sp>
    </p:spTree>
    <p:extLst>
      <p:ext uri="{BB962C8B-B14F-4D97-AF65-F5344CB8AC3E}">
        <p14:creationId xmlns:p14="http://schemas.microsoft.com/office/powerpoint/2010/main" val="2268298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6858000"/>
          </a:xfrm>
          <a:effectLst/>
        </p:spPr>
        <p:txBody>
          <a:bodyPr/>
          <a:lstStyle>
            <a:lvl1pPr>
              <a:defRPr baseline="0"/>
            </a:lvl1pPr>
          </a:lstStyle>
          <a:p>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3305917"/>
            <a:ext cx="7093160" cy="960263"/>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2476736"/>
            <a:ext cx="6033722" cy="829179"/>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6200608"/>
            <a:ext cx="4951963" cy="346923"/>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en-US"/>
              <a:t>© 2016 Ipsos. </a:t>
            </a:r>
            <a:endParaRPr lang="en-US" dirty="0"/>
          </a:p>
        </p:txBody>
      </p:sp>
      <p:sp>
        <p:nvSpPr>
          <p:cNvPr id="5" name="Slide Number Placeholder 4"/>
          <p:cNvSpPr>
            <a:spLocks noGrp="1"/>
          </p:cNvSpPr>
          <p:nvPr>
            <p:ph type="sldNum" sz="quarter" idx="17"/>
          </p:nvPr>
        </p:nvSpPr>
        <p:spPr>
          <a:xfrm>
            <a:off x="247314" y="6200608"/>
            <a:ext cx="382425" cy="346923"/>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a:t>
            </a:fld>
            <a:endParaRPr lang="en-GB" dirty="0"/>
          </a:p>
        </p:txBody>
      </p:sp>
    </p:spTree>
    <p:extLst>
      <p:ext uri="{BB962C8B-B14F-4D97-AF65-F5344CB8AC3E}">
        <p14:creationId xmlns:p14="http://schemas.microsoft.com/office/powerpoint/2010/main" val="3124533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468331" y="2276392"/>
            <a:ext cx="1841804" cy="3227173"/>
          </a:xfrm>
        </p:spPr>
        <p:txBody>
          <a:bodyPr/>
          <a:lstStyle/>
          <a:p>
            <a:r>
              <a:rPr lang="en-US"/>
              <a:t>Click icon to add picture</a:t>
            </a:r>
            <a:endParaRPr lang="en-GB" dirty="0"/>
          </a:p>
        </p:txBody>
      </p:sp>
      <p:sp>
        <p:nvSpPr>
          <p:cNvPr id="9" name="Text Placeholder 6"/>
          <p:cNvSpPr>
            <a:spLocks noGrp="1"/>
          </p:cNvSpPr>
          <p:nvPr>
            <p:ph type="body" sz="quarter" idx="17" hasCustomPrompt="1"/>
          </p:nvPr>
        </p:nvSpPr>
        <p:spPr>
          <a:xfrm>
            <a:off x="631889" y="5626410"/>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50799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8389" y="-19050"/>
            <a:ext cx="4879268"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52769" y="1851261"/>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9" name="Footer Placeholder 3"/>
          <p:cNvSpPr>
            <a:spLocks noGrp="1"/>
          </p:cNvSpPr>
          <p:nvPr>
            <p:ph type="ftr" sz="quarter" idx="15"/>
          </p:nvPr>
        </p:nvSpPr>
        <p:spPr>
          <a:xfrm>
            <a:off x="614375" y="6221081"/>
            <a:ext cx="3164412" cy="35932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US" dirty="0"/>
              <a:t>© 2016 </a:t>
            </a:r>
            <a:r>
              <a:rPr lang="en-US" dirty="0" err="1"/>
              <a:t>Ipsos</a:t>
            </a:r>
            <a:r>
              <a:rPr lang="en-US" dirty="0"/>
              <a:t>. </a:t>
            </a:r>
          </a:p>
        </p:txBody>
      </p:sp>
      <p:sp>
        <p:nvSpPr>
          <p:cNvPr id="10"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23" name="Group 22"/>
          <p:cNvGrpSpPr/>
          <p:nvPr userDrawn="1"/>
        </p:nvGrpSpPr>
        <p:grpSpPr>
          <a:xfrm>
            <a:off x="6965726" y="6232981"/>
            <a:ext cx="1933546" cy="355982"/>
            <a:chOff x="10239375" y="6688139"/>
            <a:chExt cx="2842245" cy="523426"/>
          </a:xfrm>
        </p:grpSpPr>
        <p:pic>
          <p:nvPicPr>
            <p:cNvPr id="24" name="Picture 23"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5" name="Picture 24"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3"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833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79002" y="2928371"/>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3"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US" dirty="0"/>
              <a:t>© 2016 </a:t>
            </a:r>
            <a:r>
              <a:rPr lang="en-US" dirty="0" err="1"/>
              <a:t>Ipsos</a:t>
            </a:r>
            <a:r>
              <a:rPr lang="en-US" dirty="0"/>
              <a:t>. </a:t>
            </a:r>
          </a:p>
        </p:txBody>
      </p:sp>
      <p:sp>
        <p:nvSpPr>
          <p:cNvPr id="17"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a:t>Click icon to add picture</a:t>
            </a:r>
            <a:endParaRPr lang="en-GB"/>
          </a:p>
        </p:txBody>
      </p:sp>
      <p:sp>
        <p:nvSpPr>
          <p:cNvPr id="14"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2"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28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8"/>
          </p:nvPr>
        </p:nvSpPr>
        <p:spPr>
          <a:xfrm>
            <a:off x="-8389" y="-19050"/>
            <a:ext cx="4879268"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9" y="1851261"/>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10"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US" dirty="0"/>
              <a:t>© 2016 </a:t>
            </a:r>
            <a:r>
              <a:rPr lang="en-US" dirty="0" err="1"/>
              <a:t>Ipsos</a:t>
            </a:r>
            <a:r>
              <a:rPr lang="en-US" dirty="0"/>
              <a:t>. </a:t>
            </a:r>
          </a:p>
        </p:txBody>
      </p:sp>
      <p:sp>
        <p:nvSpPr>
          <p:cNvPr id="12"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20" name="Group 19"/>
          <p:cNvGrpSpPr/>
          <p:nvPr userDrawn="1"/>
        </p:nvGrpSpPr>
        <p:grpSpPr>
          <a:xfrm>
            <a:off x="6965726" y="6232981"/>
            <a:ext cx="1933546" cy="355982"/>
            <a:chOff x="10239375" y="6688139"/>
            <a:chExt cx="2842245" cy="523426"/>
          </a:xfrm>
        </p:grpSpPr>
        <p:pic>
          <p:nvPicPr>
            <p:cNvPr id="21" name="Picture 2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2" name="Picture 21"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3"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21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wide image [Red]">
    <p:bg>
      <p:bgPr>
        <a:solidFill>
          <a:schemeClr val="accent1"/>
        </a:solidFill>
        <a:effectLst/>
      </p:bgPr>
    </p:bg>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0" y="-11951"/>
            <a:ext cx="6313395" cy="6905811"/>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 name="connsiteX0" fmla="*/ 0 w 6313395"/>
              <a:gd name="connsiteY0" fmla="*/ 8964 h 5179357"/>
              <a:gd name="connsiteX1" fmla="*/ 4529418 w 6313395"/>
              <a:gd name="connsiteY1" fmla="*/ 0 h 5179357"/>
              <a:gd name="connsiteX2" fmla="*/ 6313395 w 6313395"/>
              <a:gd name="connsiteY2" fmla="*/ 5179357 h 5179357"/>
              <a:gd name="connsiteX3" fmla="*/ 0 w 6313395"/>
              <a:gd name="connsiteY3" fmla="*/ 5152464 h 5179357"/>
              <a:gd name="connsiteX4" fmla="*/ 0 w 6313395"/>
              <a:gd name="connsiteY4" fmla="*/ 8964 h 5179357"/>
              <a:gd name="connsiteX0" fmla="*/ 0 w 6313395"/>
              <a:gd name="connsiteY0" fmla="*/ 8964 h 5179358"/>
              <a:gd name="connsiteX1" fmla="*/ 4529418 w 6313395"/>
              <a:gd name="connsiteY1" fmla="*/ 0 h 5179358"/>
              <a:gd name="connsiteX2" fmla="*/ 6313395 w 6313395"/>
              <a:gd name="connsiteY2" fmla="*/ 5179357 h 5179358"/>
              <a:gd name="connsiteX3" fmla="*/ 8965 w 6313395"/>
              <a:gd name="connsiteY3" fmla="*/ 5179358 h 5179358"/>
              <a:gd name="connsiteX4" fmla="*/ 0 w 6313395"/>
              <a:gd name="connsiteY4" fmla="*/ 8964 h 51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395" h="5179358">
                <a:moveTo>
                  <a:pt x="0" y="8964"/>
                </a:moveTo>
                <a:lnTo>
                  <a:pt x="4529418" y="0"/>
                </a:lnTo>
                <a:lnTo>
                  <a:pt x="6313395" y="5179357"/>
                </a:lnTo>
                <a:lnTo>
                  <a:pt x="8965" y="5179358"/>
                </a:lnTo>
                <a:cubicBezTo>
                  <a:pt x="5977" y="3455893"/>
                  <a:pt x="2988" y="1732429"/>
                  <a:pt x="0" y="8964"/>
                </a:cubicBez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US" dirty="0"/>
              <a:t>© 2016 </a:t>
            </a:r>
            <a:r>
              <a:rPr lang="en-US" dirty="0" err="1"/>
              <a:t>Ipsos</a:t>
            </a:r>
            <a:r>
              <a:rPr lang="en-US" dirty="0"/>
              <a:t>. </a:t>
            </a:r>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4"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247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US" dirty="0"/>
              <a:t>© 2016 </a:t>
            </a:r>
            <a:r>
              <a:rPr lang="en-US" dirty="0" err="1"/>
              <a:t>Ipsos</a:t>
            </a:r>
            <a:r>
              <a:rPr lang="en-US" dirty="0"/>
              <a:t>. </a:t>
            </a:r>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10"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a:t>Click icon to add picture</a:t>
            </a:r>
            <a:endParaRPr lang="en-GB"/>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4"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577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3306922"/>
            <a:ext cx="7093160" cy="960263"/>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2477744"/>
            <a:ext cx="6033722" cy="829179"/>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sp>
        <p:nvSpPr>
          <p:cNvPr id="29" name="TextBox 28"/>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30" name="TextBox 29"/>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4" name="Picture 13"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8158" y="131456"/>
            <a:ext cx="2581114" cy="309259"/>
          </a:xfrm>
          <a:prstGeom prst="rect">
            <a:avLst/>
          </a:prstGeom>
        </p:spPr>
      </p:pic>
    </p:spTree>
    <p:extLst>
      <p:ext uri="{BB962C8B-B14F-4D97-AF65-F5344CB8AC3E}">
        <p14:creationId xmlns:p14="http://schemas.microsoft.com/office/powerpoint/2010/main" val="197913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ll1_Title Only">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4"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00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39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272874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6"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13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a:t>
            </a:r>
            <a:r>
              <a:rPr lang="en-GB" sz="800" kern="1200" baseline="0" dirty="0">
                <a:solidFill>
                  <a:schemeClr val="bg1"/>
                </a:solidFill>
                <a:latin typeface="+mn-lt"/>
                <a:ea typeface="+mn-ea"/>
                <a:cs typeface="+mn-cs"/>
              </a:rPr>
              <a:t> </a:t>
            </a:r>
            <a:r>
              <a:rPr lang="en-GB" sz="800" kern="1200" dirty="0" err="1">
                <a:solidFill>
                  <a:schemeClr val="bg1"/>
                </a:solidFill>
                <a:latin typeface="+mn-lt"/>
                <a:ea typeface="+mn-ea"/>
                <a:cs typeface="+mn-cs"/>
              </a:rPr>
              <a:t>Ipsos</a:t>
            </a:r>
            <a:r>
              <a:rPr lang="en-GB" sz="800" kern="1200" dirty="0">
                <a:solidFill>
                  <a:schemeClr val="bg1"/>
                </a:solidFill>
                <a:latin typeface="+mn-lt"/>
                <a:ea typeface="+mn-ea"/>
                <a:cs typeface="+mn-cs"/>
              </a:rPr>
              <a:t>.</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6"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703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ill2_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3" name="Picture 12"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4"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67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851257"/>
            <a:ext cx="7870391"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6"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07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6"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882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ill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2065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4"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701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6"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65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2065 Ipsos.</a:t>
            </a:r>
            <a:endParaRPr lang="en-GB" sz="1200" dirty="0">
              <a:solidFill>
                <a:schemeClr val="bg1"/>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2" name="Picture 21"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6" name="Picture 4"/>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3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9526" y="-9523"/>
            <a:ext cx="4714345" cy="6875913"/>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 name="connsiteX0" fmla="*/ 0 w 3797216"/>
              <a:gd name="connsiteY0" fmla="*/ 8966 h 5152466"/>
              <a:gd name="connsiteX1" fmla="*/ 441511 w 3797216"/>
              <a:gd name="connsiteY1" fmla="*/ 0 h 5152466"/>
              <a:gd name="connsiteX2" fmla="*/ 3797216 w 3797216"/>
              <a:gd name="connsiteY2" fmla="*/ 5152466 h 5152466"/>
              <a:gd name="connsiteX3" fmla="*/ 0 w 3797216"/>
              <a:gd name="connsiteY3" fmla="*/ 5152466 h 5152466"/>
              <a:gd name="connsiteX4" fmla="*/ 0 w 3797216"/>
              <a:gd name="connsiteY4" fmla="*/ 8966 h 5152466"/>
              <a:gd name="connsiteX0" fmla="*/ 0 w 3797216"/>
              <a:gd name="connsiteY0" fmla="*/ 0 h 5143500"/>
              <a:gd name="connsiteX1" fmla="*/ 299780 w 3797216"/>
              <a:gd name="connsiteY1" fmla="*/ 16201 h 5143500"/>
              <a:gd name="connsiteX2" fmla="*/ 3797216 w 3797216"/>
              <a:gd name="connsiteY2" fmla="*/ 5143500 h 5143500"/>
              <a:gd name="connsiteX3" fmla="*/ 0 w 3797216"/>
              <a:gd name="connsiteY3" fmla="*/ 5143500 h 5143500"/>
              <a:gd name="connsiteX4" fmla="*/ 0 w 3797216"/>
              <a:gd name="connsiteY4" fmla="*/ 0 h 5143500"/>
              <a:gd name="connsiteX0" fmla="*/ 0 w 3974380"/>
              <a:gd name="connsiteY0" fmla="*/ 0 h 5143500"/>
              <a:gd name="connsiteX1" fmla="*/ 299780 w 3974380"/>
              <a:gd name="connsiteY1" fmla="*/ 16201 h 5143500"/>
              <a:gd name="connsiteX2" fmla="*/ 3974380 w 3974380"/>
              <a:gd name="connsiteY2" fmla="*/ 5118334 h 5143500"/>
              <a:gd name="connsiteX3" fmla="*/ 0 w 3974380"/>
              <a:gd name="connsiteY3" fmla="*/ 5143500 h 5143500"/>
              <a:gd name="connsiteX4" fmla="*/ 0 w 3974380"/>
              <a:gd name="connsiteY4" fmla="*/ 0 h 5143500"/>
              <a:gd name="connsiteX0" fmla="*/ 0 w 3974380"/>
              <a:gd name="connsiteY0" fmla="*/ 2675 h 5146175"/>
              <a:gd name="connsiteX1" fmla="*/ 306867 w 3974380"/>
              <a:gd name="connsiteY1" fmla="*/ 0 h 5146175"/>
              <a:gd name="connsiteX2" fmla="*/ 3974380 w 3974380"/>
              <a:gd name="connsiteY2" fmla="*/ 5121009 h 5146175"/>
              <a:gd name="connsiteX3" fmla="*/ 0 w 3974380"/>
              <a:gd name="connsiteY3" fmla="*/ 5146175 h 5146175"/>
              <a:gd name="connsiteX4" fmla="*/ 0 w 3974380"/>
              <a:gd name="connsiteY4" fmla="*/ 2675 h 5146175"/>
              <a:gd name="connsiteX0" fmla="*/ 0 w 3974380"/>
              <a:gd name="connsiteY0" fmla="*/ 2675 h 5152467"/>
              <a:gd name="connsiteX1" fmla="*/ 306867 w 3974380"/>
              <a:gd name="connsiteY1" fmla="*/ 0 h 5152467"/>
              <a:gd name="connsiteX2" fmla="*/ 3974380 w 3974380"/>
              <a:gd name="connsiteY2" fmla="*/ 5152467 h 5152467"/>
              <a:gd name="connsiteX3" fmla="*/ 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2126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14173 w 3974380"/>
              <a:gd name="connsiteY3" fmla="*/ 5152467 h 5152467"/>
              <a:gd name="connsiteX4" fmla="*/ 0 w 3974380"/>
              <a:gd name="connsiteY4" fmla="*/ 2675 h 5152467"/>
              <a:gd name="connsiteX0" fmla="*/ 3766 w 3978146"/>
              <a:gd name="connsiteY0" fmla="*/ 2675 h 5152467"/>
              <a:gd name="connsiteX1" fmla="*/ 310633 w 3978146"/>
              <a:gd name="connsiteY1" fmla="*/ 0 h 5152467"/>
              <a:gd name="connsiteX2" fmla="*/ 3978146 w 3978146"/>
              <a:gd name="connsiteY2" fmla="*/ 5152467 h 5152467"/>
              <a:gd name="connsiteX3" fmla="*/ 1847 w 3978146"/>
              <a:gd name="connsiteY3" fmla="*/ 5152467 h 5152467"/>
              <a:gd name="connsiteX4" fmla="*/ 3766 w 3978146"/>
              <a:gd name="connsiteY4" fmla="*/ 2675 h 5152467"/>
              <a:gd name="connsiteX0" fmla="*/ 0 w 3982426"/>
              <a:gd name="connsiteY0" fmla="*/ 0 h 5171223"/>
              <a:gd name="connsiteX1" fmla="*/ 314913 w 3982426"/>
              <a:gd name="connsiteY1" fmla="*/ 18756 h 5171223"/>
              <a:gd name="connsiteX2" fmla="*/ 3982426 w 3982426"/>
              <a:gd name="connsiteY2" fmla="*/ 5171223 h 5171223"/>
              <a:gd name="connsiteX3" fmla="*/ 6127 w 3982426"/>
              <a:gd name="connsiteY3" fmla="*/ 5171223 h 5171223"/>
              <a:gd name="connsiteX4" fmla="*/ 0 w 3982426"/>
              <a:gd name="connsiteY4" fmla="*/ 0 h 5171223"/>
              <a:gd name="connsiteX0" fmla="*/ 0 w 3982426"/>
              <a:gd name="connsiteY0" fmla="*/ 0 h 5156935"/>
              <a:gd name="connsiteX1" fmla="*/ 314913 w 3982426"/>
              <a:gd name="connsiteY1" fmla="*/ 4468 h 5156935"/>
              <a:gd name="connsiteX2" fmla="*/ 3982426 w 3982426"/>
              <a:gd name="connsiteY2" fmla="*/ 5156935 h 5156935"/>
              <a:gd name="connsiteX3" fmla="*/ 6127 w 3982426"/>
              <a:gd name="connsiteY3" fmla="*/ 5156935 h 5156935"/>
              <a:gd name="connsiteX4" fmla="*/ 0 w 3982426"/>
              <a:gd name="connsiteY4" fmla="*/ 0 h 51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26" h="5156935">
                <a:moveTo>
                  <a:pt x="0" y="0"/>
                </a:moveTo>
                <a:lnTo>
                  <a:pt x="314913" y="4468"/>
                </a:lnTo>
                <a:lnTo>
                  <a:pt x="3982426" y="5156935"/>
                </a:lnTo>
                <a:lnTo>
                  <a:pt x="6127" y="5156935"/>
                </a:lnTo>
                <a:cubicBezTo>
                  <a:pt x="-960" y="3442435"/>
                  <a:pt x="7087" y="1714500"/>
                  <a:pt x="0" y="0"/>
                </a:cubicBez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1" y="2952519"/>
            <a:ext cx="4699059"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1" y="1700807"/>
            <a:ext cx="4699059" cy="1001215"/>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1938" y="548681"/>
            <a:ext cx="1165276" cy="64807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4" y="6169897"/>
            <a:ext cx="560381" cy="346923"/>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1" y="5375268"/>
            <a:ext cx="4699059" cy="794629"/>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079788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68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12" name="Group 11"/>
          <p:cNvGrpSpPr/>
          <p:nvPr userDrawn="1"/>
        </p:nvGrpSpPr>
        <p:grpSpPr>
          <a:xfrm>
            <a:off x="8170263" y="4205621"/>
            <a:ext cx="973740" cy="2652379"/>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2330947" y="4060981"/>
              <a:ext cx="197470" cy="1728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331099"/>
            <a:ext cx="7887670"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pic>
        <p:nvPicPr>
          <p:cNvPr id="19" name="Picture 18"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53" y="6232981"/>
            <a:ext cx="377327" cy="355982"/>
          </a:xfrm>
          <a:prstGeom prst="rect">
            <a:avLst/>
          </a:prstGeom>
        </p:spPr>
      </p:pic>
    </p:spTree>
    <p:extLst>
      <p:ext uri="{BB962C8B-B14F-4D97-AF65-F5344CB8AC3E}">
        <p14:creationId xmlns:p14="http://schemas.microsoft.com/office/powerpoint/2010/main" val="3137340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47650" y="331099"/>
            <a:ext cx="7472962"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4329" y="2177424"/>
            <a:ext cx="1809823" cy="2855108"/>
          </a:xfrm>
        </p:spPr>
        <p:txBody>
          <a:bodyPr/>
          <a:lstStyle/>
          <a:p>
            <a:r>
              <a:rPr lang="en-US"/>
              <a:t>Click icon to add picture</a:t>
            </a:r>
            <a:endParaRPr lang="en-GB" dirty="0"/>
          </a:p>
        </p:txBody>
      </p:sp>
    </p:spTree>
    <p:extLst>
      <p:ext uri="{BB962C8B-B14F-4D97-AF65-F5344CB8AC3E}">
        <p14:creationId xmlns:p14="http://schemas.microsoft.com/office/powerpoint/2010/main" val="836033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sp>
        <p:nvSpPr>
          <p:cNvPr id="6" name="Picture Placeholder 5"/>
          <p:cNvSpPr>
            <a:spLocks noGrp="1"/>
          </p:cNvSpPr>
          <p:nvPr>
            <p:ph type="pic" sz="quarter" idx="10"/>
          </p:nvPr>
        </p:nvSpPr>
        <p:spPr>
          <a:xfrm>
            <a:off x="743383" y="2163486"/>
            <a:ext cx="1260000" cy="1260000"/>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8" y="2163486"/>
            <a:ext cx="1260000" cy="1260000"/>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4" y="2163486"/>
            <a:ext cx="1260000" cy="1260000"/>
          </a:xfrm>
          <a:prstGeom prst="ellipse">
            <a:avLst/>
          </a:prstGeom>
        </p:spPr>
        <p:txBody>
          <a:bodyPr/>
          <a:lstStyle>
            <a:lvl1pPr>
              <a:defRPr>
                <a:solidFill>
                  <a:schemeClr val="bg1"/>
                </a:solidFill>
              </a:defRPr>
            </a:lvl1pPr>
          </a:lstStyle>
          <a:p>
            <a:r>
              <a:rPr lang="en-US"/>
              <a:t>Click icon to add picture</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14" name="Picture 13"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4" name="Picture 23"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8158" y="131456"/>
            <a:ext cx="2581114" cy="309259"/>
          </a:xfrm>
          <a:prstGeom prst="rect">
            <a:avLst/>
          </a:prstGeom>
        </p:spPr>
      </p:pic>
    </p:spTree>
    <p:extLst>
      <p:ext uri="{BB962C8B-B14F-4D97-AF65-F5344CB8AC3E}">
        <p14:creationId xmlns:p14="http://schemas.microsoft.com/office/powerpoint/2010/main" val="595832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2351088" y="6653213"/>
            <a:ext cx="1282700" cy="184150"/>
          </a:xfrm>
          <a:prstGeom prst="rect">
            <a:avLst/>
          </a:prstGeom>
        </p:spPr>
        <p:txBody>
          <a:bodyPr/>
          <a:lstStyle>
            <a:lvl1pPr fontAlgn="auto">
              <a:spcBef>
                <a:spcPts val="0"/>
              </a:spcBef>
              <a:spcAft>
                <a:spcPts val="0"/>
              </a:spcAft>
              <a:defRPr/>
            </a:lvl1pPr>
          </a:lstStyle>
          <a:p>
            <a:pPr>
              <a:defRPr/>
            </a:pPr>
            <a:r>
              <a:rPr lang="en-US"/>
              <a:t>Ipsos Template 2012</a:t>
            </a:r>
          </a:p>
        </p:txBody>
      </p:sp>
      <p:sp>
        <p:nvSpPr>
          <p:cNvPr id="3" name="Rectangle 5"/>
          <p:cNvSpPr>
            <a:spLocks noGrp="1" noChangeArrowheads="1"/>
          </p:cNvSpPr>
          <p:nvPr>
            <p:ph type="sldNum" sz="quarter" idx="11"/>
          </p:nvPr>
        </p:nvSpPr>
        <p:spPr>
          <a:xfrm>
            <a:off x="8820150" y="6564313"/>
            <a:ext cx="182563" cy="184150"/>
          </a:xfrm>
          <a:prstGeom prst="rect">
            <a:avLst/>
          </a:prstGeom>
        </p:spPr>
        <p:txBody>
          <a:bodyPr/>
          <a:lstStyle>
            <a:lvl1pPr>
              <a:defRPr/>
            </a:lvl1pPr>
          </a:lstStyle>
          <a:p>
            <a:fld id="{86AA1B69-55E0-4D7E-8D60-C2B098E84A60}" type="slidenum">
              <a:rPr lang="en-US" altLang="en-US"/>
              <a:pPr/>
              <a:t>‹#›</a:t>
            </a:fld>
            <a:endParaRPr lang="en-US" altLang="en-US"/>
          </a:p>
        </p:txBody>
      </p:sp>
    </p:spTree>
    <p:extLst>
      <p:ext uri="{BB962C8B-B14F-4D97-AF65-F5344CB8AC3E}">
        <p14:creationId xmlns:p14="http://schemas.microsoft.com/office/powerpoint/2010/main" val="939049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2"/>
            <a:ext cx="7543800" cy="409575"/>
          </a:xfrm>
        </p:spPr>
        <p:txBody>
          <a:bodyPr/>
          <a:lstStyle/>
          <a:p>
            <a:r>
              <a:rPr lang="en-US"/>
              <a:t>Click to edit Master title style</a:t>
            </a:r>
          </a:p>
        </p:txBody>
      </p:sp>
      <p:sp>
        <p:nvSpPr>
          <p:cNvPr id="3" name="Chart Placeholder 2"/>
          <p:cNvSpPr>
            <a:spLocks noGrp="1"/>
          </p:cNvSpPr>
          <p:nvPr>
            <p:ph type="chart" idx="1"/>
          </p:nvPr>
        </p:nvSpPr>
        <p:spPr>
          <a:xfrm>
            <a:off x="228600" y="1600204"/>
            <a:ext cx="8763000" cy="4525963"/>
          </a:xfrm>
        </p:spPr>
        <p:txBody>
          <a:bodyPr/>
          <a:lstStyle/>
          <a:p>
            <a:pPr lvl="0"/>
            <a:endParaRPr lang="en-US" noProof="0" dirty="0"/>
          </a:p>
        </p:txBody>
      </p:sp>
      <p:sp>
        <p:nvSpPr>
          <p:cNvPr id="4" name="Rectangle 6"/>
          <p:cNvSpPr>
            <a:spLocks noGrp="1" noChangeArrowheads="1"/>
          </p:cNvSpPr>
          <p:nvPr>
            <p:ph type="sldNum" sz="quarter" idx="10"/>
          </p:nvPr>
        </p:nvSpPr>
        <p:spPr>
          <a:xfrm>
            <a:off x="8820150" y="6564313"/>
            <a:ext cx="182563" cy="184150"/>
          </a:xfrm>
          <a:prstGeom prst="rect">
            <a:avLst/>
          </a:prstGeom>
        </p:spPr>
        <p:txBody>
          <a:bodyPr/>
          <a:lstStyle>
            <a:lvl1pPr>
              <a:defRPr>
                <a:solidFill>
                  <a:srgbClr val="FFFFFF"/>
                </a:solidFill>
              </a:defRPr>
            </a:lvl1pPr>
          </a:lstStyle>
          <a:p>
            <a:fld id="{AAC72DEA-F698-4347-B49D-35D0ECAD36B7}" type="slidenum">
              <a:rPr lang="en-US" altLang="en-US"/>
              <a:pPr/>
              <a:t>‹#›</a:t>
            </a:fld>
            <a:endParaRPr lang="en-US" altLang="en-US"/>
          </a:p>
        </p:txBody>
      </p:sp>
    </p:spTree>
    <p:extLst>
      <p:ext uri="{BB962C8B-B14F-4D97-AF65-F5344CB8AC3E}">
        <p14:creationId xmlns:p14="http://schemas.microsoft.com/office/powerpoint/2010/main" val="3578641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Fill2_Bullets Only">
    <p:bg>
      <p:bgPr>
        <a:solidFill>
          <a:schemeClr val="accent6"/>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865605"/>
            <a:ext cx="8653462" cy="3519196"/>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5pPr>
              <a:defRPr lang="en-GB" dirty="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1" name="Text Placeholder 7"/>
          <p:cNvSpPr>
            <a:spLocks noGrp="1"/>
          </p:cNvSpPr>
          <p:nvPr>
            <p:ph type="body" sz="quarter" idx="13" hasCustomPrompt="1"/>
          </p:nvPr>
        </p:nvSpPr>
        <p:spPr>
          <a:xfrm>
            <a:off x="234001" y="331098"/>
            <a:ext cx="6718167" cy="1121783"/>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a:t>CLICK TO ADD TAG LINE OR BEGINNING OF TITLE</a:t>
            </a:r>
            <a:endParaRPr lang="en-GB" dirty="0"/>
          </a:p>
        </p:txBody>
      </p:sp>
      <p:grpSp>
        <p:nvGrpSpPr>
          <p:cNvPr id="8" name="Gruppieren 7"/>
          <p:cNvGrpSpPr/>
          <p:nvPr userDrawn="1"/>
        </p:nvGrpSpPr>
        <p:grpSpPr>
          <a:xfrm>
            <a:off x="6965727" y="6172200"/>
            <a:ext cx="1949815" cy="4272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sz="180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grpSp>
      </p:grpSp>
      <p:pic>
        <p:nvPicPr>
          <p:cNvPr id="32" name="Picture 2" descr="C:\Users\Graphics Dude Ltd\Graphics Dude Ltd\Work\Ipsos Mori - Templates\Graphics\IpsosConnect-V2-print-Quad.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90467" y="256909"/>
            <a:ext cx="1179225" cy="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0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1" y="1851257"/>
            <a:ext cx="7870391" cy="3524011"/>
          </a:xfrm>
        </p:spPr>
        <p:txBody>
          <a:bodyPr/>
          <a:lstStyle>
            <a:lvl1pPr>
              <a:defRPr cap="none" baseline="0">
                <a:solidFill>
                  <a:schemeClr val="tx1"/>
                </a:solidFill>
              </a:defRPr>
            </a:lvl1pPr>
            <a:lvl2pPr>
              <a:defRPr cap="none" baseline="0">
                <a:solidFill>
                  <a:schemeClr val="tx1"/>
                </a:solidFill>
              </a:defRPr>
            </a:lvl2pPr>
            <a:lvl3pPr>
              <a:defRPr cap="none" baseline="0">
                <a:solidFill>
                  <a:schemeClr val="tx1"/>
                </a:solidFill>
              </a:defRPr>
            </a:lvl3pPr>
            <a:lvl4pPr>
              <a:defRPr cap="none" baseline="0">
                <a:solidFill>
                  <a:schemeClr val="tx1"/>
                </a:solidFill>
              </a:defRPr>
            </a:lvl4pPr>
            <a:lvl5pPr>
              <a:defRPr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7"/>
          <p:cNvSpPr>
            <a:spLocks noGrp="1"/>
          </p:cNvSpPr>
          <p:nvPr>
            <p:ph type="body" sz="quarter" idx="13" hasCustomPrompt="1"/>
          </p:nvPr>
        </p:nvSpPr>
        <p:spPr>
          <a:xfrm>
            <a:off x="234001" y="331098"/>
            <a:ext cx="6718167" cy="1121783"/>
          </a:xfrm>
        </p:spPr>
        <p:txBody>
          <a:bodyPr vert="horz" lIns="0" tIns="0" rIns="0" bIns="0" rtlCol="0" anchor="t">
            <a:noAutofit/>
          </a:bodyPr>
          <a:lstStyle>
            <a:lvl1pPr>
              <a:defRPr lang="en-GB" sz="2800" b="1" cap="none" dirty="0"/>
            </a:lvl1pPr>
          </a:lstStyle>
          <a:p>
            <a:pPr lvl="0">
              <a:spcBef>
                <a:spcPts val="0"/>
              </a:spcBef>
              <a:spcAft>
                <a:spcPts val="0"/>
              </a:spcAft>
            </a:pPr>
            <a:r>
              <a:rPr lang="en-US" dirty="0"/>
              <a:t>CLICK TO ADD TAG LINE OR BEGINNING OF TITLE</a:t>
            </a:r>
            <a:endParaRPr lang="en-GB" dirty="0"/>
          </a:p>
        </p:txBody>
      </p:sp>
    </p:spTree>
    <p:extLst>
      <p:ext uri="{BB962C8B-B14F-4D97-AF65-F5344CB8AC3E}">
        <p14:creationId xmlns:p14="http://schemas.microsoft.com/office/powerpoint/2010/main" val="89954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2" name="Group 11"/>
          <p:cNvGrpSpPr/>
          <p:nvPr userDrawn="1"/>
        </p:nvGrpSpPr>
        <p:grpSpPr>
          <a:xfrm>
            <a:off x="8170263" y="4205621"/>
            <a:ext cx="973740" cy="2652379"/>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2330947" y="4060981"/>
              <a:ext cx="197470"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p>
          </p:txBody>
        </p:sp>
      </p:grpSp>
      <p:pic>
        <p:nvPicPr>
          <p:cNvPr id="19" name="Picture 18"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53" y="6232981"/>
            <a:ext cx="377327" cy="355982"/>
          </a:xfrm>
          <a:prstGeom prst="rect">
            <a:avLst/>
          </a:prstGeom>
        </p:spPr>
      </p:pic>
    </p:spTree>
    <p:extLst>
      <p:ext uri="{BB962C8B-B14F-4D97-AF65-F5344CB8AC3E}">
        <p14:creationId xmlns:p14="http://schemas.microsoft.com/office/powerpoint/2010/main" val="155784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24099"/>
            <a:ext cx="6718167"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4"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71"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4"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3"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22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442950" y="2952519"/>
            <a:ext cx="4450225"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50" y="3819109"/>
            <a:ext cx="4450225" cy="1050051"/>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9" y="5375268"/>
            <a:ext cx="4444025" cy="346923"/>
          </a:xfrm>
          <a:prstGeom prst="rect">
            <a:avLst/>
          </a:prstGeom>
        </p:spPr>
        <p:txBody>
          <a:bodyPr lIns="62195" tIns="31098" rIns="62195" bIns="31098"/>
          <a:lstStyle>
            <a:lvl1pPr algn="l">
              <a:defRPr sz="800">
                <a:solidFill>
                  <a:schemeClr val="bg2"/>
                </a:solidFill>
              </a:defRPr>
            </a:lvl1pPr>
          </a:lstStyle>
          <a:p>
            <a:r>
              <a:rPr lang="en-GB" dirty="0"/>
              <a:t>© 2015 </a:t>
            </a:r>
            <a:r>
              <a:rPr lang="en-GB" dirty="0" err="1"/>
              <a:t>Ipsos</a:t>
            </a:r>
            <a:r>
              <a:rPr lang="en-GB" dirty="0"/>
              <a:t>.  All rights reserved. Contains </a:t>
            </a:r>
            <a:r>
              <a:rPr lang="en-GB" dirty="0" err="1"/>
              <a:t>Ipsos</a:t>
            </a:r>
            <a:r>
              <a:rPr lang="en-GB" dirty="0"/>
              <a:t>' Confidential and Proprietary information  and may not be disclosed or reproduced without the prior written consent of </a:t>
            </a:r>
            <a:r>
              <a:rPr lang="en-GB" dirty="0" err="1"/>
              <a:t>Ipsos</a:t>
            </a:r>
            <a:r>
              <a:rPr lang="en-GB" dirty="0"/>
              <a:t>.</a:t>
            </a:r>
            <a:endParaRPr lang="en-US" dirty="0"/>
          </a:p>
        </p:txBody>
      </p:sp>
      <p:sp>
        <p:nvSpPr>
          <p:cNvPr id="20" name="Text Placeholder 19"/>
          <p:cNvSpPr>
            <a:spLocks noGrp="1"/>
          </p:cNvSpPr>
          <p:nvPr>
            <p:ph type="body" sz="quarter" idx="13" hasCustomPrompt="1"/>
          </p:nvPr>
        </p:nvSpPr>
        <p:spPr>
          <a:xfrm>
            <a:off x="4442950" y="1412775"/>
            <a:ext cx="4450225" cy="1289247"/>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5982" y="620688"/>
            <a:ext cx="1147193" cy="504056"/>
          </a:xfrm>
          <a:solidFill>
            <a:schemeClr val="bg1"/>
          </a:solid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93911181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40478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76021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7" y="857958"/>
            <a:ext cx="8654595" cy="4570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1" y="1851257"/>
            <a:ext cx="8651621" cy="35240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
        <p:nvSpPr>
          <p:cNvPr id="23" name="TextBox 22"/>
          <p:cNvSpPr txBox="1"/>
          <p:nvPr/>
        </p:nvSpPr>
        <p:spPr>
          <a:xfrm>
            <a:off x="629736" y="6341234"/>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2016 Ipsos.</a:t>
            </a:r>
            <a:endParaRPr lang="en-GB" sz="1200" dirty="0">
              <a:solidFill>
                <a:srgbClr val="1C1C1C">
                  <a:lumMod val="75000"/>
                  <a:lumOff val="25000"/>
                </a:srgbClr>
              </a:solidFill>
            </a:endParaRPr>
          </a:p>
        </p:txBody>
      </p:sp>
      <p:grpSp>
        <p:nvGrpSpPr>
          <p:cNvPr id="17" name="Group 16"/>
          <p:cNvGrpSpPr/>
          <p:nvPr/>
        </p:nvGrpSpPr>
        <p:grpSpPr>
          <a:xfrm>
            <a:off x="6965726" y="6232981"/>
            <a:ext cx="1933546" cy="355982"/>
            <a:chOff x="10239375" y="6688139"/>
            <a:chExt cx="2842245" cy="523426"/>
          </a:xfrm>
        </p:grpSpPr>
        <p:pic>
          <p:nvPicPr>
            <p:cNvPr id="18" name="Picture 17" descr="IPSOS_GAMECHANGERS_blue.png"/>
            <p:cNvPicPr>
              <a:picLocks noChangeAspect="1"/>
            </p:cNvPicPr>
            <p:nvPr/>
          </p:nvPicPr>
          <p:blipFill rotWithShape="1">
            <a:blip r:embed="rId47"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47"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0" name="Picture 9"/>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6278131" y="198225"/>
            <a:ext cx="2621141" cy="311638"/>
          </a:xfrm>
          <a:prstGeom prst="rect">
            <a:avLst/>
          </a:prstGeom>
        </p:spPr>
      </p:pic>
    </p:spTree>
    <p:extLst>
      <p:ext uri="{BB962C8B-B14F-4D97-AF65-F5344CB8AC3E}">
        <p14:creationId xmlns:p14="http://schemas.microsoft.com/office/powerpoint/2010/main" val="779159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4" r:id="rId42"/>
    <p:sldLayoutId id="2147483705" r:id="rId43"/>
    <p:sldLayoutId id="2147483707" r:id="rId44"/>
    <p:sldLayoutId id="2147483708" r:id="rId45"/>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chart" Target="../charts/chart15.xml"/><Relationship Id="rId13" Type="http://schemas.openxmlformats.org/officeDocument/2006/relationships/chart" Target="../charts/chart20.xml"/><Relationship Id="rId3" Type="http://schemas.openxmlformats.org/officeDocument/2006/relationships/chart" Target="../charts/chart10.xml"/><Relationship Id="rId7" Type="http://schemas.openxmlformats.org/officeDocument/2006/relationships/chart" Target="../charts/chart14.xml"/><Relationship Id="rId12"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chart" Target="../charts/chart13.xml"/><Relationship Id="rId11" Type="http://schemas.openxmlformats.org/officeDocument/2006/relationships/chart" Target="../charts/chart18.xml"/><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22.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www.reelseo.com/vidcon-2015-strategic-insights-tactical-advice/" TargetMode="External"/><Relationship Id="rId3" Type="http://schemas.openxmlformats.org/officeDocument/2006/relationships/image" Target="../media/image25.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45.xml"/><Relationship Id="rId6" Type="http://schemas.microsoft.com/office/2007/relationships/hdphoto" Target="../media/hdphoto2.wdp"/><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5.xml"/><Relationship Id="rId1" Type="http://schemas.openxmlformats.org/officeDocument/2006/relationships/vmlDrawing" Target="../drawings/vmlDrawing5.v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45.xml"/><Relationship Id="rId5" Type="http://schemas.openxmlformats.org/officeDocument/2006/relationships/chart" Target="../charts/chart33.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5.xml"/><Relationship Id="rId1" Type="http://schemas.openxmlformats.org/officeDocument/2006/relationships/vmlDrawing" Target="../drawings/vmlDrawing6.vml"/><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324" b="12324"/>
          <a:stretch>
            <a:fillRect/>
          </a:stretch>
        </p:blipFill>
        <p:spPr/>
      </p:pic>
      <p:sp>
        <p:nvSpPr>
          <p:cNvPr id="4" name="Title 3"/>
          <p:cNvSpPr>
            <a:spLocks noGrp="1"/>
          </p:cNvSpPr>
          <p:nvPr>
            <p:ph type="title"/>
          </p:nvPr>
        </p:nvSpPr>
        <p:spPr bwMode="white">
          <a:xfrm>
            <a:off x="571773" y="5070649"/>
            <a:ext cx="8321201" cy="1495794"/>
          </a:xfrm>
        </p:spPr>
        <p:txBody>
          <a:bodyPr/>
          <a:lstStyle/>
          <a:p>
            <a:r>
              <a:rPr lang="en-GB" sz="6000" dirty="0"/>
              <a:t>SRBIJA</a:t>
            </a:r>
            <a:br>
              <a:rPr lang="en-GB" sz="6000" dirty="0"/>
            </a:br>
            <a:r>
              <a:rPr lang="en-GB" sz="6000" dirty="0"/>
              <a:t>MEDIJSKE SLIKE I PRILIKE</a:t>
            </a:r>
            <a:endParaRPr lang="en-GB" sz="6000" dirty="0">
              <a:solidFill>
                <a:schemeClr val="bg1"/>
              </a:solidFill>
            </a:endParaRPr>
          </a:p>
        </p:txBody>
      </p:sp>
      <p:sp>
        <p:nvSpPr>
          <p:cNvPr id="13" name="TextBox 12"/>
          <p:cNvSpPr txBox="1"/>
          <p:nvPr/>
        </p:nvSpPr>
        <p:spPr>
          <a:xfrm>
            <a:off x="2" y="-555664"/>
            <a:ext cx="9143999" cy="437623"/>
          </a:xfrm>
          <a:prstGeom prst="rect">
            <a:avLst/>
          </a:prstGeom>
          <a:solidFill>
            <a:schemeClr val="bg1"/>
          </a:solidFill>
        </p:spPr>
        <p:txBody>
          <a:bodyPr vert="horz" wrap="none" lIns="0" tIns="0" rIns="0" bIns="0" rtlCol="0" anchor="ctr">
            <a:normAutofit/>
          </a:bodyPr>
          <a:lstStyle/>
          <a:p>
            <a:r>
              <a:rPr lang="en-GB" sz="1400" dirty="0"/>
              <a:t> To replace the image: Copy desired new image, select existing image below, delete, select placeholder, paste &amp; “send to back”</a:t>
            </a:r>
          </a:p>
        </p:txBody>
      </p:sp>
      <p:sp>
        <p:nvSpPr>
          <p:cNvPr id="16" name="TextBox 15"/>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a:t>
            </a:fld>
            <a:endParaRPr lang="en-GB" sz="800" kern="1200" dirty="0">
              <a:solidFill>
                <a:schemeClr val="bg1"/>
              </a:solidFill>
              <a:latin typeface="+mn-lt"/>
              <a:ea typeface="+mn-ea"/>
              <a:cs typeface="+mn-cs"/>
            </a:endParaRPr>
          </a:p>
        </p:txBody>
      </p:sp>
      <p:sp>
        <p:nvSpPr>
          <p:cNvPr id="17" name="TextBox 16"/>
          <p:cNvSpPr txBox="1"/>
          <p:nvPr/>
        </p:nvSpPr>
        <p:spPr>
          <a:xfrm>
            <a:off x="629736" y="6341234"/>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1" name="Picture 4"/>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r="61574"/>
          <a:stretch/>
        </p:blipFill>
        <p:spPr bwMode="auto">
          <a:xfrm>
            <a:off x="8358059" y="239768"/>
            <a:ext cx="534916" cy="2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8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833" y="3306922"/>
            <a:ext cx="7093160" cy="984244"/>
          </a:xfrm>
        </p:spPr>
        <p:txBody>
          <a:bodyPr/>
          <a:lstStyle/>
          <a:p>
            <a:r>
              <a:rPr lang="en-GB" dirty="0"/>
              <a:t>Audience</a:t>
            </a:r>
          </a:p>
        </p:txBody>
      </p:sp>
    </p:spTree>
    <p:extLst>
      <p:ext uri="{BB962C8B-B14F-4D97-AF65-F5344CB8AC3E}">
        <p14:creationId xmlns:p14="http://schemas.microsoft.com/office/powerpoint/2010/main" val="320115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p:cNvSpPr txBox="1">
            <a:spLocks noGrp="1" noChangeArrowheads="1"/>
          </p:cNvSpPr>
          <p:nvPr/>
        </p:nvSpPr>
        <p:spPr bwMode="auto">
          <a:xfrm>
            <a:off x="8764588" y="6727196"/>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9924E9C2-1CA8-47F9-A951-C4BA20A04EDE}" type="slidenum">
              <a:rPr lang="en-US" altLang="en-US" sz="1000" b="1">
                <a:solidFill>
                  <a:srgbClr val="FFFFFF"/>
                </a:solidFill>
              </a:rPr>
              <a:pPr algn="ctr" eaLnBrk="1" hangingPunct="1"/>
              <a:t>11</a:t>
            </a:fld>
            <a:endParaRPr lang="en-US" altLang="en-US" sz="1000" b="1"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21457945"/>
              </p:ext>
            </p:extLst>
          </p:nvPr>
        </p:nvGraphicFramePr>
        <p:xfrm>
          <a:off x="1893101" y="692696"/>
          <a:ext cx="5895832" cy="1704952"/>
        </p:xfrm>
        <a:graphic>
          <a:graphicData uri="http://schemas.openxmlformats.org/drawingml/2006/table">
            <a:tbl>
              <a:tblPr>
                <a:tableStyleId>{125E5076-3810-47DD-B79F-674D7AD40C01}</a:tableStyleId>
              </a:tblPr>
              <a:tblGrid>
                <a:gridCol w="2552239">
                  <a:extLst>
                    <a:ext uri="{9D8B030D-6E8A-4147-A177-3AD203B41FA5}">
                      <a16:colId xmlns:a16="http://schemas.microsoft.com/office/drawing/2014/main" val="20000"/>
                    </a:ext>
                  </a:extLst>
                </a:gridCol>
                <a:gridCol w="3343593">
                  <a:extLst>
                    <a:ext uri="{9D8B030D-6E8A-4147-A177-3AD203B41FA5}">
                      <a16:colId xmlns:a16="http://schemas.microsoft.com/office/drawing/2014/main" val="20001"/>
                    </a:ext>
                  </a:extLst>
                </a:gridCol>
              </a:tblGrid>
              <a:tr h="336526">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u="none" strike="noStrike" cap="none" normalizeH="0" baseline="0" dirty="0">
                          <a:ln>
                            <a:noFill/>
                          </a:ln>
                          <a:solidFill>
                            <a:schemeClr val="bg1"/>
                          </a:solidFill>
                          <a:effectLst/>
                        </a:rPr>
                        <a:t> </a:t>
                      </a:r>
                      <a:r>
                        <a:rPr kumimoji="0" lang="en-US" altLang="en-US" sz="1800" u="none" strike="noStrike" cap="none" normalizeH="0" baseline="0" dirty="0">
                          <a:ln>
                            <a:noFill/>
                          </a:ln>
                          <a:solidFill>
                            <a:schemeClr val="bg1"/>
                          </a:solidFill>
                          <a:effectLst/>
                        </a:rPr>
                        <a:t>2016</a:t>
                      </a:r>
                      <a:endParaRPr kumimoji="0" lang="en-US" altLang="en-US" sz="10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L="9525" marR="9525" marT="9522" marB="0" anchor="b" horzOverflow="overflow"/>
                </a:tc>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WEEKLY COVERAGE (RCH)</a:t>
                      </a:r>
                      <a:endParaRPr kumimoji="0" lang="en-US" altLang="en-US" sz="1800" b="1" i="0" u="none" strike="noStrike" cap="none"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extLst>
                  <a:ext uri="{0D108BD9-81ED-4DB2-BD59-A6C34878D82A}">
                    <a16:rowId xmlns:a16="http://schemas.microsoft.com/office/drawing/2014/main" val="10000"/>
                  </a:ext>
                </a:extLst>
              </a:tr>
              <a:tr h="347663">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72000" marR="0" lvl="0" indent="0" algn="l" defTabSz="914400" rtl="0" eaLnBrk="1" fontAlgn="b" latinLnBrk="0" hangingPunct="1">
                        <a:lnSpc>
                          <a:spcPct val="100000"/>
                        </a:lnSpc>
                        <a:spcBef>
                          <a:spcPct val="0"/>
                        </a:spcBef>
                        <a:spcAft>
                          <a:spcPct val="0"/>
                        </a:spcAft>
                        <a:buClrTx/>
                        <a:buSzTx/>
                        <a:buFontTx/>
                        <a:buNone/>
                        <a:tabLst/>
                      </a:pPr>
                      <a:r>
                        <a:rPr kumimoji="0" lang="en-US" altLang="en-US" sz="1800" u="none" strike="noStrike" cap="none" spc="500" normalizeH="0" baseline="0" dirty="0">
                          <a:ln>
                            <a:noFill/>
                          </a:ln>
                          <a:solidFill>
                            <a:schemeClr val="bg1"/>
                          </a:solidFill>
                          <a:effectLst/>
                        </a:rPr>
                        <a:t>TV</a:t>
                      </a:r>
                      <a:endParaRPr kumimoji="0" lang="en-US" altLang="en-US" sz="1800" b="1" i="0" u="none" strike="noStrike" cap="none" spc="500"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6,900,000</a:t>
                      </a:r>
                      <a:endParaRPr kumimoji="0" lang="en-US" altLang="en-US" sz="1800" b="1" i="0" u="none" strike="noStrike" cap="none"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extLst>
                  <a:ext uri="{0D108BD9-81ED-4DB2-BD59-A6C34878D82A}">
                    <a16:rowId xmlns:a16="http://schemas.microsoft.com/office/drawing/2014/main" val="10001"/>
                  </a:ext>
                </a:extLst>
              </a:tr>
              <a:tr h="336550">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72000" marR="0" lvl="0" indent="0" algn="l" defTabSz="914400" rtl="0" eaLnBrk="1" fontAlgn="b" latinLnBrk="0" hangingPunct="1">
                        <a:lnSpc>
                          <a:spcPct val="100000"/>
                        </a:lnSpc>
                        <a:spcBef>
                          <a:spcPct val="0"/>
                        </a:spcBef>
                        <a:spcAft>
                          <a:spcPct val="0"/>
                        </a:spcAft>
                        <a:buClrTx/>
                        <a:buSzTx/>
                        <a:buFontTx/>
                        <a:buNone/>
                        <a:tabLst/>
                      </a:pPr>
                      <a:r>
                        <a:rPr kumimoji="0" lang="en-US" altLang="en-US" sz="1800" u="none" strike="noStrike" cap="none" spc="500" normalizeH="0" baseline="0" dirty="0">
                          <a:ln>
                            <a:noFill/>
                          </a:ln>
                          <a:solidFill>
                            <a:schemeClr val="bg1"/>
                          </a:solidFill>
                          <a:effectLst/>
                        </a:rPr>
                        <a:t>RADIO</a:t>
                      </a:r>
                      <a:endParaRPr kumimoji="0" lang="en-US" altLang="en-US" sz="1800" b="1" i="0" u="none" strike="noStrike" cap="none" spc="500"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 3,400,670</a:t>
                      </a:r>
                    </a:p>
                  </a:txBody>
                  <a:tcPr marL="9525" marR="9525" marT="9522" marB="0" anchor="b" horzOverflow="overflow"/>
                </a:tc>
                <a:extLst>
                  <a:ext uri="{0D108BD9-81ED-4DB2-BD59-A6C34878D82A}">
                    <a16:rowId xmlns:a16="http://schemas.microsoft.com/office/drawing/2014/main" val="10002"/>
                  </a:ext>
                </a:extLst>
              </a:tr>
              <a:tr h="336550">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72000" marR="0" lvl="0" indent="0" algn="l" defTabSz="914400" rtl="0" eaLnBrk="1" fontAlgn="b" latinLnBrk="0" hangingPunct="1">
                        <a:lnSpc>
                          <a:spcPct val="100000"/>
                        </a:lnSpc>
                        <a:spcBef>
                          <a:spcPct val="0"/>
                        </a:spcBef>
                        <a:spcAft>
                          <a:spcPct val="0"/>
                        </a:spcAft>
                        <a:buClrTx/>
                        <a:buSzTx/>
                        <a:buFontTx/>
                        <a:buNone/>
                        <a:tabLst/>
                      </a:pPr>
                      <a:r>
                        <a:rPr kumimoji="0" lang="en-US" altLang="en-US" sz="1800" u="none" strike="noStrike" cap="none" spc="500" normalizeH="0" baseline="0" dirty="0">
                          <a:ln>
                            <a:noFill/>
                          </a:ln>
                          <a:solidFill>
                            <a:schemeClr val="bg1"/>
                          </a:solidFill>
                          <a:effectLst/>
                        </a:rPr>
                        <a:t>INTERNET</a:t>
                      </a:r>
                      <a:endParaRPr kumimoji="0" lang="en-US" altLang="en-US" sz="1800" b="1" i="0" u="none" strike="noStrike" cap="none" spc="500"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4,000,000</a:t>
                      </a:r>
                      <a:endParaRPr kumimoji="0" lang="en-US" altLang="en-US" sz="1800" b="1" i="0" u="none" strike="noStrike" cap="none"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extLst>
                  <a:ext uri="{0D108BD9-81ED-4DB2-BD59-A6C34878D82A}">
                    <a16:rowId xmlns:a16="http://schemas.microsoft.com/office/drawing/2014/main" val="10003"/>
                  </a:ext>
                </a:extLst>
              </a:tr>
              <a:tr h="347663">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72000" marR="0" lvl="0" indent="0" algn="l" defTabSz="914400" rtl="0" eaLnBrk="1" fontAlgn="b" latinLnBrk="0" hangingPunct="1">
                        <a:lnSpc>
                          <a:spcPct val="100000"/>
                        </a:lnSpc>
                        <a:spcBef>
                          <a:spcPct val="0"/>
                        </a:spcBef>
                        <a:spcAft>
                          <a:spcPct val="0"/>
                        </a:spcAft>
                        <a:buClrTx/>
                        <a:buSzTx/>
                        <a:buFontTx/>
                        <a:buNone/>
                        <a:tabLst/>
                      </a:pPr>
                      <a:r>
                        <a:rPr kumimoji="0" lang="en-US" altLang="en-US" sz="1800" u="none" strike="noStrike" cap="none" spc="500" normalizeH="0" baseline="0" dirty="0">
                          <a:ln>
                            <a:noFill/>
                          </a:ln>
                          <a:solidFill>
                            <a:schemeClr val="bg1"/>
                          </a:solidFill>
                          <a:effectLst/>
                        </a:rPr>
                        <a:t>PRINT</a:t>
                      </a:r>
                      <a:endParaRPr kumimoji="0" lang="en-US" altLang="en-US" sz="1800" b="1" i="0" u="none" strike="noStrike" cap="none" spc="500"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tc>
                  <a:txBody>
                    <a:bodyPr/>
                    <a:lstStyle>
                      <a:lvl1pPr eaLnBrk="0" hangingPunct="0">
                        <a:lnSpc>
                          <a:spcPct val="90000"/>
                        </a:lnSpc>
                        <a:spcBef>
                          <a:spcPct val="50000"/>
                        </a:spcBef>
                        <a:buFont typeface="Wingdings" pitchFamily="2" charset="2"/>
                        <a:defRPr sz="1600">
                          <a:solidFill>
                            <a:schemeClr val="tx1"/>
                          </a:solidFill>
                          <a:latin typeface="Calibri" pitchFamily="34" charset="0"/>
                          <a:ea typeface="ＭＳ Ｐゴシック" pitchFamily="34" charset="-128"/>
                        </a:defRPr>
                      </a:lvl1pPr>
                      <a:lvl2pPr marL="742950" indent="-285750" eaLnBrk="0" hangingPunct="0">
                        <a:lnSpc>
                          <a:spcPct val="90000"/>
                        </a:lnSpc>
                        <a:spcBef>
                          <a:spcPct val="50000"/>
                        </a:spcBef>
                        <a:buFont typeface="Wingdings" pitchFamily="2" charset="2"/>
                        <a:defRPr sz="1400">
                          <a:solidFill>
                            <a:schemeClr val="tx1"/>
                          </a:solidFill>
                          <a:latin typeface="Calibri" pitchFamily="34" charset="0"/>
                          <a:ea typeface="ＭＳ Ｐゴシック" pitchFamily="34" charset="-128"/>
                        </a:defRPr>
                      </a:lvl2pPr>
                      <a:lvl3pPr marL="1143000" indent="-228600" eaLnBrk="0" hangingPunct="0">
                        <a:lnSpc>
                          <a:spcPct val="90000"/>
                        </a:lnSpc>
                        <a:spcBef>
                          <a:spcPct val="50000"/>
                        </a:spcBef>
                        <a:buFont typeface="Calibri" pitchFamily="34" charset="0"/>
                        <a:defRPr sz="1200">
                          <a:solidFill>
                            <a:schemeClr val="tx1"/>
                          </a:solidFill>
                          <a:latin typeface="Calibri" pitchFamily="34" charset="0"/>
                          <a:ea typeface="ＭＳ Ｐゴシック" pitchFamily="34" charset="-128"/>
                        </a:defRPr>
                      </a:lvl3pPr>
                      <a:lvl4pPr marL="1600200" indent="-228600" eaLnBrk="0" hangingPunct="0">
                        <a:lnSpc>
                          <a:spcPct val="90000"/>
                        </a:lnSpc>
                        <a:spcBef>
                          <a:spcPct val="50000"/>
                        </a:spcBef>
                        <a:buFont typeface="Wingdings" pitchFamily="2" charset="2"/>
                        <a:defRPr sz="1000">
                          <a:solidFill>
                            <a:schemeClr val="tx1"/>
                          </a:solidFill>
                          <a:latin typeface="Calibri" pitchFamily="34" charset="0"/>
                          <a:ea typeface="ＭＳ Ｐゴシック" pitchFamily="34" charset="-128"/>
                        </a:defRPr>
                      </a:lvl4pPr>
                      <a:lvl5pPr marL="2057400" indent="-228600" eaLnBrk="0" hangingPunct="0">
                        <a:lnSpc>
                          <a:spcPct val="90000"/>
                        </a:lnSpc>
                        <a:spcBef>
                          <a:spcPct val="50000"/>
                        </a:spcBef>
                        <a:buFont typeface="Wingdings" pitchFamily="2" charset="2"/>
                        <a:defRPr sz="9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3,700,000</a:t>
                      </a:r>
                      <a:endParaRPr kumimoji="0" lang="en-US" altLang="en-US" sz="1800" b="1" i="0" u="none" strike="noStrike" cap="none" normalizeH="0" baseline="0" dirty="0">
                        <a:ln>
                          <a:noFill/>
                        </a:ln>
                        <a:solidFill>
                          <a:schemeClr val="bg1"/>
                        </a:solidFill>
                        <a:effectLst/>
                        <a:latin typeface="Calibri" pitchFamily="34" charset="0"/>
                        <a:ea typeface="ＭＳ Ｐゴシック" pitchFamily="34" charset="-128"/>
                        <a:cs typeface="Arial" pitchFamily="34" charset="0"/>
                      </a:endParaRPr>
                    </a:p>
                  </a:txBody>
                  <a:tcPr marL="9525" marR="9525" marT="9522" marB="0" anchor="b" horzOverflow="overflow"/>
                </a:tc>
                <a:extLst>
                  <a:ext uri="{0D108BD9-81ED-4DB2-BD59-A6C34878D82A}">
                    <a16:rowId xmlns:a16="http://schemas.microsoft.com/office/drawing/2014/main" val="10004"/>
                  </a:ext>
                </a:extLst>
              </a:tr>
            </a:tbl>
          </a:graphicData>
        </a:graphic>
      </p:graphicFrame>
      <p:graphicFrame>
        <p:nvGraphicFramePr>
          <p:cNvPr id="13" name="Chart 12"/>
          <p:cNvGraphicFramePr/>
          <p:nvPr>
            <p:extLst>
              <p:ext uri="{D42A27DB-BD31-4B8C-83A1-F6EECF244321}">
                <p14:modId xmlns:p14="http://schemas.microsoft.com/office/powerpoint/2010/main" val="1114767728"/>
              </p:ext>
            </p:extLst>
          </p:nvPr>
        </p:nvGraphicFramePr>
        <p:xfrm>
          <a:off x="107504" y="5030407"/>
          <a:ext cx="8657084" cy="1253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200112700"/>
              </p:ext>
            </p:extLst>
          </p:nvPr>
        </p:nvGraphicFramePr>
        <p:xfrm>
          <a:off x="107504" y="4349443"/>
          <a:ext cx="8657084" cy="1253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3842597944"/>
              </p:ext>
            </p:extLst>
          </p:nvPr>
        </p:nvGraphicFramePr>
        <p:xfrm>
          <a:off x="107504" y="3605786"/>
          <a:ext cx="8657084" cy="1253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2408796807"/>
              </p:ext>
            </p:extLst>
          </p:nvPr>
        </p:nvGraphicFramePr>
        <p:xfrm>
          <a:off x="107504" y="2910986"/>
          <a:ext cx="8657084" cy="1253777"/>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1438260" y="2755792"/>
            <a:ext cx="909683" cy="287566"/>
          </a:xfrm>
          <a:prstGeom prst="rect">
            <a:avLst/>
          </a:prstGeom>
        </p:spPr>
        <p:txBody>
          <a:bodyPr vert="horz" wrap="none" lIns="0" tIns="0" rIns="0" bIns="0" rtlCol="0">
            <a:normAutofit/>
          </a:bodyPr>
          <a:lstStyle/>
          <a:p>
            <a:pPr marL="3240" algn="ctr">
              <a:spcBef>
                <a:spcPts val="816"/>
              </a:spcBef>
            </a:pPr>
            <a:r>
              <a:rPr lang="en-GB" sz="1200" b="1" dirty="0">
                <a:solidFill>
                  <a:srgbClr val="1C1C1C">
                    <a:lumMod val="75000"/>
                    <a:lumOff val="25000"/>
                  </a:srgbClr>
                </a:solidFill>
              </a:rPr>
              <a:t>Mil</a:t>
            </a:r>
          </a:p>
        </p:txBody>
      </p:sp>
    </p:spTree>
    <p:extLst>
      <p:ext uri="{BB962C8B-B14F-4D97-AF65-F5344CB8AC3E}">
        <p14:creationId xmlns:p14="http://schemas.microsoft.com/office/powerpoint/2010/main" val="154608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833" y="3306922"/>
            <a:ext cx="7093160" cy="984244"/>
          </a:xfrm>
        </p:spPr>
        <p:txBody>
          <a:bodyPr/>
          <a:lstStyle/>
          <a:p>
            <a:r>
              <a:rPr lang="en-GB" dirty="0"/>
              <a:t>TV</a:t>
            </a:r>
          </a:p>
        </p:txBody>
      </p:sp>
    </p:spTree>
    <p:extLst>
      <p:ext uri="{BB962C8B-B14F-4D97-AF65-F5344CB8AC3E}">
        <p14:creationId xmlns:p14="http://schemas.microsoft.com/office/powerpoint/2010/main" val="274951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286077802"/>
              </p:ext>
            </p:extLst>
          </p:nvPr>
        </p:nvGraphicFramePr>
        <p:xfrm>
          <a:off x="1386403" y="741317"/>
          <a:ext cx="5832648" cy="1236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ext uri="{D42A27DB-BD31-4B8C-83A1-F6EECF244321}">
                <p14:modId xmlns:p14="http://schemas.microsoft.com/office/powerpoint/2010/main" val="4156226168"/>
              </p:ext>
            </p:extLst>
          </p:nvPr>
        </p:nvGraphicFramePr>
        <p:xfrm>
          <a:off x="1386403" y="1198778"/>
          <a:ext cx="5832648" cy="1236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3957962996"/>
              </p:ext>
            </p:extLst>
          </p:nvPr>
        </p:nvGraphicFramePr>
        <p:xfrm>
          <a:off x="1386403" y="1656239"/>
          <a:ext cx="5832648" cy="1236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extLst>
              <p:ext uri="{D42A27DB-BD31-4B8C-83A1-F6EECF244321}">
                <p14:modId xmlns:p14="http://schemas.microsoft.com/office/powerpoint/2010/main" val="4057095179"/>
              </p:ext>
            </p:extLst>
          </p:nvPr>
        </p:nvGraphicFramePr>
        <p:xfrm>
          <a:off x="1386403" y="2113700"/>
          <a:ext cx="5832648" cy="12368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p:nvPr>
            <p:extLst>
              <p:ext uri="{D42A27DB-BD31-4B8C-83A1-F6EECF244321}">
                <p14:modId xmlns:p14="http://schemas.microsoft.com/office/powerpoint/2010/main" val="3191423608"/>
              </p:ext>
            </p:extLst>
          </p:nvPr>
        </p:nvGraphicFramePr>
        <p:xfrm>
          <a:off x="1386403" y="2571161"/>
          <a:ext cx="5832648" cy="12368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p:cNvGraphicFramePr/>
          <p:nvPr>
            <p:extLst>
              <p:ext uri="{D42A27DB-BD31-4B8C-83A1-F6EECF244321}">
                <p14:modId xmlns:p14="http://schemas.microsoft.com/office/powerpoint/2010/main" val="148471822"/>
              </p:ext>
            </p:extLst>
          </p:nvPr>
        </p:nvGraphicFramePr>
        <p:xfrm>
          <a:off x="1386403" y="3028622"/>
          <a:ext cx="5832648" cy="123683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p:cNvGraphicFramePr/>
          <p:nvPr>
            <p:extLst>
              <p:ext uri="{D42A27DB-BD31-4B8C-83A1-F6EECF244321}">
                <p14:modId xmlns:p14="http://schemas.microsoft.com/office/powerpoint/2010/main" val="4200669773"/>
              </p:ext>
            </p:extLst>
          </p:nvPr>
        </p:nvGraphicFramePr>
        <p:xfrm>
          <a:off x="1386403" y="3486083"/>
          <a:ext cx="5832648" cy="12368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p:cNvGraphicFramePr/>
          <p:nvPr>
            <p:extLst>
              <p:ext uri="{D42A27DB-BD31-4B8C-83A1-F6EECF244321}">
                <p14:modId xmlns:p14="http://schemas.microsoft.com/office/powerpoint/2010/main" val="3791275593"/>
              </p:ext>
            </p:extLst>
          </p:nvPr>
        </p:nvGraphicFramePr>
        <p:xfrm>
          <a:off x="1386403" y="3943544"/>
          <a:ext cx="5832648" cy="12368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Chart 30"/>
          <p:cNvGraphicFramePr/>
          <p:nvPr>
            <p:extLst>
              <p:ext uri="{D42A27DB-BD31-4B8C-83A1-F6EECF244321}">
                <p14:modId xmlns:p14="http://schemas.microsoft.com/office/powerpoint/2010/main" val="1673462068"/>
              </p:ext>
            </p:extLst>
          </p:nvPr>
        </p:nvGraphicFramePr>
        <p:xfrm>
          <a:off x="1386403" y="4401005"/>
          <a:ext cx="5832648" cy="123683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Chart 31"/>
          <p:cNvGraphicFramePr/>
          <p:nvPr>
            <p:extLst>
              <p:ext uri="{D42A27DB-BD31-4B8C-83A1-F6EECF244321}">
                <p14:modId xmlns:p14="http://schemas.microsoft.com/office/powerpoint/2010/main" val="1075762733"/>
              </p:ext>
            </p:extLst>
          </p:nvPr>
        </p:nvGraphicFramePr>
        <p:xfrm>
          <a:off x="1386403" y="4858469"/>
          <a:ext cx="5832648" cy="123683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3" name="Chart 32"/>
          <p:cNvGraphicFramePr/>
          <p:nvPr>
            <p:extLst>
              <p:ext uri="{D42A27DB-BD31-4B8C-83A1-F6EECF244321}">
                <p14:modId xmlns:p14="http://schemas.microsoft.com/office/powerpoint/2010/main" val="744462794"/>
              </p:ext>
            </p:extLst>
          </p:nvPr>
        </p:nvGraphicFramePr>
        <p:xfrm>
          <a:off x="1386403" y="5349581"/>
          <a:ext cx="5832648" cy="1236832"/>
        </p:xfrm>
        <a:graphic>
          <a:graphicData uri="http://schemas.openxmlformats.org/drawingml/2006/chart">
            <c:chart xmlns:c="http://schemas.openxmlformats.org/drawingml/2006/chart" xmlns:r="http://schemas.openxmlformats.org/officeDocument/2006/relationships" r:id="rId13"/>
          </a:graphicData>
        </a:graphic>
      </p:graphicFrame>
      <p:sp>
        <p:nvSpPr>
          <p:cNvPr id="2" name="Rectangle 1"/>
          <p:cNvSpPr/>
          <p:nvPr/>
        </p:nvSpPr>
        <p:spPr>
          <a:xfrm>
            <a:off x="876300" y="5727700"/>
            <a:ext cx="6756400" cy="5395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9376" y="161178"/>
            <a:ext cx="758223" cy="267273"/>
          </a:xfrm>
          <a:prstGeom prst="rect">
            <a:avLst/>
          </a:prstGeom>
        </p:spPr>
      </p:pic>
      <p:sp>
        <p:nvSpPr>
          <p:cNvPr id="19" name="Rectangle 6"/>
          <p:cNvSpPr txBox="1">
            <a:spLocks noChangeArrowheads="1"/>
          </p:cNvSpPr>
          <p:nvPr/>
        </p:nvSpPr>
        <p:spPr>
          <a:xfrm>
            <a:off x="232377" y="644722"/>
            <a:ext cx="8140700" cy="480117"/>
          </a:xfrm>
          <a:prstGeom prst="rect">
            <a:avLst/>
          </a:prstGeom>
          <a:extLst>
            <a:ext uri="{FAA26D3D-D897-4be2-8F04-BA451C77F1D7}">
              <ma14:placeholderFlag xmlns="" xmlns:ma14="http://schemas.microsoft.com/office/mac/drawingml/2011/main"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800" dirty="0">
                <a:ea typeface="ＭＳ Ｐゴシック" pitchFamily="34" charset="-128"/>
              </a:rPr>
              <a:t>Average daily audience </a:t>
            </a:r>
            <a:r>
              <a:rPr lang="en-US" altLang="en-US" sz="1800" dirty="0">
                <a:ea typeface="ＭＳ Ｐゴシック" pitchFamily="34" charset="-128"/>
              </a:rPr>
              <a:t>(% of total population 4+)</a:t>
            </a:r>
          </a:p>
        </p:txBody>
      </p:sp>
      <p:sp>
        <p:nvSpPr>
          <p:cNvPr id="17" name="TextBox 16"/>
          <p:cNvSpPr txBox="1"/>
          <p:nvPr/>
        </p:nvSpPr>
        <p:spPr>
          <a:xfrm>
            <a:off x="3355993" y="6359590"/>
            <a:ext cx="1893467" cy="307777"/>
          </a:xfrm>
          <a:prstGeom prst="rect">
            <a:avLst/>
          </a:prstGeom>
        </p:spPr>
        <p:txBody>
          <a:bodyPr vert="horz" wrap="none" lIns="0" tIns="0" rIns="0" bIns="0" rtlCol="0">
            <a:spAutoFit/>
          </a:bodyPr>
          <a:lstStyle/>
          <a:p>
            <a:pPr marL="4763"/>
            <a:r>
              <a:rPr lang="en-US" sz="2000" b="1" dirty="0"/>
              <a:t>2016 YTD – 72.2%</a:t>
            </a:r>
          </a:p>
        </p:txBody>
      </p:sp>
    </p:spTree>
    <p:extLst>
      <p:ext uri="{BB962C8B-B14F-4D97-AF65-F5344CB8AC3E}">
        <p14:creationId xmlns:p14="http://schemas.microsoft.com/office/powerpoint/2010/main" val="2879291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AutoShape 4"/>
          <p:cNvSpPr>
            <a:spLocks noChangeArrowheads="1"/>
          </p:cNvSpPr>
          <p:nvPr/>
        </p:nvSpPr>
        <p:spPr bwMode="auto">
          <a:xfrm>
            <a:off x="4932363" y="1136650"/>
            <a:ext cx="1214437" cy="733425"/>
          </a:xfrm>
          <a:prstGeom prst="curvedUpArrow">
            <a:avLst>
              <a:gd name="adj1" fmla="val 33117"/>
              <a:gd name="adj2" fmla="val 66234"/>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b="1" dirty="0">
              <a:solidFill>
                <a:srgbClr val="FFFFFF"/>
              </a:solidFill>
            </a:endParaRPr>
          </a:p>
        </p:txBody>
      </p:sp>
      <p:sp>
        <p:nvSpPr>
          <p:cNvPr id="131076" name="AutoShape 5"/>
          <p:cNvSpPr>
            <a:spLocks noChangeArrowheads="1"/>
          </p:cNvSpPr>
          <p:nvPr/>
        </p:nvSpPr>
        <p:spPr bwMode="auto">
          <a:xfrm rot="-416298">
            <a:off x="5172075" y="1511300"/>
            <a:ext cx="1214438" cy="733425"/>
          </a:xfrm>
          <a:prstGeom prst="curvedDownArrow">
            <a:avLst>
              <a:gd name="adj1" fmla="val 33117"/>
              <a:gd name="adj2" fmla="val 66234"/>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b="1" dirty="0">
              <a:solidFill>
                <a:srgbClr val="FFFFFF"/>
              </a:solidFill>
            </a:endParaRPr>
          </a:p>
        </p:txBody>
      </p:sp>
      <p:graphicFrame>
        <p:nvGraphicFramePr>
          <p:cNvPr id="131079" name="Object 1"/>
          <p:cNvGraphicFramePr>
            <a:graphicFrameLocks noChangeAspect="1"/>
          </p:cNvGraphicFramePr>
          <p:nvPr>
            <p:extLst>
              <p:ext uri="{D42A27DB-BD31-4B8C-83A1-F6EECF244321}">
                <p14:modId xmlns:p14="http://schemas.microsoft.com/office/powerpoint/2010/main" val="1209024357"/>
              </p:ext>
            </p:extLst>
          </p:nvPr>
        </p:nvGraphicFramePr>
        <p:xfrm>
          <a:off x="61913" y="1136650"/>
          <a:ext cx="8972550" cy="5513388"/>
        </p:xfrm>
        <a:graphic>
          <a:graphicData uri="http://schemas.openxmlformats.org/presentationml/2006/ole">
            <mc:AlternateContent xmlns:mc="http://schemas.openxmlformats.org/markup-compatibility/2006">
              <mc:Choice xmlns:v="urn:schemas-microsoft-com:vml" Requires="v">
                <p:oleObj spid="_x0000_s23592" name="Worksheet" r:id="rId4" imgW="8363038" imgH="4905503" progId="Excel.Sheet.8">
                  <p:embed/>
                </p:oleObj>
              </mc:Choice>
              <mc:Fallback>
                <p:oleObj name="Worksheet" r:id="rId4" imgW="8363038" imgH="4905503" progId="Excel.Sheet.8">
                  <p:embed/>
                  <p:pic>
                    <p:nvPicPr>
                      <p:cNvPr id="0" name=""/>
                      <p:cNvPicPr>
                        <a:picLocks noChangeAspect="1" noChangeArrowheads="1"/>
                      </p:cNvPicPr>
                      <p:nvPr/>
                    </p:nvPicPr>
                    <p:blipFill>
                      <a:blip r:embed="rId5"/>
                      <a:srcRect/>
                      <a:stretch>
                        <a:fillRect/>
                      </a:stretch>
                    </p:blipFill>
                    <p:spPr bwMode="auto">
                      <a:xfrm>
                        <a:off x="61913" y="1136650"/>
                        <a:ext cx="8972550" cy="5513388"/>
                      </a:xfrm>
                      <a:prstGeom prst="rect">
                        <a:avLst/>
                      </a:prstGeom>
                      <a:noFill/>
                      <a:ln>
                        <a:noFill/>
                      </a:ln>
                      <a:extLst/>
                    </p:spPr>
                  </p:pic>
                </p:oleObj>
              </mc:Fallback>
            </mc:AlternateContent>
          </a:graphicData>
        </a:graphic>
      </p:graphicFrame>
      <p:sp>
        <p:nvSpPr>
          <p:cNvPr id="11" name="Rectangle 6"/>
          <p:cNvSpPr txBox="1">
            <a:spLocks noChangeArrowheads="1"/>
          </p:cNvSpPr>
          <p:nvPr/>
        </p:nvSpPr>
        <p:spPr>
          <a:xfrm>
            <a:off x="232376" y="532968"/>
            <a:ext cx="8644923" cy="674017"/>
          </a:xfrm>
          <a:prstGeom prst="rect">
            <a:avLst/>
          </a:prstGeom>
          <a:extLst>
            <a:ext uri="{FAA26D3D-D897-4be2-8F04-BA451C77F1D7}">
              <ma14:placeholderFlag xmlns="" xmlns:ma14="http://schemas.microsoft.com/office/mac/drawingml/2011/main"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400" dirty="0">
                <a:ea typeface="ＭＳ Ｐゴシック" pitchFamily="34" charset="-128"/>
              </a:rPr>
              <a:t>SHR % - Total participation of national TV stations</a:t>
            </a:r>
            <a:r>
              <a:rPr lang="sr-Latn-RS" altLang="en-US" sz="2400" dirty="0">
                <a:ea typeface="ＭＳ Ｐゴシック" pitchFamily="34" charset="-128"/>
              </a:rPr>
              <a:t> in TV auditorium</a:t>
            </a:r>
            <a:r>
              <a:rPr lang="en-US" altLang="en-US" sz="2400" dirty="0">
                <a:ea typeface="ＭＳ Ｐゴシック" pitchFamily="34" charset="-128"/>
              </a:rPr>
              <a:t> </a:t>
            </a:r>
            <a:br>
              <a:rPr lang="en-US" altLang="en-US" sz="2400" dirty="0">
                <a:ea typeface="ＭＳ Ｐゴシック" pitchFamily="34" charset="-128"/>
              </a:rPr>
            </a:br>
            <a:r>
              <a:rPr lang="en-US" altLang="en-US" sz="1800" dirty="0">
                <a:ea typeface="ＭＳ Ｐゴシック" pitchFamily="34" charset="-128"/>
              </a:rPr>
              <a:t>(Total population 4+)</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376" y="161178"/>
            <a:ext cx="758223" cy="267273"/>
          </a:xfrm>
          <a:prstGeom prst="rect">
            <a:avLst/>
          </a:prstGeom>
        </p:spPr>
      </p:pic>
      <p:sp>
        <p:nvSpPr>
          <p:cNvPr id="8" name="TextBox 7"/>
          <p:cNvSpPr txBox="1"/>
          <p:nvPr/>
        </p:nvSpPr>
        <p:spPr>
          <a:xfrm>
            <a:off x="3355993" y="6359590"/>
            <a:ext cx="1893467" cy="307777"/>
          </a:xfrm>
          <a:prstGeom prst="rect">
            <a:avLst/>
          </a:prstGeom>
        </p:spPr>
        <p:txBody>
          <a:bodyPr vert="horz" wrap="none" lIns="0" tIns="0" rIns="0" bIns="0" rtlCol="0">
            <a:spAutoFit/>
          </a:bodyPr>
          <a:lstStyle/>
          <a:p>
            <a:pPr marL="4763"/>
            <a:r>
              <a:rPr lang="en-US" sz="2000" b="1" dirty="0"/>
              <a:t>2016 YTD – 61.6%</a:t>
            </a:r>
          </a:p>
        </p:txBody>
      </p:sp>
    </p:spTree>
    <p:extLst>
      <p:ext uri="{BB962C8B-B14F-4D97-AF65-F5344CB8AC3E}">
        <p14:creationId xmlns:p14="http://schemas.microsoft.com/office/powerpoint/2010/main" val="30813928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833" y="3306922"/>
            <a:ext cx="7093160" cy="984244"/>
          </a:xfrm>
        </p:spPr>
        <p:txBody>
          <a:bodyPr/>
          <a:lstStyle/>
          <a:p>
            <a:r>
              <a:rPr lang="en-GB" dirty="0"/>
              <a:t>Print</a:t>
            </a:r>
          </a:p>
        </p:txBody>
      </p:sp>
    </p:spTree>
    <p:extLst>
      <p:ext uri="{BB962C8B-B14F-4D97-AF65-F5344CB8AC3E}">
        <p14:creationId xmlns:p14="http://schemas.microsoft.com/office/powerpoint/2010/main" val="2137078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AutoShape 5"/>
          <p:cNvSpPr>
            <a:spLocks noChangeArrowheads="1"/>
          </p:cNvSpPr>
          <p:nvPr/>
        </p:nvSpPr>
        <p:spPr bwMode="auto">
          <a:xfrm>
            <a:off x="4932363" y="1136650"/>
            <a:ext cx="1214437" cy="733425"/>
          </a:xfrm>
          <a:prstGeom prst="curvedUpArrow">
            <a:avLst>
              <a:gd name="adj1" fmla="val 33117"/>
              <a:gd name="adj2" fmla="val 66234"/>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b="1" dirty="0">
              <a:solidFill>
                <a:srgbClr val="FFFFFF"/>
              </a:solidFill>
            </a:endParaRPr>
          </a:p>
        </p:txBody>
      </p:sp>
      <p:sp>
        <p:nvSpPr>
          <p:cNvPr id="148484" name="AutoShape 6"/>
          <p:cNvSpPr>
            <a:spLocks noChangeArrowheads="1"/>
          </p:cNvSpPr>
          <p:nvPr/>
        </p:nvSpPr>
        <p:spPr bwMode="auto">
          <a:xfrm rot="-416298">
            <a:off x="5172075" y="1511300"/>
            <a:ext cx="1214438" cy="733425"/>
          </a:xfrm>
          <a:prstGeom prst="curvedDownArrow">
            <a:avLst>
              <a:gd name="adj1" fmla="val 33117"/>
              <a:gd name="adj2" fmla="val 66234"/>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b="1" dirty="0">
              <a:solidFill>
                <a:srgbClr val="FFFFFF"/>
              </a:solidFill>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3463408180"/>
              </p:ext>
            </p:extLst>
          </p:nvPr>
        </p:nvGraphicFramePr>
        <p:xfrm>
          <a:off x="122238" y="895350"/>
          <a:ext cx="8759825" cy="55816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txBox="1">
            <a:spLocks noChangeArrowheads="1"/>
          </p:cNvSpPr>
          <p:nvPr/>
        </p:nvSpPr>
        <p:spPr>
          <a:xfrm>
            <a:off x="232377" y="404664"/>
            <a:ext cx="8140700" cy="480117"/>
          </a:xfrm>
          <a:prstGeom prst="rect">
            <a:avLst/>
          </a:prstGeom>
          <a:extLst>
            <a:ext uri="{FAA26D3D-D897-4be2-8F04-BA451C77F1D7}">
              <ma14:placeholderFlag xmlns:ma14="http://schemas.microsoft.com/office/mac/drawingml/2011/main" xmlns=""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800" dirty="0">
                <a:ea typeface="ＭＳ Ｐゴシック" pitchFamily="34" charset="-128"/>
              </a:rPr>
              <a:t>Average readership </a:t>
            </a:r>
            <a:r>
              <a:rPr lang="en-US" altLang="en-US" sz="1800" dirty="0">
                <a:ea typeface="ＭＳ Ｐゴシック" pitchFamily="34" charset="-128"/>
              </a:rPr>
              <a:t>(% of total population 12+)</a:t>
            </a:r>
          </a:p>
        </p:txBody>
      </p:sp>
    </p:spTree>
    <p:extLst>
      <p:ext uri="{BB962C8B-B14F-4D97-AF65-F5344CB8AC3E}">
        <p14:creationId xmlns:p14="http://schemas.microsoft.com/office/powerpoint/2010/main" val="29641643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1" name="Object 39"/>
          <p:cNvGraphicFramePr>
            <a:graphicFrameLocks noGrp="1" noChangeAspect="1"/>
          </p:cNvGraphicFramePr>
          <p:nvPr>
            <p:ph idx="4294967295"/>
            <p:extLst>
              <p:ext uri="{D42A27DB-BD31-4B8C-83A1-F6EECF244321}">
                <p14:modId xmlns:p14="http://schemas.microsoft.com/office/powerpoint/2010/main" val="82796105"/>
              </p:ext>
            </p:extLst>
          </p:nvPr>
        </p:nvGraphicFramePr>
        <p:xfrm>
          <a:off x="95250" y="860425"/>
          <a:ext cx="8899525" cy="5500688"/>
        </p:xfrm>
        <a:graphic>
          <a:graphicData uri="http://schemas.openxmlformats.org/presentationml/2006/ole">
            <mc:AlternateContent xmlns:mc="http://schemas.openxmlformats.org/markup-compatibility/2006">
              <mc:Choice xmlns:v="urn:schemas-microsoft-com:vml" Requires="v">
                <p:oleObj spid="_x0000_s24618" name="Chart" r:id="rId4" imgW="8953399" imgH="5533908" progId="MSGraph.Chart.8">
                  <p:embed followColorScheme="full"/>
                </p:oleObj>
              </mc:Choice>
              <mc:Fallback>
                <p:oleObj name="Chart" r:id="rId4" imgW="8953399" imgH="5533908" progId="MSGraph.Chart.8">
                  <p:embed followColorScheme="full"/>
                  <p:pic>
                    <p:nvPicPr>
                      <p:cNvPr id="0" name=""/>
                      <p:cNvPicPr>
                        <a:picLocks noGrp="1" noChangeAspect="1" noChangeArrowheads="1"/>
                      </p:cNvPicPr>
                      <p:nvPr/>
                    </p:nvPicPr>
                    <p:blipFill>
                      <a:blip r:embed="rId5"/>
                      <a:srcRect/>
                      <a:stretch>
                        <a:fillRect/>
                      </a:stretch>
                    </p:blipFill>
                    <p:spPr bwMode="auto">
                      <a:xfrm>
                        <a:off x="95250" y="860425"/>
                        <a:ext cx="889952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529" name="Rectangle 6"/>
          <p:cNvSpPr txBox="1">
            <a:spLocks noGrp="1" noChangeArrowheads="1"/>
          </p:cNvSpPr>
          <p:nvPr/>
        </p:nvSpPr>
        <p:spPr bwMode="auto">
          <a:xfrm>
            <a:off x="8763000" y="6464300"/>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9E0790-56DD-4B62-9CB3-21F93AE2AC66}" type="slidenum">
              <a:rPr lang="en-US" altLang="en-US" sz="900">
                <a:solidFill>
                  <a:srgbClr val="333399"/>
                </a:solidFill>
              </a:rPr>
              <a:pPr eaLnBrk="1" hangingPunct="1"/>
              <a:t>17</a:t>
            </a:fld>
            <a:endParaRPr lang="en-US" altLang="en-US" sz="900" dirty="0">
              <a:solidFill>
                <a:srgbClr val="333399"/>
              </a:solidFill>
            </a:endParaRPr>
          </a:p>
        </p:txBody>
      </p:sp>
      <p:sp>
        <p:nvSpPr>
          <p:cNvPr id="150532" name="AutoShape 4"/>
          <p:cNvSpPr>
            <a:spLocks noChangeArrowheads="1"/>
          </p:cNvSpPr>
          <p:nvPr/>
        </p:nvSpPr>
        <p:spPr bwMode="auto">
          <a:xfrm>
            <a:off x="4932363" y="1136650"/>
            <a:ext cx="1214437" cy="733425"/>
          </a:xfrm>
          <a:prstGeom prst="curvedUpArrow">
            <a:avLst>
              <a:gd name="adj1" fmla="val 33117"/>
              <a:gd name="adj2" fmla="val 66234"/>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b="1" dirty="0">
              <a:solidFill>
                <a:srgbClr val="FFFFFF"/>
              </a:solidFill>
            </a:endParaRPr>
          </a:p>
        </p:txBody>
      </p:sp>
      <p:sp>
        <p:nvSpPr>
          <p:cNvPr id="6" name="Rectangle 6"/>
          <p:cNvSpPr txBox="1">
            <a:spLocks noChangeArrowheads="1"/>
          </p:cNvSpPr>
          <p:nvPr/>
        </p:nvSpPr>
        <p:spPr>
          <a:xfrm>
            <a:off x="232377" y="404664"/>
            <a:ext cx="8140700" cy="480117"/>
          </a:xfrm>
          <a:prstGeom prst="rect">
            <a:avLst/>
          </a:prstGeom>
          <a:extLst>
            <a:ext uri="{FAA26D3D-D897-4be2-8F04-BA451C77F1D7}">
              <ma14:placeholderFlag xmlns="" xmlns:ma14="http://schemas.microsoft.com/office/mac/drawingml/2011/main"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800" dirty="0">
                <a:ea typeface="ＭＳ Ｐゴシック" pitchFamily="34" charset="-128"/>
              </a:rPr>
              <a:t>Readership 2012.-2016. </a:t>
            </a:r>
            <a:r>
              <a:rPr lang="en-US" altLang="en-US" sz="1800" dirty="0">
                <a:ea typeface="ＭＳ Ｐゴシック" pitchFamily="34" charset="-128"/>
              </a:rPr>
              <a:t>(% of total population 12+)</a:t>
            </a:r>
          </a:p>
        </p:txBody>
      </p:sp>
      <p:cxnSp>
        <p:nvCxnSpPr>
          <p:cNvPr id="5" name="Straight Connector 4"/>
          <p:cNvCxnSpPr/>
          <p:nvPr/>
        </p:nvCxnSpPr>
        <p:spPr>
          <a:xfrm flipV="1">
            <a:off x="2844800" y="1397000"/>
            <a:ext cx="0" cy="4343400"/>
          </a:xfrm>
          <a:prstGeom prst="line">
            <a:avLst/>
          </a:prstGeom>
          <a:noFill/>
          <a:ln w="12700">
            <a:solidFill>
              <a:srgbClr val="FF0000"/>
            </a:solidFill>
            <a:prstDash val="dashDot"/>
            <a:round/>
            <a:headEnd/>
            <a:tailEnd/>
          </a:ln>
          <a:effectLst/>
          <a:extLst>
            <a:ext uri="{909E8E84-426E-40DD-AFC4-6F175D3DCCD1}">
              <a14:hiddenFill xmlns:a14="http://schemas.microsoft.com/office/drawing/2010/main">
                <a:noFill/>
              </a14:hiddenFill>
            </a:ext>
          </a:extLst>
        </p:spPr>
      </p:cxnSp>
      <p:cxnSp>
        <p:nvCxnSpPr>
          <p:cNvPr id="11" name="Straight Connector 10"/>
          <p:cNvCxnSpPr/>
          <p:nvPr/>
        </p:nvCxnSpPr>
        <p:spPr>
          <a:xfrm flipV="1">
            <a:off x="5283200" y="1397000"/>
            <a:ext cx="0" cy="4343400"/>
          </a:xfrm>
          <a:prstGeom prst="line">
            <a:avLst/>
          </a:prstGeom>
          <a:noFill/>
          <a:ln w="12700">
            <a:solidFill>
              <a:srgbClr val="FF0000"/>
            </a:solidFill>
            <a:prstDash val="dashDot"/>
            <a:round/>
            <a:headEnd/>
            <a:tailEnd/>
          </a:ln>
          <a:effectLst/>
          <a:extLst>
            <a:ext uri="{909E8E84-426E-40DD-AFC4-6F175D3DCCD1}">
              <a14:hiddenFill xmlns:a14="http://schemas.microsoft.com/office/drawing/2010/main">
                <a:noFill/>
              </a14:hiddenFill>
            </a:ext>
          </a:extLst>
        </p:spPr>
      </p:cxnSp>
      <p:cxnSp>
        <p:nvCxnSpPr>
          <p:cNvPr id="12" name="Straight Connector 11"/>
          <p:cNvCxnSpPr/>
          <p:nvPr/>
        </p:nvCxnSpPr>
        <p:spPr>
          <a:xfrm flipV="1">
            <a:off x="7721600" y="1397000"/>
            <a:ext cx="0" cy="4343400"/>
          </a:xfrm>
          <a:prstGeom prst="line">
            <a:avLst/>
          </a:prstGeom>
          <a:noFill/>
          <a:ln w="12700">
            <a:solidFill>
              <a:srgbClr val="FF0000"/>
            </a:solidFill>
            <a:prstDash val="dashDot"/>
            <a:round/>
            <a:headEnd/>
            <a:tailEnd/>
          </a:ln>
          <a:effectLst/>
          <a:extLst>
            <a:ext uri="{909E8E84-426E-40DD-AFC4-6F175D3DCCD1}">
              <a14:hiddenFill xmlns:a14="http://schemas.microsoft.com/office/drawing/2010/main">
                <a:noFill/>
              </a14:hiddenFill>
            </a:ext>
          </a:extLst>
        </p:spPr>
      </p:cxnSp>
      <p:sp>
        <p:nvSpPr>
          <p:cNvPr id="7" name="TextBox 6"/>
          <p:cNvSpPr txBox="1"/>
          <p:nvPr/>
        </p:nvSpPr>
        <p:spPr>
          <a:xfrm>
            <a:off x="1422400" y="1503362"/>
            <a:ext cx="415498" cy="215444"/>
          </a:xfrm>
          <a:prstGeom prst="rect">
            <a:avLst/>
          </a:prstGeom>
        </p:spPr>
        <p:txBody>
          <a:bodyPr vert="horz" wrap="none" lIns="0" tIns="0" rIns="0" bIns="0" rtlCol="0">
            <a:spAutoFit/>
          </a:bodyPr>
          <a:lstStyle/>
          <a:p>
            <a:pPr marL="4763"/>
            <a:r>
              <a:rPr lang="en-US" sz="1400" b="1" i="1" dirty="0">
                <a:solidFill>
                  <a:schemeClr val="bg2"/>
                </a:solidFill>
              </a:rPr>
              <a:t>2012.</a:t>
            </a:r>
          </a:p>
        </p:txBody>
      </p:sp>
      <p:sp>
        <p:nvSpPr>
          <p:cNvPr id="14" name="TextBox 13"/>
          <p:cNvSpPr txBox="1"/>
          <p:nvPr/>
        </p:nvSpPr>
        <p:spPr>
          <a:xfrm>
            <a:off x="3887229" y="1503362"/>
            <a:ext cx="418704" cy="215444"/>
          </a:xfrm>
          <a:prstGeom prst="rect">
            <a:avLst/>
          </a:prstGeom>
        </p:spPr>
        <p:txBody>
          <a:bodyPr vert="horz" wrap="none" lIns="0" tIns="0" rIns="0" bIns="0" rtlCol="0">
            <a:spAutoFit/>
          </a:bodyPr>
          <a:lstStyle/>
          <a:p>
            <a:pPr marL="4763"/>
            <a:r>
              <a:rPr lang="en-US" sz="1400" b="1" i="1" dirty="0">
                <a:solidFill>
                  <a:schemeClr val="bg2"/>
                </a:solidFill>
              </a:rPr>
              <a:t>2013.</a:t>
            </a:r>
          </a:p>
        </p:txBody>
      </p:sp>
      <p:sp>
        <p:nvSpPr>
          <p:cNvPr id="15" name="TextBox 14"/>
          <p:cNvSpPr txBox="1"/>
          <p:nvPr/>
        </p:nvSpPr>
        <p:spPr>
          <a:xfrm>
            <a:off x="6325629" y="1503362"/>
            <a:ext cx="418704" cy="215444"/>
          </a:xfrm>
          <a:prstGeom prst="rect">
            <a:avLst/>
          </a:prstGeom>
        </p:spPr>
        <p:txBody>
          <a:bodyPr vert="horz" wrap="none" lIns="0" tIns="0" rIns="0" bIns="0" rtlCol="0">
            <a:spAutoFit/>
          </a:bodyPr>
          <a:lstStyle/>
          <a:p>
            <a:pPr marL="4763"/>
            <a:r>
              <a:rPr lang="en-US" sz="1400" b="1" i="1" dirty="0">
                <a:solidFill>
                  <a:schemeClr val="bg2"/>
                </a:solidFill>
              </a:rPr>
              <a:t>2014.</a:t>
            </a:r>
          </a:p>
        </p:txBody>
      </p:sp>
      <p:sp>
        <p:nvSpPr>
          <p:cNvPr id="16" name="TextBox 15"/>
          <p:cNvSpPr txBox="1"/>
          <p:nvPr/>
        </p:nvSpPr>
        <p:spPr>
          <a:xfrm>
            <a:off x="7954373" y="1503362"/>
            <a:ext cx="418704" cy="215444"/>
          </a:xfrm>
          <a:prstGeom prst="rect">
            <a:avLst/>
          </a:prstGeom>
        </p:spPr>
        <p:txBody>
          <a:bodyPr vert="horz" wrap="none" lIns="0" tIns="0" rIns="0" bIns="0" rtlCol="0">
            <a:spAutoFit/>
          </a:bodyPr>
          <a:lstStyle/>
          <a:p>
            <a:pPr marL="4763"/>
            <a:r>
              <a:rPr lang="en-US" sz="1400" b="1" i="1" dirty="0">
                <a:solidFill>
                  <a:schemeClr val="bg2"/>
                </a:solidFill>
              </a:rPr>
              <a:t>2015.</a:t>
            </a:r>
          </a:p>
        </p:txBody>
      </p:sp>
    </p:spTree>
    <p:extLst>
      <p:ext uri="{BB962C8B-B14F-4D97-AF65-F5344CB8AC3E}">
        <p14:creationId xmlns:p14="http://schemas.microsoft.com/office/powerpoint/2010/main" val="105315523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833" y="3306922"/>
            <a:ext cx="7093160" cy="984244"/>
          </a:xfrm>
        </p:spPr>
        <p:txBody>
          <a:bodyPr/>
          <a:lstStyle/>
          <a:p>
            <a:r>
              <a:rPr lang="en-GB" dirty="0"/>
              <a:t>Internet</a:t>
            </a:r>
          </a:p>
        </p:txBody>
      </p:sp>
    </p:spTree>
    <p:extLst>
      <p:ext uri="{BB962C8B-B14F-4D97-AF65-F5344CB8AC3E}">
        <p14:creationId xmlns:p14="http://schemas.microsoft.com/office/powerpoint/2010/main" val="69912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3"/>
          <p:cNvSpPr>
            <a:spLocks noGrp="1"/>
          </p:cNvSpPr>
          <p:nvPr>
            <p:ph type="sldNum" sz="quarter" idx="10"/>
          </p:nvPr>
        </p:nvSpPr>
        <p:spPr>
          <a:xfrm>
            <a:off x="8767763" y="6464300"/>
            <a:ext cx="311150" cy="228600"/>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4BB793E-2232-40A9-8E6C-5FCFD53D3E86}" type="slidenum">
              <a:rPr lang="en-US" altLang="en-US" sz="900">
                <a:solidFill>
                  <a:srgbClr val="FFFFFF"/>
                </a:solidFill>
              </a:rPr>
              <a:pPr eaLnBrk="1" hangingPunct="1"/>
              <a:t>19</a:t>
            </a:fld>
            <a:endParaRPr lang="en-US" altLang="en-US" sz="900" dirty="0">
              <a:solidFill>
                <a:srgbClr val="FFFFFF"/>
              </a:solidFill>
            </a:endParaRPr>
          </a:p>
        </p:txBody>
      </p:sp>
      <p:sp>
        <p:nvSpPr>
          <p:cNvPr id="178191" name="TextBox 2"/>
          <p:cNvSpPr txBox="1">
            <a:spLocks noChangeArrowheads="1"/>
          </p:cNvSpPr>
          <p:nvPr/>
        </p:nvSpPr>
        <p:spPr bwMode="auto">
          <a:xfrm>
            <a:off x="61913" y="6580187"/>
            <a:ext cx="8077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i="1" dirty="0">
                <a:solidFill>
                  <a:schemeClr val="bg2"/>
                </a:solidFill>
                <a:latin typeface="Calibri" pitchFamily="34" charset="0"/>
              </a:rPr>
              <a:t>Source: ISM Research</a:t>
            </a:r>
            <a:endParaRPr lang="en-US" altLang="en-US" sz="1200" i="1" dirty="0">
              <a:solidFill>
                <a:schemeClr val="bg2"/>
              </a:solidFill>
              <a:latin typeface="Calibri" pitchFamily="34" charset="0"/>
            </a:endParaRPr>
          </a:p>
        </p:txBody>
      </p:sp>
      <p:sp>
        <p:nvSpPr>
          <p:cNvPr id="17" name="Rectangle 6"/>
          <p:cNvSpPr txBox="1">
            <a:spLocks noChangeArrowheads="1"/>
          </p:cNvSpPr>
          <p:nvPr/>
        </p:nvSpPr>
        <p:spPr>
          <a:xfrm>
            <a:off x="232377" y="404664"/>
            <a:ext cx="8140700" cy="480117"/>
          </a:xfrm>
          <a:prstGeom prst="rect">
            <a:avLst/>
          </a:prstGeom>
          <a:extLst>
            <a:ext uri="{FAA26D3D-D897-4be2-8F04-BA451C77F1D7}">
              <ma14:placeholderFlag xmlns:ma14="http://schemas.microsoft.com/office/mac/drawingml/2011/main" xmlns=""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800" dirty="0">
                <a:ea typeface="ＭＳ Ｐゴシック" pitchFamily="34" charset="-128"/>
              </a:rPr>
              <a:t>Internet usage </a:t>
            </a:r>
            <a:r>
              <a:rPr lang="en-US" altLang="en-US" sz="1800" dirty="0">
                <a:ea typeface="ＭＳ Ｐゴシック" pitchFamily="34" charset="-128"/>
              </a:rPr>
              <a:t>(% of total population 15-64)</a:t>
            </a:r>
          </a:p>
        </p:txBody>
      </p:sp>
      <p:graphicFrame>
        <p:nvGraphicFramePr>
          <p:cNvPr id="5" name="Chart 4"/>
          <p:cNvGraphicFramePr/>
          <p:nvPr>
            <p:extLst/>
          </p:nvPr>
        </p:nvGraphicFramePr>
        <p:xfrm>
          <a:off x="379827" y="1397000"/>
          <a:ext cx="8387935" cy="4370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97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46"/>
          <p:cNvGraphicFramePr>
            <a:graphicFrameLocks noChangeAspect="1"/>
          </p:cNvGraphicFramePr>
          <p:nvPr>
            <p:extLst>
              <p:ext uri="{D42A27DB-BD31-4B8C-83A1-F6EECF244321}">
                <p14:modId xmlns:p14="http://schemas.microsoft.com/office/powerpoint/2010/main" val="3274866471"/>
              </p:ext>
            </p:extLst>
          </p:nvPr>
        </p:nvGraphicFramePr>
        <p:xfrm>
          <a:off x="65088" y="1096963"/>
          <a:ext cx="9004300" cy="5357812"/>
        </p:xfrm>
        <a:graphic>
          <a:graphicData uri="http://schemas.openxmlformats.org/presentationml/2006/ole">
            <mc:AlternateContent xmlns:mc="http://schemas.openxmlformats.org/markup-compatibility/2006">
              <mc:Choice xmlns:v="urn:schemas-microsoft-com:vml" Requires="v">
                <p:oleObj spid="_x0000_s3154" name="Chart" r:id="rId4" imgW="6489700" imgH="3873500" progId="MSGraph.Chart.8">
                  <p:embed/>
                </p:oleObj>
              </mc:Choice>
              <mc:Fallback>
                <p:oleObj name="Chart" r:id="rId4" imgW="6489700" imgH="3873500"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 y="1096963"/>
                        <a:ext cx="900430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p:cNvSpPr>
            <a:spLocks noGrp="1"/>
          </p:cNvSpPr>
          <p:nvPr>
            <p:ph type="title"/>
          </p:nvPr>
        </p:nvSpPr>
        <p:spPr>
          <a:xfrm>
            <a:off x="157803" y="654759"/>
            <a:ext cx="8654595" cy="457048"/>
          </a:xfrm>
        </p:spPr>
        <p:txBody>
          <a:bodyPr/>
          <a:lstStyle/>
          <a:p>
            <a:r>
              <a:rPr lang="en-GB" dirty="0"/>
              <a:t>Estimated mid year population </a:t>
            </a:r>
          </a:p>
        </p:txBody>
      </p:sp>
      <p:sp>
        <p:nvSpPr>
          <p:cNvPr id="14" name="Slide Number Placeholder 3"/>
          <p:cNvSpPr txBox="1">
            <a:spLocks/>
          </p:cNvSpPr>
          <p:nvPr/>
        </p:nvSpPr>
        <p:spPr bwMode="auto">
          <a:xfrm>
            <a:off x="8901113" y="6567488"/>
            <a:ext cx="793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b"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Arial" pitchFamily="34" charset="0"/>
              </a:defRPr>
            </a:lvl1pPr>
            <a:lvl2pPr marL="742950" indent="-28575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9pPr>
          </a:lstStyle>
          <a:p>
            <a:pPr eaLnBrk="1" hangingPunct="1"/>
            <a:fld id="{18EA1E9C-530E-4E57-99ED-3FDF8895446E}" type="slidenum">
              <a:rPr lang="de-DE" altLang="en-US" sz="1200" b="0" smtClean="0">
                <a:solidFill>
                  <a:srgbClr val="1F497D"/>
                </a:solidFill>
                <a:latin typeface="Calibri" pitchFamily="34" charset="0"/>
              </a:rPr>
              <a:pPr eaLnBrk="1" hangingPunct="1"/>
              <a:t>2</a:t>
            </a:fld>
            <a:endParaRPr lang="de-DE" altLang="en-US" sz="1200" b="0">
              <a:solidFill>
                <a:srgbClr val="1F497D"/>
              </a:solidFill>
              <a:latin typeface="Calibri" pitchFamily="34" charset="0"/>
            </a:endParaRPr>
          </a:p>
        </p:txBody>
      </p:sp>
      <p:sp>
        <p:nvSpPr>
          <p:cNvPr id="17" name="Rectangle 16"/>
          <p:cNvSpPr/>
          <p:nvPr/>
        </p:nvSpPr>
        <p:spPr>
          <a:xfrm>
            <a:off x="6197600" y="1263650"/>
            <a:ext cx="2814638" cy="4978400"/>
          </a:xfrm>
          <a:prstGeom prst="rect">
            <a:avLst/>
          </a:prstGeom>
          <a:solidFill>
            <a:srgbClr val="008E94">
              <a:alpha val="15000"/>
            </a:srgbClr>
          </a:solidFill>
          <a:ln w="25400" cap="flat" cmpd="sng" algn="ctr">
            <a:solidFill>
              <a:srgbClr val="008E94">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Rectangle 17"/>
          <p:cNvSpPr/>
          <p:nvPr/>
        </p:nvSpPr>
        <p:spPr>
          <a:xfrm>
            <a:off x="6197600" y="1266825"/>
            <a:ext cx="2824163" cy="512763"/>
          </a:xfrm>
          <a:prstGeom prst="rect">
            <a:avLst/>
          </a:prstGeom>
          <a:solidFill>
            <a:srgbClr val="008E94">
              <a:alpha val="15000"/>
            </a:srgbClr>
          </a:solidFill>
          <a:ln w="25400" cap="flat" cmpd="sng" algn="ctr">
            <a:solidFill>
              <a:srgbClr val="008E94">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Latn-CS" altLang="en-US" sz="1800" b="1" i="0" u="none" strike="noStrike" kern="0" cap="none" spc="0" normalizeH="0" baseline="0" noProof="0" dirty="0">
                <a:ln>
                  <a:noFill/>
                </a:ln>
                <a:solidFill>
                  <a:schemeClr val="tx2">
                    <a:lumMod val="50000"/>
                  </a:schemeClr>
                </a:solidFill>
                <a:effectLst/>
                <a:uLnTx/>
                <a:uFillTx/>
                <a:latin typeface="Calibri"/>
                <a:ea typeface="+mn-ea"/>
                <a:cs typeface="+mn-cs"/>
              </a:rPr>
              <a:t>OCENA</a:t>
            </a:r>
            <a:endParaRPr kumimoji="0" lang="en-US" sz="1800" b="1" i="0" u="none" strike="noStrike" kern="0" cap="none" spc="0" normalizeH="0" baseline="0" noProof="0" dirty="0">
              <a:ln>
                <a:noFill/>
              </a:ln>
              <a:solidFill>
                <a:schemeClr val="tx2">
                  <a:lumMod val="50000"/>
                </a:schemeClr>
              </a:solidFill>
              <a:effectLst/>
              <a:uLnTx/>
              <a:uFillTx/>
              <a:latin typeface="Calibri"/>
              <a:ea typeface="+mn-ea"/>
              <a:cs typeface="+mn-cs"/>
            </a:endParaRPr>
          </a:p>
        </p:txBody>
      </p:sp>
      <p:sp>
        <p:nvSpPr>
          <p:cNvPr id="19" name="TextBox 18"/>
          <p:cNvSpPr txBox="1"/>
          <p:nvPr/>
        </p:nvSpPr>
        <p:spPr>
          <a:xfrm>
            <a:off x="2267745" y="4725144"/>
            <a:ext cx="1800200" cy="830997"/>
          </a:xfrm>
          <a:prstGeom prst="rect">
            <a:avLst/>
          </a:prstGeom>
          <a:gradFill rotWithShape="1">
            <a:gsLst>
              <a:gs pos="0">
                <a:srgbClr val="FBB040">
                  <a:shade val="51000"/>
                  <a:satMod val="130000"/>
                </a:srgbClr>
              </a:gs>
              <a:gs pos="80000">
                <a:srgbClr val="FBB040">
                  <a:shade val="93000"/>
                  <a:satMod val="130000"/>
                </a:srgbClr>
              </a:gs>
              <a:gs pos="100000">
                <a:srgbClr val="FBB04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sr-Latn-C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-35</a:t>
            </a:r>
            <a:r>
              <a:rPr kumimoji="0" lang="en-U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a:t>
            </a:r>
            <a:r>
              <a:rPr kumimoji="0" lang="sr-Latn-C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000 </a:t>
            </a:r>
            <a:r>
              <a:rPr kumimoji="0" lang="en-U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yearly</a:t>
            </a:r>
          </a:p>
        </p:txBody>
      </p:sp>
      <p:sp>
        <p:nvSpPr>
          <p:cNvPr id="20" name="TextBox 19"/>
          <p:cNvSpPr txBox="1"/>
          <p:nvPr/>
        </p:nvSpPr>
        <p:spPr>
          <a:xfrm>
            <a:off x="6804248" y="3140968"/>
            <a:ext cx="1656183" cy="830997"/>
          </a:xfrm>
          <a:prstGeom prst="rect">
            <a:avLst/>
          </a:prstGeom>
          <a:gradFill rotWithShape="1">
            <a:gsLst>
              <a:gs pos="0">
                <a:srgbClr val="FBB040">
                  <a:shade val="51000"/>
                  <a:satMod val="130000"/>
                </a:srgbClr>
              </a:gs>
              <a:gs pos="80000">
                <a:srgbClr val="FBB040">
                  <a:shade val="93000"/>
                  <a:satMod val="130000"/>
                </a:srgbClr>
              </a:gs>
              <a:gs pos="100000">
                <a:srgbClr val="FBB04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sr-Latn-C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-38</a:t>
            </a:r>
            <a:r>
              <a:rPr kumimoji="0" lang="en-U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a:t>
            </a:r>
            <a:r>
              <a:rPr kumimoji="0" lang="sr-Latn-C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000 </a:t>
            </a:r>
            <a:r>
              <a:rPr kumimoji="0" lang="en-US" altLang="en-US" sz="2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yearly</a:t>
            </a:r>
          </a:p>
        </p:txBody>
      </p:sp>
      <p:sp>
        <p:nvSpPr>
          <p:cNvPr id="21" name="TextBox 20"/>
          <p:cNvSpPr txBox="1"/>
          <p:nvPr/>
        </p:nvSpPr>
        <p:spPr>
          <a:xfrm>
            <a:off x="0" y="6551766"/>
            <a:ext cx="5065628" cy="261610"/>
          </a:xfrm>
          <a:prstGeom prst="rect">
            <a:avLst/>
          </a:prstGeom>
          <a:noFill/>
        </p:spPr>
        <p:txBody>
          <a:bodyPr wrap="square" rtlCol="0">
            <a:spAutoFit/>
          </a:bodyPr>
          <a:lstStyle/>
          <a:p>
            <a:r>
              <a:rPr lang="en-US" sz="1050" dirty="0">
                <a:solidFill>
                  <a:srgbClr val="2C2C2D"/>
                </a:solidFill>
              </a:rPr>
              <a:t>Source</a:t>
            </a:r>
            <a:r>
              <a:rPr lang="sr-Latn-RS" sz="1050" dirty="0">
                <a:solidFill>
                  <a:srgbClr val="2C2C2D"/>
                </a:solidFill>
              </a:rPr>
              <a:t>: </a:t>
            </a:r>
            <a:r>
              <a:rPr lang="en-US" sz="1050" dirty="0">
                <a:solidFill>
                  <a:srgbClr val="2C2C2D"/>
                </a:solidFill>
              </a:rPr>
              <a:t>State Statistical Office</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732" y="490926"/>
            <a:ext cx="1046286" cy="784714"/>
          </a:xfrm>
          <a:prstGeom prst="rect">
            <a:avLst/>
          </a:prstGeom>
        </p:spPr>
      </p:pic>
    </p:spTree>
    <p:extLst>
      <p:ext uri="{BB962C8B-B14F-4D97-AF65-F5344CB8AC3E}">
        <p14:creationId xmlns:p14="http://schemas.microsoft.com/office/powerpoint/2010/main" val="429237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833" y="3306922"/>
            <a:ext cx="7093160" cy="984244"/>
          </a:xfrm>
        </p:spPr>
        <p:txBody>
          <a:bodyPr/>
          <a:lstStyle/>
          <a:p>
            <a:r>
              <a:rPr lang="en-GB" dirty="0"/>
              <a:t>Radio</a:t>
            </a:r>
          </a:p>
        </p:txBody>
      </p:sp>
    </p:spTree>
    <p:extLst>
      <p:ext uri="{BB962C8B-B14F-4D97-AF65-F5344CB8AC3E}">
        <p14:creationId xmlns:p14="http://schemas.microsoft.com/office/powerpoint/2010/main" val="2025443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lide Number Placeholder 3"/>
          <p:cNvSpPr txBox="1">
            <a:spLocks noGrp="1"/>
          </p:cNvSpPr>
          <p:nvPr/>
        </p:nvSpPr>
        <p:spPr bwMode="auto">
          <a:xfrm>
            <a:off x="8824913" y="6769100"/>
            <a:ext cx="311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27E70CBE-F8DB-43AB-884D-4D3DB8E0C343}" type="slidenum">
              <a:rPr lang="en-US" altLang="en-US" sz="1000" b="1">
                <a:solidFill>
                  <a:srgbClr val="FFFFFF"/>
                </a:solidFill>
              </a:rPr>
              <a:pPr algn="ctr" eaLnBrk="1" hangingPunct="1"/>
              <a:t>21</a:t>
            </a:fld>
            <a:endParaRPr lang="en-US" altLang="en-US" sz="1000" b="1" dirty="0">
              <a:solidFill>
                <a:srgbClr val="FFFFFF"/>
              </a:solidFill>
            </a:endParaRPr>
          </a:p>
        </p:txBody>
      </p:sp>
      <p:sp>
        <p:nvSpPr>
          <p:cNvPr id="164871" name="TextBox 2"/>
          <p:cNvSpPr txBox="1">
            <a:spLocks noChangeArrowheads="1"/>
          </p:cNvSpPr>
          <p:nvPr/>
        </p:nvSpPr>
        <p:spPr bwMode="auto">
          <a:xfrm>
            <a:off x="61913" y="6160293"/>
            <a:ext cx="8077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i="1" dirty="0">
                <a:solidFill>
                  <a:srgbClr val="808080"/>
                </a:solidFill>
                <a:latin typeface="Calibri" pitchFamily="34" charset="0"/>
              </a:rPr>
              <a:t>Source: ISM Radio SW</a:t>
            </a:r>
            <a:endParaRPr lang="en-US" altLang="en-US" sz="1200" i="1" dirty="0">
              <a:solidFill>
                <a:srgbClr val="808080"/>
              </a:solidFill>
              <a:latin typeface="Calibri" pitchFamily="34" charset="0"/>
            </a:endParaRPr>
          </a:p>
        </p:txBody>
      </p:sp>
      <p:sp>
        <p:nvSpPr>
          <p:cNvPr id="164872" name="Slide Number Placeholder 1"/>
          <p:cNvSpPr txBox="1">
            <a:spLocks noGrp="1"/>
          </p:cNvSpPr>
          <p:nvPr/>
        </p:nvSpPr>
        <p:spPr bwMode="auto">
          <a:xfrm>
            <a:off x="8861426" y="676910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AE2F4905-8BB0-42C5-B696-74E84A449591}" type="slidenum">
              <a:rPr lang="en-US" altLang="en-US" sz="1000" b="1">
                <a:solidFill>
                  <a:srgbClr val="333399"/>
                </a:solidFill>
              </a:rPr>
              <a:pPr algn="ctr" eaLnBrk="1" hangingPunct="1"/>
              <a:t>21</a:t>
            </a:fld>
            <a:endParaRPr lang="en-US" altLang="en-US" sz="1000" b="1" dirty="0">
              <a:solidFill>
                <a:srgbClr val="333399"/>
              </a:solidFill>
            </a:endParaRPr>
          </a:p>
        </p:txBody>
      </p:sp>
      <p:sp>
        <p:nvSpPr>
          <p:cNvPr id="17" name="Rectangle 6"/>
          <p:cNvSpPr txBox="1">
            <a:spLocks noChangeArrowheads="1"/>
          </p:cNvSpPr>
          <p:nvPr/>
        </p:nvSpPr>
        <p:spPr>
          <a:xfrm>
            <a:off x="232377" y="404664"/>
            <a:ext cx="8140700" cy="480117"/>
          </a:xfrm>
          <a:prstGeom prst="rect">
            <a:avLst/>
          </a:prstGeom>
          <a:extLst>
            <a:ext uri="{FAA26D3D-D897-4be2-8F04-BA451C77F1D7}">
              <ma14:placeholderFlag xmlns:ma14="http://schemas.microsoft.com/office/mac/drawingml/2011/main" xmlns=""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800" dirty="0">
                <a:ea typeface="ＭＳ Ｐゴシック" pitchFamily="34" charset="-128"/>
              </a:rPr>
              <a:t>Average weekly audience </a:t>
            </a:r>
            <a:r>
              <a:rPr lang="en-US" altLang="en-US" sz="1800" dirty="0">
                <a:ea typeface="ＭＳ Ｐゴシック" pitchFamily="34" charset="-128"/>
              </a:rPr>
              <a:t>(% of total population 12+)</a:t>
            </a:r>
          </a:p>
        </p:txBody>
      </p:sp>
      <p:graphicFrame>
        <p:nvGraphicFramePr>
          <p:cNvPr id="18" name="Chart 17"/>
          <p:cNvGraphicFramePr/>
          <p:nvPr>
            <p:extLst>
              <p:ext uri="{D42A27DB-BD31-4B8C-83A1-F6EECF244321}">
                <p14:modId xmlns:p14="http://schemas.microsoft.com/office/powerpoint/2010/main" val="572420697"/>
              </p:ext>
            </p:extLst>
          </p:nvPr>
        </p:nvGraphicFramePr>
        <p:xfrm>
          <a:off x="-330904" y="1070998"/>
          <a:ext cx="8470017" cy="1796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1005123581"/>
              </p:ext>
            </p:extLst>
          </p:nvPr>
        </p:nvGraphicFramePr>
        <p:xfrm>
          <a:off x="-330904" y="1735311"/>
          <a:ext cx="8470017" cy="17960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ext uri="{D42A27DB-BD31-4B8C-83A1-F6EECF244321}">
                <p14:modId xmlns:p14="http://schemas.microsoft.com/office/powerpoint/2010/main" val="2849638734"/>
              </p:ext>
            </p:extLst>
          </p:nvPr>
        </p:nvGraphicFramePr>
        <p:xfrm>
          <a:off x="-330904" y="2399623"/>
          <a:ext cx="8470017" cy="17960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ext uri="{D42A27DB-BD31-4B8C-83A1-F6EECF244321}">
                <p14:modId xmlns:p14="http://schemas.microsoft.com/office/powerpoint/2010/main" val="1073937150"/>
              </p:ext>
            </p:extLst>
          </p:nvPr>
        </p:nvGraphicFramePr>
        <p:xfrm>
          <a:off x="-330904" y="3063941"/>
          <a:ext cx="8470017" cy="17960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p:nvPr>
            <p:extLst>
              <p:ext uri="{D42A27DB-BD31-4B8C-83A1-F6EECF244321}">
                <p14:modId xmlns:p14="http://schemas.microsoft.com/office/powerpoint/2010/main" val="1183195931"/>
              </p:ext>
            </p:extLst>
          </p:nvPr>
        </p:nvGraphicFramePr>
        <p:xfrm>
          <a:off x="-330904" y="3777120"/>
          <a:ext cx="8470017" cy="1796095"/>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p:cNvSpPr txBox="1"/>
          <p:nvPr/>
        </p:nvSpPr>
        <p:spPr>
          <a:xfrm>
            <a:off x="3355993" y="5293225"/>
            <a:ext cx="1893467" cy="307777"/>
          </a:xfrm>
          <a:prstGeom prst="rect">
            <a:avLst/>
          </a:prstGeom>
          <a:noFill/>
        </p:spPr>
        <p:txBody>
          <a:bodyPr vert="horz" wrap="none" lIns="0" tIns="0" rIns="0" bIns="0" rtlCol="0">
            <a:spAutoFit/>
          </a:bodyPr>
          <a:lstStyle/>
          <a:p>
            <a:pPr marL="4763"/>
            <a:r>
              <a:rPr lang="en-US" sz="2000" b="1" dirty="0"/>
              <a:t>2016 YTD – 52.9%</a:t>
            </a:r>
          </a:p>
        </p:txBody>
      </p:sp>
    </p:spTree>
    <p:extLst>
      <p:ext uri="{BB962C8B-B14F-4D97-AF65-F5344CB8AC3E}">
        <p14:creationId xmlns:p14="http://schemas.microsoft.com/office/powerpoint/2010/main" val="451806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7634" y="3336925"/>
            <a:ext cx="6775316" cy="1080296"/>
          </a:xfrm>
        </p:spPr>
        <p:txBody>
          <a:bodyPr/>
          <a:lstStyle/>
          <a:p>
            <a:r>
              <a:rPr lang="en-GB" sz="7800" cap="all" dirty="0">
                <a:solidFill>
                  <a:schemeClr val="bg1"/>
                </a:solidFill>
              </a:rPr>
              <a:t>overview</a:t>
            </a:r>
          </a:p>
        </p:txBody>
      </p:sp>
    </p:spTree>
    <p:extLst>
      <p:ext uri="{BB962C8B-B14F-4D97-AF65-F5344CB8AC3E}">
        <p14:creationId xmlns:p14="http://schemas.microsoft.com/office/powerpoint/2010/main" val="130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501" y="133751"/>
            <a:ext cx="6718167" cy="539750"/>
          </a:xfrm>
        </p:spPr>
        <p:txBody>
          <a:bodyPr/>
          <a:lstStyle/>
          <a:p>
            <a:r>
              <a:rPr lang="en-GB" dirty="0"/>
              <a:t>Total audience by media</a:t>
            </a:r>
            <a:endParaRPr lang="en-US" dirty="0"/>
          </a:p>
        </p:txBody>
      </p:sp>
      <p:graphicFrame>
        <p:nvGraphicFramePr>
          <p:cNvPr id="7" name="Chart 6"/>
          <p:cNvGraphicFramePr/>
          <p:nvPr>
            <p:extLst>
              <p:ext uri="{D42A27DB-BD31-4B8C-83A1-F6EECF244321}">
                <p14:modId xmlns:p14="http://schemas.microsoft.com/office/powerpoint/2010/main" val="3139570493"/>
              </p:ext>
            </p:extLst>
          </p:nvPr>
        </p:nvGraphicFramePr>
        <p:xfrm>
          <a:off x="247650" y="673501"/>
          <a:ext cx="8646968" cy="51883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p:cNvSpPr txBox="1">
            <a:spLocks noChangeArrowheads="1"/>
          </p:cNvSpPr>
          <p:nvPr/>
        </p:nvSpPr>
        <p:spPr bwMode="auto">
          <a:xfrm>
            <a:off x="148543" y="5861843"/>
            <a:ext cx="8077200" cy="277813"/>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i="1" dirty="0">
                <a:solidFill>
                  <a:srgbClr val="808080"/>
                </a:solidFill>
                <a:latin typeface="Calibri" pitchFamily="34" charset="0"/>
              </a:rPr>
              <a:t>Source: Nielsen Audience Measurement, </a:t>
            </a:r>
            <a:r>
              <a:rPr lang="en-US" altLang="en-US" sz="1200" b="1" i="1" dirty="0" err="1">
                <a:solidFill>
                  <a:srgbClr val="808080"/>
                </a:solidFill>
                <a:latin typeface="Calibri" pitchFamily="34" charset="0"/>
              </a:rPr>
              <a:t>PrintAdEx</a:t>
            </a:r>
            <a:r>
              <a:rPr lang="en-US" altLang="en-US" sz="1200" b="1" i="1" dirty="0">
                <a:solidFill>
                  <a:srgbClr val="808080"/>
                </a:solidFill>
                <a:latin typeface="Calibri" pitchFamily="34" charset="0"/>
              </a:rPr>
              <a:t> &amp; </a:t>
            </a:r>
            <a:r>
              <a:rPr lang="en-US" altLang="en-US" sz="1200" b="1" i="1" dirty="0" err="1">
                <a:solidFill>
                  <a:srgbClr val="808080"/>
                </a:solidFill>
                <a:latin typeface="Calibri" pitchFamily="34" charset="0"/>
              </a:rPr>
              <a:t>BRANDPuls</a:t>
            </a:r>
            <a:r>
              <a:rPr lang="en-US" altLang="en-US" sz="1200" b="1" i="1" dirty="0">
                <a:solidFill>
                  <a:srgbClr val="808080"/>
                </a:solidFill>
                <a:latin typeface="Calibri" pitchFamily="34" charset="0"/>
              </a:rPr>
              <a:t> &amp; Radio SW</a:t>
            </a:r>
            <a:endParaRPr lang="en-US" altLang="en-US" sz="1200" i="1" dirty="0">
              <a:solidFill>
                <a:srgbClr val="808080"/>
              </a:solidFill>
              <a:latin typeface="Calibri" pitchFamily="34" charset="0"/>
            </a:endParaRPr>
          </a:p>
        </p:txBody>
      </p:sp>
    </p:spTree>
    <p:extLst>
      <p:ext uri="{BB962C8B-B14F-4D97-AF65-F5344CB8AC3E}">
        <p14:creationId xmlns:p14="http://schemas.microsoft.com/office/powerpoint/2010/main" val="384691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501" y="552851"/>
            <a:ext cx="6718167" cy="539750"/>
          </a:xfrm>
        </p:spPr>
        <p:txBody>
          <a:bodyPr/>
          <a:lstStyle/>
          <a:p>
            <a:r>
              <a:rPr lang="en-US" dirty="0"/>
              <a:t>Average daily media consumption in minutes </a:t>
            </a:r>
          </a:p>
        </p:txBody>
      </p:sp>
      <p:sp>
        <p:nvSpPr>
          <p:cNvPr id="5" name="TextBox 2"/>
          <p:cNvSpPr txBox="1">
            <a:spLocks noChangeArrowheads="1"/>
          </p:cNvSpPr>
          <p:nvPr/>
        </p:nvSpPr>
        <p:spPr bwMode="auto">
          <a:xfrm>
            <a:off x="148543" y="5861843"/>
            <a:ext cx="8077200" cy="277813"/>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i="1" dirty="0">
                <a:solidFill>
                  <a:srgbClr val="808080"/>
                </a:solidFill>
                <a:latin typeface="Calibri" pitchFamily="34" charset="0"/>
              </a:rPr>
              <a:t>Source: Nielsen Audience Measurement, </a:t>
            </a:r>
            <a:r>
              <a:rPr lang="en-US" altLang="en-US" sz="1200" b="1" i="1" dirty="0" err="1">
                <a:solidFill>
                  <a:srgbClr val="808080"/>
                </a:solidFill>
                <a:latin typeface="Calibri" pitchFamily="34" charset="0"/>
              </a:rPr>
              <a:t>PrintAdEx</a:t>
            </a:r>
            <a:r>
              <a:rPr lang="en-US" altLang="en-US" sz="1200" b="1" i="1" dirty="0">
                <a:solidFill>
                  <a:srgbClr val="808080"/>
                </a:solidFill>
                <a:latin typeface="Calibri" pitchFamily="34" charset="0"/>
              </a:rPr>
              <a:t> &amp; </a:t>
            </a:r>
            <a:r>
              <a:rPr lang="en-US" altLang="en-US" sz="1200" b="1" i="1" dirty="0" err="1">
                <a:solidFill>
                  <a:srgbClr val="808080"/>
                </a:solidFill>
                <a:latin typeface="Calibri" pitchFamily="34" charset="0"/>
              </a:rPr>
              <a:t>BRANDPuls</a:t>
            </a:r>
            <a:r>
              <a:rPr lang="en-US" altLang="en-US" sz="1200" b="1" i="1" dirty="0">
                <a:solidFill>
                  <a:srgbClr val="808080"/>
                </a:solidFill>
                <a:latin typeface="Calibri" pitchFamily="34" charset="0"/>
              </a:rPr>
              <a:t> &amp; Radio SW</a:t>
            </a:r>
            <a:endParaRPr lang="en-US" altLang="en-US" sz="1200" i="1" dirty="0">
              <a:solidFill>
                <a:srgbClr val="808080"/>
              </a:solidFill>
              <a:latin typeface="Calibri"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279673143"/>
              </p:ext>
            </p:extLst>
          </p:nvPr>
        </p:nvGraphicFramePr>
        <p:xfrm>
          <a:off x="148542" y="1092601"/>
          <a:ext cx="8804957" cy="4622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32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7634" y="3336925"/>
            <a:ext cx="6775316" cy="1080296"/>
          </a:xfrm>
        </p:spPr>
        <p:txBody>
          <a:bodyPr/>
          <a:lstStyle/>
          <a:p>
            <a:r>
              <a:rPr lang="en-GB" sz="7800" cap="all" dirty="0" err="1">
                <a:solidFill>
                  <a:schemeClr val="bg1"/>
                </a:solidFill>
              </a:rPr>
              <a:t>trendovi</a:t>
            </a:r>
            <a:endParaRPr lang="en-GB" sz="7800" cap="all" dirty="0">
              <a:solidFill>
                <a:schemeClr val="bg1"/>
              </a:solidFill>
            </a:endParaRPr>
          </a:p>
        </p:txBody>
      </p:sp>
    </p:spTree>
    <p:extLst>
      <p:ext uri="{BB962C8B-B14F-4D97-AF65-F5344CB8AC3E}">
        <p14:creationId xmlns:p14="http://schemas.microsoft.com/office/powerpoint/2010/main" val="83800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22" y="1481850"/>
            <a:ext cx="8640000" cy="37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dirty="0"/>
          </a:p>
        </p:txBody>
      </p:sp>
      <p:sp>
        <p:nvSpPr>
          <p:cNvPr id="5" name="TextBox 4"/>
          <p:cNvSpPr txBox="1"/>
          <p:nvPr/>
        </p:nvSpPr>
        <p:spPr>
          <a:xfrm>
            <a:off x="175022" y="1481850"/>
            <a:ext cx="1755000" cy="3780000"/>
          </a:xfrm>
          <a:prstGeom prst="rect">
            <a:avLst/>
          </a:prstGeom>
        </p:spPr>
        <p:txBody>
          <a:bodyPr vert="horz" wrap="square" lIns="162000" tIns="162000" rIns="0" bIns="0" rtlCol="0">
            <a:normAutofit/>
          </a:bodyPr>
          <a:lstStyle/>
          <a:p>
            <a:pPr marL="3239">
              <a:lnSpc>
                <a:spcPct val="80000"/>
              </a:lnSpc>
              <a:spcBef>
                <a:spcPts val="816"/>
              </a:spcBef>
            </a:pPr>
            <a:r>
              <a:rPr lang="en-GB" sz="2400" b="1" dirty="0"/>
              <a:t>YOUR CUSTOMERS </a:t>
            </a:r>
            <a:r>
              <a:rPr lang="en-GB" sz="2400" b="1" dirty="0">
                <a:solidFill>
                  <a:schemeClr val="accent6"/>
                </a:solidFill>
              </a:rPr>
              <a:t>HAVE MORE MEDIA CHOICES THAN EVER BEFORE</a:t>
            </a:r>
          </a:p>
        </p:txBody>
      </p:sp>
      <p:sp>
        <p:nvSpPr>
          <p:cNvPr id="6" name="Oval 5"/>
          <p:cNvSpPr/>
          <p:nvPr/>
        </p:nvSpPr>
        <p:spPr>
          <a:xfrm>
            <a:off x="1977644" y="1350409"/>
            <a:ext cx="4036316" cy="403520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dirty="0"/>
          </a:p>
        </p:txBody>
      </p:sp>
      <p:sp>
        <p:nvSpPr>
          <p:cNvPr id="7" name="Oval 6"/>
          <p:cNvSpPr/>
          <p:nvPr/>
        </p:nvSpPr>
        <p:spPr bwMode="gray">
          <a:xfrm>
            <a:off x="4764910" y="1946372"/>
            <a:ext cx="411020" cy="4109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8" name="Oval 7"/>
          <p:cNvSpPr/>
          <p:nvPr/>
        </p:nvSpPr>
        <p:spPr bwMode="gray">
          <a:xfrm>
            <a:off x="3504531" y="2038251"/>
            <a:ext cx="685807" cy="6856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9" name="Oval 8"/>
          <p:cNvSpPr/>
          <p:nvPr/>
        </p:nvSpPr>
        <p:spPr bwMode="gray">
          <a:xfrm>
            <a:off x="2913001" y="2625924"/>
            <a:ext cx="685807" cy="685618"/>
          </a:xfrm>
          <a:prstGeom prst="ellipse">
            <a:avLst/>
          </a:prstGeom>
          <a:solidFill>
            <a:srgbClr val="FF58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grpSp>
        <p:nvGrpSpPr>
          <p:cNvPr id="10" name="Group 9"/>
          <p:cNvGrpSpPr/>
          <p:nvPr/>
        </p:nvGrpSpPr>
        <p:grpSpPr>
          <a:xfrm>
            <a:off x="2621563" y="2505605"/>
            <a:ext cx="475135" cy="475004"/>
            <a:chOff x="5800946" y="887444"/>
            <a:chExt cx="604186" cy="604186"/>
          </a:xfrm>
        </p:grpSpPr>
        <p:sp>
          <p:nvSpPr>
            <p:cNvPr id="11" name="Oval 10"/>
            <p:cNvSpPr/>
            <p:nvPr/>
          </p:nvSpPr>
          <p:spPr bwMode="gray">
            <a:xfrm>
              <a:off x="5800946" y="887444"/>
              <a:ext cx="604186" cy="604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12" name="Oval 11"/>
            <p:cNvSpPr/>
            <p:nvPr/>
          </p:nvSpPr>
          <p:spPr bwMode="gray">
            <a:xfrm>
              <a:off x="5920608" y="1007107"/>
              <a:ext cx="364862" cy="364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13" name="Isosceles Triangle 12"/>
            <p:cNvSpPr/>
            <p:nvPr/>
          </p:nvSpPr>
          <p:spPr bwMode="gray">
            <a:xfrm rot="5400000">
              <a:off x="6009818" y="1099682"/>
              <a:ext cx="218008" cy="1879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grpSp>
      <p:sp>
        <p:nvSpPr>
          <p:cNvPr id="14" name="Oval 13"/>
          <p:cNvSpPr/>
          <p:nvPr/>
        </p:nvSpPr>
        <p:spPr bwMode="gray">
          <a:xfrm>
            <a:off x="4146766" y="1846302"/>
            <a:ext cx="411020" cy="4109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15" name="Oval 14"/>
          <p:cNvSpPr/>
          <p:nvPr/>
        </p:nvSpPr>
        <p:spPr bwMode="gray">
          <a:xfrm>
            <a:off x="3085371" y="3458462"/>
            <a:ext cx="411020" cy="4109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grpSp>
        <p:nvGrpSpPr>
          <p:cNvPr id="16" name="Group 15"/>
          <p:cNvGrpSpPr/>
          <p:nvPr/>
        </p:nvGrpSpPr>
        <p:grpSpPr>
          <a:xfrm>
            <a:off x="2707873" y="3066192"/>
            <a:ext cx="475135" cy="475004"/>
            <a:chOff x="5800946" y="887444"/>
            <a:chExt cx="604186" cy="604186"/>
          </a:xfrm>
        </p:grpSpPr>
        <p:sp>
          <p:nvSpPr>
            <p:cNvPr id="17" name="Oval 16"/>
            <p:cNvSpPr/>
            <p:nvPr/>
          </p:nvSpPr>
          <p:spPr bwMode="gray">
            <a:xfrm>
              <a:off x="5800946" y="887444"/>
              <a:ext cx="604186" cy="604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18" name="Oval 17"/>
            <p:cNvSpPr/>
            <p:nvPr/>
          </p:nvSpPr>
          <p:spPr bwMode="gray">
            <a:xfrm>
              <a:off x="5920608" y="1007107"/>
              <a:ext cx="364862" cy="364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19" name="Isosceles Triangle 18"/>
            <p:cNvSpPr/>
            <p:nvPr/>
          </p:nvSpPr>
          <p:spPr bwMode="gray">
            <a:xfrm rot="5400000">
              <a:off x="6009818" y="1099682"/>
              <a:ext cx="218008" cy="1879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grpSp>
      <p:sp>
        <p:nvSpPr>
          <p:cNvPr id="20" name="Oval 19"/>
          <p:cNvSpPr/>
          <p:nvPr/>
        </p:nvSpPr>
        <p:spPr bwMode="gray">
          <a:xfrm>
            <a:off x="4984284" y="2487754"/>
            <a:ext cx="480470" cy="4595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pic>
        <p:nvPicPr>
          <p:cNvPr id="21" name="Picture 20" descr="ThinkstockPhotos-9005674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15554" y="2088514"/>
            <a:ext cx="320797" cy="320708"/>
          </a:xfrm>
          <a:prstGeom prst="ellipse">
            <a:avLst/>
          </a:prstGeom>
        </p:spPr>
      </p:pic>
      <p:sp>
        <p:nvSpPr>
          <p:cNvPr id="22" name="Oval 21"/>
          <p:cNvSpPr/>
          <p:nvPr/>
        </p:nvSpPr>
        <p:spPr bwMode="gray">
          <a:xfrm>
            <a:off x="3326192" y="3160270"/>
            <a:ext cx="252320" cy="2522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23" name="Oval 22"/>
          <p:cNvSpPr/>
          <p:nvPr/>
        </p:nvSpPr>
        <p:spPr bwMode="gray">
          <a:xfrm>
            <a:off x="3136353" y="1971448"/>
            <a:ext cx="252320" cy="2522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24" name="Oval 23"/>
          <p:cNvSpPr/>
          <p:nvPr/>
        </p:nvSpPr>
        <p:spPr bwMode="gray">
          <a:xfrm>
            <a:off x="4611379" y="2771128"/>
            <a:ext cx="252320" cy="252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25" name="Oval 24"/>
          <p:cNvSpPr/>
          <p:nvPr/>
        </p:nvSpPr>
        <p:spPr bwMode="gray">
          <a:xfrm>
            <a:off x="3941712" y="2494296"/>
            <a:ext cx="252320" cy="252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26" name="Oval 25"/>
          <p:cNvSpPr/>
          <p:nvPr/>
        </p:nvSpPr>
        <p:spPr bwMode="gray">
          <a:xfrm>
            <a:off x="2495403" y="2242045"/>
            <a:ext cx="252320" cy="252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sp>
        <p:nvSpPr>
          <p:cNvPr id="27" name="Oval 26"/>
          <p:cNvSpPr/>
          <p:nvPr/>
        </p:nvSpPr>
        <p:spPr bwMode="gray">
          <a:xfrm>
            <a:off x="5118688" y="2335931"/>
            <a:ext cx="143115" cy="1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pic>
        <p:nvPicPr>
          <p:cNvPr id="28" name="Picture 27" descr="ThinkstockPhotos-9005674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9889" y="2038252"/>
            <a:ext cx="115962" cy="115930"/>
          </a:xfrm>
          <a:prstGeom prst="ellipse">
            <a:avLst/>
          </a:prstGeom>
        </p:spPr>
      </p:pic>
      <p:sp>
        <p:nvSpPr>
          <p:cNvPr id="29" name="Oval 28"/>
          <p:cNvSpPr/>
          <p:nvPr/>
        </p:nvSpPr>
        <p:spPr bwMode="gray">
          <a:xfrm>
            <a:off x="2229684" y="2909317"/>
            <a:ext cx="389397" cy="377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pic>
        <p:nvPicPr>
          <p:cNvPr id="30" name="Picture 42" descr="C:\Documents and Settings\tom.warren\Desktop\Social Media Colour\social_media_colour_6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29686" y="2860894"/>
            <a:ext cx="388222" cy="388114"/>
          </a:xfrm>
          <a:prstGeom prst="rect">
            <a:avLst/>
          </a:prstGeom>
          <a:noFill/>
        </p:spPr>
      </p:pic>
      <p:pic>
        <p:nvPicPr>
          <p:cNvPr id="31" name="Picture 30" descr="ThinkstockPhotos-181030948.png"/>
          <p:cNvPicPr>
            <a:picLocks noChangeAspect="1"/>
          </p:cNvPicPr>
          <p:nvPr/>
        </p:nvPicPr>
        <p:blipFill>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a:xfrm>
            <a:off x="3015628" y="1822263"/>
            <a:ext cx="2653762" cy="3979547"/>
          </a:xfrm>
          <a:prstGeom prst="rect">
            <a:avLst/>
          </a:prstGeom>
        </p:spPr>
      </p:pic>
      <p:sp>
        <p:nvSpPr>
          <p:cNvPr id="32" name="Oval 31"/>
          <p:cNvSpPr/>
          <p:nvPr/>
        </p:nvSpPr>
        <p:spPr>
          <a:xfrm>
            <a:off x="6847240" y="2746548"/>
            <a:ext cx="1854002" cy="1796579"/>
          </a:xfrm>
          <a:prstGeom prst="ellipse">
            <a:avLst/>
          </a:prstGeom>
          <a:solidFill>
            <a:schemeClr val="accent6"/>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sz="1600" dirty="0"/>
              <a:t>400 hours </a:t>
            </a:r>
            <a:r>
              <a:rPr lang="en-GB" sz="1200" dirty="0"/>
              <a:t>of content uploaded to YouTube every minute</a:t>
            </a:r>
          </a:p>
        </p:txBody>
      </p:sp>
      <p:sp>
        <p:nvSpPr>
          <p:cNvPr id="33" name="Oval 32"/>
          <p:cNvSpPr/>
          <p:nvPr/>
        </p:nvSpPr>
        <p:spPr>
          <a:xfrm>
            <a:off x="5485784" y="933362"/>
            <a:ext cx="2288456" cy="2189365"/>
          </a:xfrm>
          <a:prstGeom prst="ellipse">
            <a:avLst/>
          </a:prstGeom>
          <a:solidFill>
            <a:schemeClr val="accent6"/>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sz="1600" dirty="0"/>
              <a:t>5.6 hours </a:t>
            </a:r>
            <a:r>
              <a:rPr lang="en-GB" sz="1200" dirty="0"/>
              <a:t>spent online per day by the average American                                 (vs. 4.6 hours watching TV) – an increase of 107% since 2010</a:t>
            </a:r>
          </a:p>
        </p:txBody>
      </p:sp>
      <p:sp>
        <p:nvSpPr>
          <p:cNvPr id="34" name="Oval 33"/>
          <p:cNvSpPr/>
          <p:nvPr/>
        </p:nvSpPr>
        <p:spPr>
          <a:xfrm>
            <a:off x="5125790" y="3663915"/>
            <a:ext cx="2013564" cy="1873813"/>
          </a:xfrm>
          <a:prstGeom prst="ellipse">
            <a:avLst/>
          </a:prstGeom>
          <a:solidFill>
            <a:schemeClr val="accent6"/>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sz="1600" dirty="0"/>
              <a:t>Growth</a:t>
            </a:r>
            <a:r>
              <a:rPr lang="en-GB" sz="1200" dirty="0"/>
              <a:t>                  is fragmented across new platforms fuelled by mobile devices and multi-screening </a:t>
            </a:r>
          </a:p>
        </p:txBody>
      </p:sp>
      <p:pic>
        <p:nvPicPr>
          <p:cNvPr id="35" name="Picture 2" descr="https://cdn3.iconfinder.com/data/icons/social-icons-5/607/YouTube_Play.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06009" y="2097574"/>
            <a:ext cx="475041" cy="4741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11525" y="2562561"/>
            <a:ext cx="425993" cy="23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238598" y="1618850"/>
            <a:ext cx="437199" cy="44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345014" y="3368011"/>
            <a:ext cx="361508" cy="36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38"/>
          <p:cNvSpPr/>
          <p:nvPr/>
        </p:nvSpPr>
        <p:spPr bwMode="gray">
          <a:xfrm>
            <a:off x="3002595" y="2223700"/>
            <a:ext cx="533671" cy="51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32" tIns="48967" rIns="97932" bIns="48967" numCol="1" spcCol="0" rtlCol="0" fromWordArt="0" anchor="ctr" anchorCtr="0" forceAA="0" compatLnSpc="1">
            <a:prstTxWarp prst="textNoShape">
              <a:avLst/>
            </a:prstTxWarp>
            <a:noAutofit/>
          </a:bodyPr>
          <a:lstStyle/>
          <a:p>
            <a:pPr algn="ctr">
              <a:lnSpc>
                <a:spcPct val="110000"/>
              </a:lnSpc>
              <a:spcBef>
                <a:spcPts val="1633"/>
              </a:spcBef>
              <a:buClr>
                <a:schemeClr val="bg2"/>
              </a:buClr>
            </a:pPr>
            <a:endParaRPr lang="en-US" dirty="0">
              <a:solidFill>
                <a:schemeClr val="bg1"/>
              </a:solidFill>
            </a:endParaRPr>
          </a:p>
        </p:txBody>
      </p:sp>
      <p:pic>
        <p:nvPicPr>
          <p:cNvPr id="40" name="Picture 48" descr="C:\Documents and Settings\tom.warren\Desktop\Social Media Colour\social_media_colour_07.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74077" y="2315559"/>
            <a:ext cx="366347" cy="366247"/>
          </a:xfrm>
          <a:prstGeom prst="rect">
            <a:avLst/>
          </a:prstGeom>
          <a:noFill/>
        </p:spPr>
      </p:pic>
      <p:pic>
        <p:nvPicPr>
          <p:cNvPr id="41" name="Picture 7"/>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18685" y="2922137"/>
            <a:ext cx="348938" cy="32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 Placeholder 3"/>
          <p:cNvSpPr txBox="1">
            <a:spLocks/>
          </p:cNvSpPr>
          <p:nvPr/>
        </p:nvSpPr>
        <p:spPr>
          <a:xfrm>
            <a:off x="431722" y="6020620"/>
            <a:ext cx="6129337" cy="318287"/>
          </a:xfrm>
          <a:prstGeom prst="rect">
            <a:avLst/>
          </a:prstGeom>
        </p:spPr>
        <p:txBody>
          <a:bodyPr vert="horz" lIns="0" tIns="0" rIns="0" bIns="0" rtlCol="0" anchor="b">
            <a:normAutofit/>
          </a:bodyPr>
          <a:lstStyle>
            <a:lvl1pPr marL="0" indent="0" algn="l" defTabSz="1232345" rtl="0" eaLnBrk="1" latinLnBrk="0" hangingPunct="1">
              <a:lnSpc>
                <a:spcPct val="90000"/>
              </a:lnSpc>
              <a:spcBef>
                <a:spcPts val="0"/>
              </a:spcBef>
              <a:spcAft>
                <a:spcPts val="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cap="none" baseline="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cap="none" baseline="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Sources: </a:t>
            </a:r>
            <a:r>
              <a:rPr lang="en-GB" dirty="0" err="1"/>
              <a:t>eMarketer</a:t>
            </a:r>
            <a:r>
              <a:rPr lang="en-GB" dirty="0"/>
              <a:t> /  </a:t>
            </a:r>
            <a:r>
              <a:rPr lang="en-GB" dirty="0">
                <a:hlinkClick r:id="rId13"/>
              </a:rPr>
              <a:t>http://www.reelseo.com/vidcon-2015-strategic-insights-tactical-advice/</a:t>
            </a:r>
            <a:r>
              <a:rPr lang="en-GB" dirty="0"/>
              <a:t> </a:t>
            </a:r>
          </a:p>
        </p:txBody>
      </p:sp>
    </p:spTree>
    <p:extLst>
      <p:ext uri="{BB962C8B-B14F-4D97-AF65-F5344CB8AC3E}">
        <p14:creationId xmlns:p14="http://schemas.microsoft.com/office/powerpoint/2010/main" val="247129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22" y="1138950"/>
            <a:ext cx="8640000" cy="37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dirty="0"/>
          </a:p>
        </p:txBody>
      </p:sp>
      <p:sp>
        <p:nvSpPr>
          <p:cNvPr id="5" name="TextBox 4"/>
          <p:cNvSpPr txBox="1"/>
          <p:nvPr/>
        </p:nvSpPr>
        <p:spPr>
          <a:xfrm>
            <a:off x="238521" y="1138950"/>
            <a:ext cx="2025386" cy="3780000"/>
          </a:xfrm>
          <a:prstGeom prst="rect">
            <a:avLst/>
          </a:prstGeom>
        </p:spPr>
        <p:txBody>
          <a:bodyPr vert="horz" wrap="square" lIns="162000" tIns="162000" rIns="0" bIns="0" rtlCol="0">
            <a:normAutofit/>
          </a:bodyPr>
          <a:lstStyle/>
          <a:p>
            <a:pPr marL="3239">
              <a:lnSpc>
                <a:spcPct val="80000"/>
              </a:lnSpc>
              <a:spcBef>
                <a:spcPts val="816"/>
              </a:spcBef>
            </a:pPr>
            <a:r>
              <a:rPr lang="en-GB" sz="2000" b="1" dirty="0"/>
              <a:t>YOUR CUSTOMERS </a:t>
            </a:r>
            <a:r>
              <a:rPr lang="en-GB" sz="2000" b="1" dirty="0">
                <a:solidFill>
                  <a:schemeClr val="accent5">
                    <a:lumMod val="75000"/>
                  </a:schemeClr>
                </a:solidFill>
              </a:rPr>
              <a:t>ARE                     LIVING IN AN INCREASINGLY MOBILE FIRST WORLD</a:t>
            </a:r>
          </a:p>
        </p:txBody>
      </p:sp>
      <p:sp>
        <p:nvSpPr>
          <p:cNvPr id="6" name="Text Placeholder 3"/>
          <p:cNvSpPr txBox="1">
            <a:spLocks/>
          </p:cNvSpPr>
          <p:nvPr/>
        </p:nvSpPr>
        <p:spPr>
          <a:xfrm>
            <a:off x="411434" y="5750575"/>
            <a:ext cx="4427192" cy="318287"/>
          </a:xfrm>
          <a:prstGeom prst="rect">
            <a:avLst/>
          </a:prstGeom>
        </p:spPr>
        <p:txBody>
          <a:bodyPr vert="horz" lIns="0" tIns="0" rIns="0" bIns="0" rtlCol="0" anchor="b">
            <a:normAutofit/>
          </a:bodyPr>
          <a:lstStyle>
            <a:lvl1pPr marL="0" indent="0" algn="l" defTabSz="1232345" rtl="0" eaLnBrk="1" latinLnBrk="0" hangingPunct="1">
              <a:lnSpc>
                <a:spcPct val="90000"/>
              </a:lnSpc>
              <a:spcBef>
                <a:spcPts val="0"/>
              </a:spcBef>
              <a:spcAft>
                <a:spcPts val="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cap="none" baseline="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cap="none" baseline="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Sources: Social Bakers /  </a:t>
            </a:r>
            <a:r>
              <a:rPr lang="en-GB" dirty="0" err="1"/>
              <a:t>eMarketer</a:t>
            </a:r>
            <a:r>
              <a:rPr lang="en-GB" dirty="0"/>
              <a:t> /  </a:t>
            </a:r>
            <a:r>
              <a:rPr lang="en-GB" dirty="0" err="1"/>
              <a:t>Statcounter</a:t>
            </a:r>
            <a:endParaRPr lang="en-GB" dirty="0"/>
          </a:p>
        </p:txBody>
      </p:sp>
      <p:sp>
        <p:nvSpPr>
          <p:cNvPr id="7" name="Oval 6"/>
          <p:cNvSpPr/>
          <p:nvPr/>
        </p:nvSpPr>
        <p:spPr>
          <a:xfrm>
            <a:off x="2124231" y="1007509"/>
            <a:ext cx="4036316" cy="403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dirty="0"/>
          </a:p>
        </p:txBody>
      </p:sp>
      <p:sp>
        <p:nvSpPr>
          <p:cNvPr id="8" name="Oval 7"/>
          <p:cNvSpPr/>
          <p:nvPr/>
        </p:nvSpPr>
        <p:spPr>
          <a:xfrm>
            <a:off x="2263907" y="1139948"/>
            <a:ext cx="3753000" cy="3753000"/>
          </a:xfrm>
          <a:prstGeom prst="ellipse">
            <a:avLst/>
          </a:pr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dirty="0"/>
          </a:p>
        </p:txBody>
      </p:sp>
      <p:sp>
        <p:nvSpPr>
          <p:cNvPr id="9" name="Isosceles Triangle 8"/>
          <p:cNvSpPr/>
          <p:nvPr/>
        </p:nvSpPr>
        <p:spPr>
          <a:xfrm rot="7142007">
            <a:off x="4768212" y="1059240"/>
            <a:ext cx="559388" cy="48236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dirty="0"/>
          </a:p>
        </p:txBody>
      </p:sp>
      <p:sp>
        <p:nvSpPr>
          <p:cNvPr id="10" name="Oval 9"/>
          <p:cNvSpPr/>
          <p:nvPr/>
        </p:nvSpPr>
        <p:spPr>
          <a:xfrm>
            <a:off x="7324308" y="948935"/>
            <a:ext cx="1584482" cy="1495025"/>
          </a:xfrm>
          <a:prstGeom prst="ellipse">
            <a:avLst/>
          </a:prstGeom>
          <a:solidFill>
            <a:schemeClr val="accent5">
              <a:lumMod val="75000"/>
            </a:schemeClr>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sz="1600" dirty="0"/>
              <a:t>87% </a:t>
            </a:r>
            <a:r>
              <a:rPr lang="en-GB" sz="1200" dirty="0"/>
              <a:t>of Facebook accounts are accessed on mobile</a:t>
            </a:r>
          </a:p>
        </p:txBody>
      </p:sp>
      <p:sp>
        <p:nvSpPr>
          <p:cNvPr id="11" name="Oval 10"/>
          <p:cNvSpPr/>
          <p:nvPr/>
        </p:nvSpPr>
        <p:spPr>
          <a:xfrm>
            <a:off x="6337226" y="2507054"/>
            <a:ext cx="2562095" cy="2546863"/>
          </a:xfrm>
          <a:prstGeom prst="ellipse">
            <a:avLst/>
          </a:prstGeom>
          <a:solidFill>
            <a:schemeClr val="accent5">
              <a:lumMod val="75000"/>
            </a:schemeClr>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sz="1400" dirty="0"/>
              <a:t>Emerging markets have skipped desktop. </a:t>
            </a:r>
            <a:r>
              <a:rPr lang="en-GB" sz="1200" dirty="0"/>
              <a:t>Most internet traffic  is mobile in Nigeria (76%), India (65%), Indonesia and South Africa (both 57%).</a:t>
            </a:r>
          </a:p>
        </p:txBody>
      </p:sp>
      <p:sp>
        <p:nvSpPr>
          <p:cNvPr id="12" name="Oval 11"/>
          <p:cNvSpPr/>
          <p:nvPr/>
        </p:nvSpPr>
        <p:spPr>
          <a:xfrm>
            <a:off x="5639282" y="1315548"/>
            <a:ext cx="1685027" cy="1612378"/>
          </a:xfrm>
          <a:prstGeom prst="ellipse">
            <a:avLst/>
          </a:prstGeom>
          <a:solidFill>
            <a:schemeClr val="accent5">
              <a:lumMod val="75000"/>
            </a:schemeClr>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sz="1600" dirty="0"/>
              <a:t>51% </a:t>
            </a:r>
            <a:r>
              <a:rPr lang="en-GB" sz="1200" dirty="0"/>
              <a:t>of time spent with digital media in the US is on mobile</a:t>
            </a:r>
          </a:p>
        </p:txBody>
      </p:sp>
    </p:spTree>
    <p:extLst>
      <p:ext uri="{BB962C8B-B14F-4D97-AF65-F5344CB8AC3E}">
        <p14:creationId xmlns:p14="http://schemas.microsoft.com/office/powerpoint/2010/main" val="218383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222" y="1342150"/>
            <a:ext cx="8640000" cy="37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sz="1400" dirty="0"/>
          </a:p>
        </p:txBody>
      </p:sp>
      <p:sp>
        <p:nvSpPr>
          <p:cNvPr id="5" name="TextBox 4"/>
          <p:cNvSpPr txBox="1"/>
          <p:nvPr/>
        </p:nvSpPr>
        <p:spPr>
          <a:xfrm>
            <a:off x="378221" y="1342150"/>
            <a:ext cx="1885709" cy="3780000"/>
          </a:xfrm>
          <a:prstGeom prst="rect">
            <a:avLst/>
          </a:prstGeom>
        </p:spPr>
        <p:txBody>
          <a:bodyPr vert="horz" wrap="square" lIns="162000" tIns="162000" rIns="0" bIns="0" rtlCol="0">
            <a:normAutofit/>
          </a:bodyPr>
          <a:lstStyle/>
          <a:p>
            <a:pPr marL="3239">
              <a:lnSpc>
                <a:spcPct val="80000"/>
              </a:lnSpc>
              <a:spcBef>
                <a:spcPts val="816"/>
              </a:spcBef>
            </a:pPr>
            <a:r>
              <a:rPr lang="en-GB" sz="2000" b="1" dirty="0"/>
              <a:t>YOUR CUSTOMERS </a:t>
            </a:r>
            <a:r>
              <a:rPr lang="en-GB" sz="2000" b="1" dirty="0">
                <a:solidFill>
                  <a:schemeClr val="accent1"/>
                </a:solidFill>
              </a:rPr>
              <a:t>ARE IMPATIENT.</a:t>
            </a:r>
          </a:p>
          <a:p>
            <a:pPr marL="3239">
              <a:lnSpc>
                <a:spcPct val="80000"/>
              </a:lnSpc>
              <a:spcBef>
                <a:spcPts val="816"/>
              </a:spcBef>
            </a:pPr>
            <a:r>
              <a:rPr lang="en-GB" sz="2000" b="1" dirty="0">
                <a:solidFill>
                  <a:schemeClr val="accent1"/>
                </a:solidFill>
              </a:rPr>
              <a:t>AD AVOIDANCE IS RISING.</a:t>
            </a:r>
          </a:p>
          <a:p>
            <a:pPr marL="3239">
              <a:lnSpc>
                <a:spcPct val="80000"/>
              </a:lnSpc>
              <a:spcBef>
                <a:spcPts val="816"/>
              </a:spcBef>
            </a:pPr>
            <a:r>
              <a:rPr lang="en-GB" sz="2000" b="1" dirty="0">
                <a:solidFill>
                  <a:srgbClr val="0070C0"/>
                </a:solidFill>
              </a:rPr>
              <a:t>GETTING ATTENTION </a:t>
            </a:r>
            <a:r>
              <a:rPr lang="en-GB" sz="2000" b="1" dirty="0">
                <a:solidFill>
                  <a:schemeClr val="accent1"/>
                </a:solidFill>
              </a:rPr>
              <a:t>IS MORE IMPORTANT THAN EVER BEFORE</a:t>
            </a:r>
          </a:p>
        </p:txBody>
      </p:sp>
      <p:sp>
        <p:nvSpPr>
          <p:cNvPr id="6" name="Oval 5"/>
          <p:cNvSpPr/>
          <p:nvPr/>
        </p:nvSpPr>
        <p:spPr>
          <a:xfrm>
            <a:off x="2263931" y="1210709"/>
            <a:ext cx="4036316" cy="403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sz="1400" dirty="0"/>
          </a:p>
        </p:txBody>
      </p:sp>
      <p:sp>
        <p:nvSpPr>
          <p:cNvPr id="7" name="Oval 6"/>
          <p:cNvSpPr/>
          <p:nvPr/>
        </p:nvSpPr>
        <p:spPr>
          <a:xfrm>
            <a:off x="2403607" y="1343148"/>
            <a:ext cx="3753000" cy="3753000"/>
          </a:xfrm>
          <a:prstGeom prst="ellipse">
            <a:avLst/>
          </a:prstGeom>
          <a:blipFill>
            <a:blip r:embed="rId2">
              <a:extLst>
                <a:ext uri="{28A0092B-C50C-407E-A947-70E740481C1C}">
                  <a14:useLocalDpi xmlns:a14="http://schemas.microsoft.com/office/drawing/2010/main"/>
                </a:ext>
              </a:extLst>
            </a:blip>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endParaRPr lang="en-US" sz="1400" dirty="0"/>
          </a:p>
        </p:txBody>
      </p:sp>
      <p:pic>
        <p:nvPicPr>
          <p:cNvPr id="8" name="Picture 6" descr="http://jwa.org/sites/jwa.org/files/mediaobjects/skip-ad-publicite-impertinente-creatif-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3656" y="2779137"/>
            <a:ext cx="3352904" cy="88102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7486331" y="2197167"/>
            <a:ext cx="1487598" cy="1473989"/>
          </a:xfrm>
          <a:prstGeom prst="ellipse">
            <a:avLst/>
          </a:prstGeom>
          <a:solidFill>
            <a:schemeClr val="accent1"/>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dirty="0"/>
              <a:t>80% </a:t>
            </a:r>
            <a:r>
              <a:rPr lang="en-GB" sz="1400" dirty="0"/>
              <a:t>of YouTube Trueview ads are skipped</a:t>
            </a:r>
          </a:p>
        </p:txBody>
      </p:sp>
      <p:sp>
        <p:nvSpPr>
          <p:cNvPr id="10" name="Oval 9"/>
          <p:cNvSpPr/>
          <p:nvPr/>
        </p:nvSpPr>
        <p:spPr>
          <a:xfrm>
            <a:off x="5868980" y="954067"/>
            <a:ext cx="1918685" cy="1787368"/>
          </a:xfrm>
          <a:prstGeom prst="ellipse">
            <a:avLst/>
          </a:prstGeom>
          <a:solidFill>
            <a:schemeClr val="accent1"/>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dirty="0"/>
              <a:t>25% </a:t>
            </a:r>
            <a:r>
              <a:rPr lang="en-GB" sz="1400" dirty="0"/>
              <a:t>of smartphone owners have downloaded ad blocking apps</a:t>
            </a:r>
          </a:p>
        </p:txBody>
      </p:sp>
      <p:sp>
        <p:nvSpPr>
          <p:cNvPr id="11" name="Oval 10"/>
          <p:cNvSpPr/>
          <p:nvPr/>
        </p:nvSpPr>
        <p:spPr>
          <a:xfrm>
            <a:off x="5643985" y="3111815"/>
            <a:ext cx="2238974" cy="2190301"/>
          </a:xfrm>
          <a:prstGeom prst="ellipse">
            <a:avLst/>
          </a:prstGeom>
          <a:solidFill>
            <a:schemeClr val="accent1"/>
          </a:solid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2187" tIns="31094" rIns="62187" bIns="31094" rtlCol="0" anchor="ctr"/>
          <a:lstStyle/>
          <a:p>
            <a:pPr algn="ctr"/>
            <a:r>
              <a:rPr lang="en-GB" dirty="0"/>
              <a:t>2 second delay </a:t>
            </a:r>
            <a:r>
              <a:rPr lang="en-GB" sz="1400" dirty="0"/>
              <a:t>in an e-commerce transaction causes a 25% increase in shopping cart abandonment </a:t>
            </a:r>
          </a:p>
        </p:txBody>
      </p:sp>
      <p:sp>
        <p:nvSpPr>
          <p:cNvPr id="12" name="Text Placeholder 3"/>
          <p:cNvSpPr txBox="1">
            <a:spLocks/>
          </p:cNvSpPr>
          <p:nvPr/>
        </p:nvSpPr>
        <p:spPr>
          <a:xfrm>
            <a:off x="550776" y="5657893"/>
            <a:ext cx="4198468" cy="318287"/>
          </a:xfrm>
          <a:prstGeom prst="rect">
            <a:avLst/>
          </a:prstGeom>
        </p:spPr>
        <p:txBody>
          <a:bodyPr vert="horz" lIns="0" tIns="0" rIns="0" bIns="0" rtlCol="0" anchor="b">
            <a:normAutofit/>
          </a:bodyPr>
          <a:lstStyle>
            <a:lvl1pPr marL="0" indent="0" algn="l" defTabSz="1232345" rtl="0" eaLnBrk="1" latinLnBrk="0" hangingPunct="1">
              <a:lnSpc>
                <a:spcPct val="90000"/>
              </a:lnSpc>
              <a:spcBef>
                <a:spcPts val="0"/>
              </a:spcBef>
              <a:spcAft>
                <a:spcPts val="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cap="none" baseline="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cap="none" baseline="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Sources: Tune Ad Blocking Report 2016 / </a:t>
            </a:r>
            <a:r>
              <a:rPr lang="en-GB" dirty="0" err="1"/>
              <a:t>eMarketer</a:t>
            </a:r>
            <a:r>
              <a:rPr lang="en-GB" dirty="0"/>
              <a:t> / Adventures in Retail: The other line is faster, Brand Perfect, November 2012</a:t>
            </a:r>
          </a:p>
        </p:txBody>
      </p:sp>
    </p:spTree>
    <p:extLst>
      <p:ext uri="{BB962C8B-B14F-4D97-AF65-F5344CB8AC3E}">
        <p14:creationId xmlns:p14="http://schemas.microsoft.com/office/powerpoint/2010/main" val="351800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19700" y="461048"/>
            <a:ext cx="8300400" cy="73684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It is harder for advertising to get attention</a:t>
            </a:r>
          </a:p>
        </p:txBody>
      </p:sp>
      <p:sp>
        <p:nvSpPr>
          <p:cNvPr id="5" name="Text Placeholder 3"/>
          <p:cNvSpPr txBox="1">
            <a:spLocks/>
          </p:cNvSpPr>
          <p:nvPr/>
        </p:nvSpPr>
        <p:spPr>
          <a:xfrm>
            <a:off x="377608" y="5617020"/>
            <a:ext cx="4851396" cy="318287"/>
          </a:xfrm>
          <a:prstGeom prst="rect">
            <a:avLst/>
          </a:prstGeom>
        </p:spPr>
        <p:txBody>
          <a:bodyPr vert="horz" lIns="0" tIns="0" rIns="0" bIns="0" rtlCol="0" anchor="b">
            <a:normAutofit/>
          </a:bodyPr>
          <a:lstStyle>
            <a:lvl1pPr marL="0" indent="0" algn="l" defTabSz="1232345" rtl="0" eaLnBrk="1" latinLnBrk="0" hangingPunct="1">
              <a:lnSpc>
                <a:spcPct val="90000"/>
              </a:lnSpc>
              <a:spcBef>
                <a:spcPts val="0"/>
              </a:spcBef>
              <a:spcAft>
                <a:spcPts val="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cap="none" baseline="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cap="none" baseline="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Sources: Ipsos Connect Tracking data-base from Canada.  Many countries are similar</a:t>
            </a:r>
          </a:p>
        </p:txBody>
      </p:sp>
      <p:graphicFrame>
        <p:nvGraphicFramePr>
          <p:cNvPr id="6" name="Chart 5"/>
          <p:cNvGraphicFramePr/>
          <p:nvPr>
            <p:extLst>
              <p:ext uri="{D42A27DB-BD31-4B8C-83A1-F6EECF244321}">
                <p14:modId xmlns:p14="http://schemas.microsoft.com/office/powerpoint/2010/main" val="1519168791"/>
              </p:ext>
            </p:extLst>
          </p:nvPr>
        </p:nvGraphicFramePr>
        <p:xfrm>
          <a:off x="377608" y="2494587"/>
          <a:ext cx="8334592" cy="29918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39530" y="1757728"/>
            <a:ext cx="4876799" cy="769441"/>
          </a:xfrm>
          <a:prstGeom prst="rect">
            <a:avLst/>
          </a:prstGeom>
        </p:spPr>
        <p:txBody>
          <a:bodyPr vert="horz" wrap="square" lIns="0" tIns="0" rIns="0" bIns="0" rtlCol="0">
            <a:spAutoFit/>
          </a:bodyPr>
          <a:lstStyle/>
          <a:p>
            <a:pPr marL="4763" algn="ctr"/>
            <a:r>
              <a:rPr lang="en-US" b="1" dirty="0">
                <a:solidFill>
                  <a:schemeClr val="accent5">
                    <a:lumMod val="50000"/>
                  </a:schemeClr>
                </a:solidFill>
              </a:rPr>
              <a:t>Aided Ad Recognition for TV Ads</a:t>
            </a:r>
          </a:p>
          <a:p>
            <a:pPr marL="4763" algn="ctr"/>
            <a:r>
              <a:rPr lang="en-US" b="1" dirty="0">
                <a:solidFill>
                  <a:schemeClr val="accent5">
                    <a:lumMod val="50000"/>
                  </a:schemeClr>
                </a:solidFill>
              </a:rPr>
              <a:t> after 750 Cumulative TRPs</a:t>
            </a:r>
          </a:p>
          <a:p>
            <a:pPr marL="4763" algn="ctr"/>
            <a:r>
              <a:rPr lang="en-US" sz="1400" dirty="0">
                <a:solidFill>
                  <a:schemeClr val="accent5">
                    <a:lumMod val="50000"/>
                  </a:schemeClr>
                </a:solidFill>
              </a:rPr>
              <a:t>(Canadian Database)</a:t>
            </a:r>
          </a:p>
        </p:txBody>
      </p:sp>
      <p:sp>
        <p:nvSpPr>
          <p:cNvPr id="8" name="TextBox 7"/>
          <p:cNvSpPr txBox="1"/>
          <p:nvPr/>
        </p:nvSpPr>
        <p:spPr>
          <a:xfrm>
            <a:off x="377608" y="927100"/>
            <a:ext cx="8511415" cy="646331"/>
          </a:xfrm>
          <a:prstGeom prst="rect">
            <a:avLst/>
          </a:prstGeom>
        </p:spPr>
        <p:txBody>
          <a:bodyPr vert="horz" wrap="square" lIns="0" tIns="0" rIns="0" bIns="0" rtlCol="0">
            <a:spAutoFit/>
          </a:bodyPr>
          <a:lstStyle/>
          <a:p>
            <a:pPr marL="4763"/>
            <a:r>
              <a:rPr lang="en-GB" sz="1600" cap="all" dirty="0"/>
              <a:t>Ad recognition, click rates, open rates, </a:t>
            </a:r>
            <a:r>
              <a:rPr lang="en-GB" sz="1600" cap="all" dirty="0" err="1"/>
              <a:t>etc</a:t>
            </a:r>
            <a:r>
              <a:rPr lang="en-GB" sz="1600" cap="all" dirty="0"/>
              <a:t>,  are on the decline in most countries, across most media.     </a:t>
            </a:r>
            <a:r>
              <a:rPr lang="en-GB" sz="1600" cap="all" dirty="0">
                <a:sym typeface="Wingdings" panose="05000000000000000000" pitchFamily="2" charset="2"/>
              </a:rPr>
              <a:t>   </a:t>
            </a:r>
            <a:r>
              <a:rPr lang="en-GB" sz="1600" i="1" cap="all" dirty="0">
                <a:sym typeface="Wingdings" panose="05000000000000000000" pitchFamily="2" charset="2"/>
              </a:rPr>
              <a:t>The pressure for </a:t>
            </a:r>
            <a:r>
              <a:rPr lang="en-GB" sz="1600" b="1" i="1" cap="all" dirty="0">
                <a:solidFill>
                  <a:schemeClr val="accent1">
                    <a:lumMod val="75000"/>
                  </a:schemeClr>
                </a:solidFill>
                <a:sym typeface="Wingdings" panose="05000000000000000000" pitchFamily="2" charset="2"/>
              </a:rPr>
              <a:t>great creative quality </a:t>
            </a:r>
            <a:r>
              <a:rPr lang="en-GB" sz="1600" i="1" cap="all" dirty="0">
                <a:sym typeface="Wingdings" panose="05000000000000000000" pitchFamily="2" charset="2"/>
              </a:rPr>
              <a:t>is increasing!</a:t>
            </a:r>
            <a:endParaRPr lang="en-GB" sz="1600" i="1" cap="all" dirty="0"/>
          </a:p>
          <a:p>
            <a:pPr marL="4763"/>
            <a:endParaRPr lang="en-US" sz="1000" dirty="0"/>
          </a:p>
        </p:txBody>
      </p:sp>
    </p:spTree>
    <p:extLst>
      <p:ext uri="{BB962C8B-B14F-4D97-AF65-F5344CB8AC3E}">
        <p14:creationId xmlns:p14="http://schemas.microsoft.com/office/powerpoint/2010/main" val="1801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630243897"/>
              </p:ext>
            </p:extLst>
          </p:nvPr>
        </p:nvGraphicFramePr>
        <p:xfrm>
          <a:off x="6659778" y="3757985"/>
          <a:ext cx="2484222" cy="253864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34003" y="629359"/>
            <a:ext cx="8654595" cy="457048"/>
          </a:xfrm>
        </p:spPr>
        <p:txBody>
          <a:bodyPr/>
          <a:lstStyle/>
          <a:p>
            <a:r>
              <a:rPr lang="en-GB" dirty="0"/>
              <a:t>Basic contingents of the population</a:t>
            </a:r>
          </a:p>
        </p:txBody>
      </p:sp>
      <p:sp>
        <p:nvSpPr>
          <p:cNvPr id="14" name="Slide Number Placeholder 3"/>
          <p:cNvSpPr txBox="1">
            <a:spLocks/>
          </p:cNvSpPr>
          <p:nvPr/>
        </p:nvSpPr>
        <p:spPr bwMode="auto">
          <a:xfrm>
            <a:off x="8901113" y="6567488"/>
            <a:ext cx="793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b"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Arial" pitchFamily="34" charset="0"/>
              </a:defRPr>
            </a:lvl1pPr>
            <a:lvl2pPr marL="742950" indent="-28575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9pPr>
          </a:lstStyle>
          <a:p>
            <a:pPr eaLnBrk="1" hangingPunct="1"/>
            <a:fld id="{18EA1E9C-530E-4E57-99ED-3FDF8895446E}" type="slidenum">
              <a:rPr lang="de-DE" altLang="en-US" sz="1200" b="0" smtClean="0">
                <a:solidFill>
                  <a:srgbClr val="1F497D"/>
                </a:solidFill>
                <a:latin typeface="Calibri" pitchFamily="34" charset="0"/>
              </a:rPr>
              <a:pPr eaLnBrk="1" hangingPunct="1"/>
              <a:t>3</a:t>
            </a:fld>
            <a:endParaRPr lang="de-DE" altLang="en-US" sz="1200" b="0">
              <a:solidFill>
                <a:srgbClr val="1F497D"/>
              </a:solidFill>
              <a:latin typeface="Calibri" pitchFamily="34" charset="0"/>
            </a:endParaRPr>
          </a:p>
        </p:txBody>
      </p:sp>
      <p:graphicFrame>
        <p:nvGraphicFramePr>
          <p:cNvPr id="28" name="Object 249"/>
          <p:cNvGraphicFramePr>
            <a:graphicFrameLocks noGrp="1"/>
          </p:cNvGraphicFramePr>
          <p:nvPr>
            <p:extLst>
              <p:ext uri="{D42A27DB-BD31-4B8C-83A1-F6EECF244321}">
                <p14:modId xmlns:p14="http://schemas.microsoft.com/office/powerpoint/2010/main" val="4111615369"/>
              </p:ext>
            </p:extLst>
          </p:nvPr>
        </p:nvGraphicFramePr>
        <p:xfrm>
          <a:off x="2398102" y="1381721"/>
          <a:ext cx="4347796"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bwMode="auto">
          <a:xfrm>
            <a:off x="2261704" y="3757985"/>
            <a:ext cx="4638597" cy="2448272"/>
          </a:xfrm>
          <a:prstGeom prst="rect">
            <a:avLst/>
          </a:prstGeom>
          <a:solidFill>
            <a:schemeClr val="bg1">
              <a:alpha val="0"/>
            </a:schemeClr>
          </a:solidFill>
          <a:ln w="38100" cap="flat" cmpd="sng" algn="ctr">
            <a:solidFill>
              <a:schemeClr val="tx1">
                <a:lumMod val="90000"/>
                <a:lumOff val="1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graphicFrame>
        <p:nvGraphicFramePr>
          <p:cNvPr id="38" name="Chart 37"/>
          <p:cNvGraphicFramePr/>
          <p:nvPr>
            <p:extLst>
              <p:ext uri="{D42A27DB-BD31-4B8C-83A1-F6EECF244321}">
                <p14:modId xmlns:p14="http://schemas.microsoft.com/office/powerpoint/2010/main" val="3757190467"/>
              </p:ext>
            </p:extLst>
          </p:nvPr>
        </p:nvGraphicFramePr>
        <p:xfrm>
          <a:off x="-2084" y="1484784"/>
          <a:ext cx="2484222" cy="2538646"/>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p:cNvSpPr/>
          <p:nvPr/>
        </p:nvSpPr>
        <p:spPr bwMode="auto">
          <a:xfrm>
            <a:off x="2261704" y="1789713"/>
            <a:ext cx="4636708" cy="1968272"/>
          </a:xfrm>
          <a:prstGeom prst="rect">
            <a:avLst/>
          </a:prstGeom>
          <a:solidFill>
            <a:schemeClr val="bg1">
              <a:alpha val="0"/>
            </a:schemeClr>
          </a:solidFill>
          <a:ln w="38100" cap="flat" cmpd="sng" algn="ctr">
            <a:solidFill>
              <a:schemeClr val="tx1">
                <a:lumMod val="90000"/>
                <a:lumOff val="1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20" name="TextBox 19"/>
          <p:cNvSpPr txBox="1"/>
          <p:nvPr/>
        </p:nvSpPr>
        <p:spPr>
          <a:xfrm>
            <a:off x="0" y="6551766"/>
            <a:ext cx="5065628" cy="261610"/>
          </a:xfrm>
          <a:prstGeom prst="rect">
            <a:avLst/>
          </a:prstGeom>
          <a:noFill/>
        </p:spPr>
        <p:txBody>
          <a:bodyPr wrap="square" rtlCol="0">
            <a:spAutoFit/>
          </a:bodyPr>
          <a:lstStyle/>
          <a:p>
            <a:r>
              <a:rPr lang="en-US" sz="1050" dirty="0">
                <a:solidFill>
                  <a:srgbClr val="2C2C2D"/>
                </a:solidFill>
              </a:rPr>
              <a:t>Source</a:t>
            </a:r>
            <a:r>
              <a:rPr lang="sr-Latn-RS" sz="1050" dirty="0">
                <a:solidFill>
                  <a:srgbClr val="2C2C2D"/>
                </a:solidFill>
              </a:rPr>
              <a:t>: </a:t>
            </a:r>
            <a:r>
              <a:rPr lang="en-US" sz="1050" dirty="0">
                <a:solidFill>
                  <a:srgbClr val="2C2C2D"/>
                </a:solidFill>
              </a:rPr>
              <a:t>State Statistical Office</a:t>
            </a:r>
          </a:p>
        </p:txBody>
      </p:sp>
    </p:spTree>
    <p:extLst>
      <p:ext uri="{BB962C8B-B14F-4D97-AF65-F5344CB8AC3E}">
        <p14:creationId xmlns:p14="http://schemas.microsoft.com/office/powerpoint/2010/main" val="3460795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9521" y="1446769"/>
            <a:ext cx="8611802" cy="4573031"/>
          </a:xfrm>
          <a:prstGeom prst="rect">
            <a:avLst/>
          </a:prstGeom>
          <a:noFill/>
          <a:ln w="6350">
            <a:noFill/>
            <a:miter lim="800000"/>
            <a:headEnd/>
            <a:tailEnd/>
          </a:ln>
          <a:extLst>
            <a:ext uri="{909E8E84-426E-40DD-AFC4-6F175D3DCCD1}">
              <a14:hiddenFill xmlns:a14="http://schemas.microsoft.com/office/drawing/2010/main">
                <a:solidFill>
                  <a:schemeClr val="accent1"/>
                </a:solidFill>
              </a14:hiddenFill>
            </a:ext>
          </a:extLst>
        </p:spPr>
      </p:pic>
      <p:sp>
        <p:nvSpPr>
          <p:cNvPr id="5" name="Text Placeholder 2"/>
          <p:cNvSpPr>
            <a:spLocks noGrp="1"/>
          </p:cNvSpPr>
          <p:nvPr>
            <p:ph type="body" sz="quarter" idx="13"/>
          </p:nvPr>
        </p:nvSpPr>
        <p:spPr>
          <a:xfrm>
            <a:off x="649702" y="623245"/>
            <a:ext cx="7942671" cy="841337"/>
          </a:xfrm>
        </p:spPr>
        <p:txBody>
          <a:bodyPr/>
          <a:lstStyle/>
          <a:p>
            <a:r>
              <a:rPr lang="en-GB" sz="1600" dirty="0"/>
              <a:t>AD BLOCKING HAS </a:t>
            </a:r>
            <a:r>
              <a:rPr lang="en-GB" sz="1600" dirty="0">
                <a:solidFill>
                  <a:schemeClr val="accent1"/>
                </a:solidFill>
              </a:rPr>
              <a:t>GROWN RAPIDLY SINCE 2013 </a:t>
            </a:r>
          </a:p>
          <a:p>
            <a:r>
              <a:rPr lang="en-GB" sz="1600" dirty="0"/>
              <a:t>– NOW ESTIMATED </a:t>
            </a:r>
            <a:r>
              <a:rPr lang="en-GB" sz="1600" dirty="0">
                <a:solidFill>
                  <a:schemeClr val="accent1"/>
                </a:solidFill>
              </a:rPr>
              <a:t>25% OF SMARTPHONE USERS </a:t>
            </a:r>
            <a:r>
              <a:rPr lang="en-GB" sz="1600" dirty="0"/>
              <a:t>HAVE INSTALLED AD BLOCKING APPS</a:t>
            </a:r>
          </a:p>
        </p:txBody>
      </p:sp>
      <p:sp>
        <p:nvSpPr>
          <p:cNvPr id="6" name="Text Placeholder 2"/>
          <p:cNvSpPr txBox="1">
            <a:spLocks/>
          </p:cNvSpPr>
          <p:nvPr/>
        </p:nvSpPr>
        <p:spPr>
          <a:xfrm>
            <a:off x="234000" y="143548"/>
            <a:ext cx="8774076" cy="73684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It is harder for advertising to get attention</a:t>
            </a:r>
            <a:endParaRPr lang="en-GB" b="1" dirty="0"/>
          </a:p>
        </p:txBody>
      </p:sp>
    </p:spTree>
    <p:extLst>
      <p:ext uri="{BB962C8B-B14F-4D97-AF65-F5344CB8AC3E}">
        <p14:creationId xmlns:p14="http://schemas.microsoft.com/office/powerpoint/2010/main" val="1804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5126" y="768532"/>
            <a:ext cx="7583055" cy="45704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CA" sz="2800"/>
              <a:t>Comparative Summary:   </a:t>
            </a:r>
            <a:r>
              <a:rPr lang="en-CA"/>
              <a:t>Recall X Impact</a:t>
            </a:r>
            <a:endParaRPr lang="en-US" sz="1400" dirty="0"/>
          </a:p>
        </p:txBody>
      </p:sp>
      <p:sp>
        <p:nvSpPr>
          <p:cNvPr id="5" name="Footer Placeholder 2"/>
          <p:cNvSpPr txBox="1">
            <a:spLocks/>
          </p:cNvSpPr>
          <p:nvPr/>
        </p:nvSpPr>
        <p:spPr>
          <a:xfrm>
            <a:off x="986962" y="5487224"/>
            <a:ext cx="6102747" cy="2689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a:t>Source:  ASI:Live 360  - Global database</a:t>
            </a:r>
            <a:endParaRPr lang="de-DE" sz="1100" dirty="0"/>
          </a:p>
        </p:txBody>
      </p:sp>
      <p:graphicFrame>
        <p:nvGraphicFramePr>
          <p:cNvPr id="6" name="Chart 5"/>
          <p:cNvGraphicFramePr/>
          <p:nvPr>
            <p:extLst>
              <p:ext uri="{D42A27DB-BD31-4B8C-83A1-F6EECF244321}">
                <p14:modId xmlns:p14="http://schemas.microsoft.com/office/powerpoint/2010/main" val="3771488286"/>
              </p:ext>
            </p:extLst>
          </p:nvPr>
        </p:nvGraphicFramePr>
        <p:xfrm>
          <a:off x="457201" y="1419233"/>
          <a:ext cx="8686799" cy="4114799"/>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 Brace 6"/>
          <p:cNvSpPr/>
          <p:nvPr/>
        </p:nvSpPr>
        <p:spPr>
          <a:xfrm>
            <a:off x="7245119" y="1392621"/>
            <a:ext cx="599103" cy="3641834"/>
          </a:xfrm>
          <a:prstGeom prst="leftBrace">
            <a:avLst>
              <a:gd name="adj1" fmla="val 27631"/>
              <a:gd name="adj2" fmla="val 165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6668804" y="1593630"/>
            <a:ext cx="425669" cy="461143"/>
          </a:xfrm>
          <a:prstGeom prst="rightBrace">
            <a:avLst>
              <a:gd name="adj1" fmla="val 42008"/>
              <a:gd name="adj2" fmla="val 855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2"/>
          <p:cNvSpPr txBox="1">
            <a:spLocks noChangeArrowheads="1"/>
          </p:cNvSpPr>
          <p:nvPr/>
        </p:nvSpPr>
        <p:spPr>
          <a:xfrm>
            <a:off x="365125" y="1248150"/>
            <a:ext cx="7583055" cy="1938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CA" sz="1400" dirty="0">
                <a:solidFill>
                  <a:srgbClr val="0070C0"/>
                </a:solidFill>
              </a:rPr>
              <a:t>(Averaged across many different Campaigns, for each touchpoint when present in the mix)</a:t>
            </a:r>
            <a:endParaRPr lang="en-US" sz="1400" dirty="0">
              <a:solidFill>
                <a:srgbClr val="0070C0"/>
              </a:solidFill>
            </a:endParaRPr>
          </a:p>
        </p:txBody>
      </p:sp>
    </p:spTree>
    <p:extLst>
      <p:ext uri="{BB962C8B-B14F-4D97-AF65-F5344CB8AC3E}">
        <p14:creationId xmlns:p14="http://schemas.microsoft.com/office/powerpoint/2010/main" val="5862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1.squarespace.com/static/51648a31e4b0ce43232f830a/t/560bf784e4b03f680aadb365/1443624837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62" y="1905128"/>
            <a:ext cx="2421172" cy="32781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395321" y="1152070"/>
            <a:ext cx="8654595" cy="44319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sz="3200"/>
              <a:t>Think “Dis-IMC”</a:t>
            </a:r>
            <a:endParaRPr lang="en-US" sz="2400" i="1" strike="sngStrike" dirty="0">
              <a:solidFill>
                <a:srgbClr val="C00000"/>
              </a:solidFill>
            </a:endParaRPr>
          </a:p>
        </p:txBody>
      </p:sp>
      <p:sp>
        <p:nvSpPr>
          <p:cNvPr id="6" name="AutoShape 74"/>
          <p:cNvSpPr>
            <a:spLocks noChangeAspect="1" noChangeArrowheads="1" noTextEdit="1"/>
          </p:cNvSpPr>
          <p:nvPr/>
        </p:nvSpPr>
        <p:spPr bwMode="auto">
          <a:xfrm>
            <a:off x="3458682" y="3123894"/>
            <a:ext cx="2875957" cy="1714514"/>
          </a:xfrm>
          <a:prstGeom prst="rect">
            <a:avLst/>
          </a:prstGeom>
          <a:noFill/>
          <a:ln w="9525">
            <a:noFill/>
            <a:miter lim="800000"/>
            <a:headEnd/>
            <a:tailEnd/>
          </a:ln>
        </p:spPr>
        <p:txBody>
          <a:bodyPr/>
          <a:lstStyle/>
          <a:p>
            <a:endParaRPr lang="en-US" sz="1100"/>
          </a:p>
        </p:txBody>
      </p:sp>
      <p:sp>
        <p:nvSpPr>
          <p:cNvPr id="7" name="TextBox 6"/>
          <p:cNvSpPr txBox="1"/>
          <p:nvPr/>
        </p:nvSpPr>
        <p:spPr>
          <a:xfrm>
            <a:off x="1443924" y="5289656"/>
            <a:ext cx="2870153" cy="169277"/>
          </a:xfrm>
          <a:prstGeom prst="rect">
            <a:avLst/>
          </a:prstGeom>
        </p:spPr>
        <p:txBody>
          <a:bodyPr vert="horz" wrap="square" lIns="0" tIns="0" rIns="0" bIns="0" rtlCol="0">
            <a:spAutoFit/>
          </a:bodyPr>
          <a:lstStyle/>
          <a:p>
            <a:pPr marL="4763"/>
            <a:r>
              <a:rPr lang="en-US" sz="1100" dirty="0"/>
              <a:t>Case:  CPG Category,  North America</a:t>
            </a:r>
          </a:p>
        </p:txBody>
      </p:sp>
      <p:sp>
        <p:nvSpPr>
          <p:cNvPr id="8" name="Rectangle 7"/>
          <p:cNvSpPr/>
          <p:nvPr/>
        </p:nvSpPr>
        <p:spPr>
          <a:xfrm>
            <a:off x="148662" y="1866000"/>
            <a:ext cx="2448296" cy="3317253"/>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11"/>
          <p:cNvGrpSpPr>
            <a:grpSpLocks/>
          </p:cNvGrpSpPr>
          <p:nvPr/>
        </p:nvGrpSpPr>
        <p:grpSpPr bwMode="auto">
          <a:xfrm>
            <a:off x="3906047" y="2950741"/>
            <a:ext cx="1805029" cy="2154332"/>
            <a:chOff x="2147" y="2102"/>
            <a:chExt cx="1471" cy="1801"/>
          </a:xfrm>
        </p:grpSpPr>
        <p:sp>
          <p:nvSpPr>
            <p:cNvPr id="10" name="Freeform 76"/>
            <p:cNvSpPr>
              <a:spLocks/>
            </p:cNvSpPr>
            <p:nvPr/>
          </p:nvSpPr>
          <p:spPr bwMode="auto">
            <a:xfrm>
              <a:off x="2889" y="2420"/>
              <a:ext cx="28" cy="712"/>
            </a:xfrm>
            <a:custGeom>
              <a:avLst/>
              <a:gdLst/>
              <a:ahLst/>
              <a:cxnLst>
                <a:cxn ang="0">
                  <a:pos x="4" y="0"/>
                </a:cxn>
                <a:cxn ang="0">
                  <a:pos x="0" y="0"/>
                </a:cxn>
                <a:cxn ang="0">
                  <a:pos x="0" y="103"/>
                </a:cxn>
                <a:cxn ang="0">
                  <a:pos x="4" y="0"/>
                </a:cxn>
              </a:cxnLst>
              <a:rect l="0" t="0" r="r" b="b"/>
              <a:pathLst>
                <a:path w="4" h="103">
                  <a:moveTo>
                    <a:pt x="4" y="0"/>
                  </a:moveTo>
                  <a:cubicBezTo>
                    <a:pt x="3" y="0"/>
                    <a:pt x="1" y="0"/>
                    <a:pt x="0" y="0"/>
                  </a:cubicBezTo>
                  <a:lnTo>
                    <a:pt x="0" y="103"/>
                  </a:lnTo>
                  <a:lnTo>
                    <a:pt x="4" y="0"/>
                  </a:lnTo>
                  <a:close/>
                </a:path>
              </a:pathLst>
            </a:custGeom>
            <a:solidFill>
              <a:srgbClr val="C0C0C0"/>
            </a:solidFill>
            <a:ln w="11113">
              <a:solidFill>
                <a:srgbClr val="000000"/>
              </a:solidFill>
              <a:prstDash val="solid"/>
              <a:round/>
              <a:headEnd/>
              <a:tailEnd/>
            </a:ln>
          </p:spPr>
          <p:txBody>
            <a:bodyPr/>
            <a:lstStyle/>
            <a:p>
              <a:endParaRPr lang="en-US" sz="1100"/>
            </a:p>
          </p:txBody>
        </p:sp>
        <p:sp>
          <p:nvSpPr>
            <p:cNvPr id="11" name="Freeform 77"/>
            <p:cNvSpPr>
              <a:spLocks/>
            </p:cNvSpPr>
            <p:nvPr/>
          </p:nvSpPr>
          <p:spPr bwMode="auto">
            <a:xfrm>
              <a:off x="2889" y="2420"/>
              <a:ext cx="56" cy="712"/>
            </a:xfrm>
            <a:custGeom>
              <a:avLst/>
              <a:gdLst/>
              <a:ahLst/>
              <a:cxnLst>
                <a:cxn ang="0">
                  <a:pos x="8" y="0"/>
                </a:cxn>
                <a:cxn ang="0">
                  <a:pos x="4" y="0"/>
                </a:cxn>
                <a:cxn ang="0">
                  <a:pos x="0" y="103"/>
                </a:cxn>
                <a:cxn ang="0">
                  <a:pos x="8" y="0"/>
                </a:cxn>
              </a:cxnLst>
              <a:rect l="0" t="0" r="r" b="b"/>
              <a:pathLst>
                <a:path w="8" h="103">
                  <a:moveTo>
                    <a:pt x="8" y="0"/>
                  </a:moveTo>
                  <a:cubicBezTo>
                    <a:pt x="7" y="0"/>
                    <a:pt x="6" y="0"/>
                    <a:pt x="4" y="0"/>
                  </a:cubicBezTo>
                  <a:lnTo>
                    <a:pt x="0" y="103"/>
                  </a:lnTo>
                  <a:lnTo>
                    <a:pt x="8" y="0"/>
                  </a:lnTo>
                  <a:close/>
                </a:path>
              </a:pathLst>
            </a:custGeom>
            <a:solidFill>
              <a:srgbClr val="009999"/>
            </a:solidFill>
            <a:ln w="11113">
              <a:solidFill>
                <a:srgbClr val="000000"/>
              </a:solidFill>
              <a:prstDash val="solid"/>
              <a:round/>
              <a:headEnd/>
              <a:tailEnd/>
            </a:ln>
          </p:spPr>
          <p:txBody>
            <a:bodyPr/>
            <a:lstStyle/>
            <a:p>
              <a:endParaRPr lang="en-US" sz="1100"/>
            </a:p>
          </p:txBody>
        </p:sp>
        <p:sp>
          <p:nvSpPr>
            <p:cNvPr id="12" name="Freeform 78"/>
            <p:cNvSpPr>
              <a:spLocks/>
            </p:cNvSpPr>
            <p:nvPr/>
          </p:nvSpPr>
          <p:spPr bwMode="auto">
            <a:xfrm>
              <a:off x="2889" y="2420"/>
              <a:ext cx="190" cy="712"/>
            </a:xfrm>
            <a:custGeom>
              <a:avLst/>
              <a:gdLst/>
              <a:ahLst/>
              <a:cxnLst>
                <a:cxn ang="0">
                  <a:pos x="27" y="3"/>
                </a:cxn>
                <a:cxn ang="0">
                  <a:pos x="8" y="0"/>
                </a:cxn>
                <a:cxn ang="0">
                  <a:pos x="0" y="103"/>
                </a:cxn>
                <a:cxn ang="0">
                  <a:pos x="27" y="3"/>
                </a:cxn>
              </a:cxnLst>
              <a:rect l="0" t="0" r="r" b="b"/>
              <a:pathLst>
                <a:path w="27" h="103">
                  <a:moveTo>
                    <a:pt x="27" y="3"/>
                  </a:moveTo>
                  <a:cubicBezTo>
                    <a:pt x="21" y="2"/>
                    <a:pt x="15" y="0"/>
                    <a:pt x="8" y="0"/>
                  </a:cubicBezTo>
                  <a:lnTo>
                    <a:pt x="0" y="103"/>
                  </a:lnTo>
                  <a:lnTo>
                    <a:pt x="27" y="3"/>
                  </a:lnTo>
                  <a:close/>
                </a:path>
              </a:pathLst>
            </a:custGeom>
            <a:solidFill>
              <a:srgbClr val="FF99CC"/>
            </a:solidFill>
            <a:ln w="11113">
              <a:solidFill>
                <a:srgbClr val="000000"/>
              </a:solidFill>
              <a:prstDash val="solid"/>
              <a:round/>
              <a:headEnd/>
              <a:tailEnd/>
            </a:ln>
          </p:spPr>
          <p:txBody>
            <a:bodyPr/>
            <a:lstStyle/>
            <a:p>
              <a:endParaRPr lang="en-US" sz="1100"/>
            </a:p>
          </p:txBody>
        </p:sp>
        <p:sp>
          <p:nvSpPr>
            <p:cNvPr id="13" name="Freeform 79"/>
            <p:cNvSpPr>
              <a:spLocks/>
            </p:cNvSpPr>
            <p:nvPr/>
          </p:nvSpPr>
          <p:spPr bwMode="auto">
            <a:xfrm>
              <a:off x="2889" y="2441"/>
              <a:ext cx="515" cy="691"/>
            </a:xfrm>
            <a:custGeom>
              <a:avLst/>
              <a:gdLst/>
              <a:ahLst/>
              <a:cxnLst>
                <a:cxn ang="0">
                  <a:pos x="73" y="28"/>
                </a:cxn>
                <a:cxn ang="0">
                  <a:pos x="27" y="0"/>
                </a:cxn>
                <a:cxn ang="0">
                  <a:pos x="0" y="100"/>
                </a:cxn>
                <a:cxn ang="0">
                  <a:pos x="73" y="28"/>
                </a:cxn>
              </a:cxnLst>
              <a:rect l="0" t="0" r="r" b="b"/>
              <a:pathLst>
                <a:path w="73" h="100">
                  <a:moveTo>
                    <a:pt x="73" y="28"/>
                  </a:moveTo>
                  <a:cubicBezTo>
                    <a:pt x="60" y="14"/>
                    <a:pt x="44" y="5"/>
                    <a:pt x="27" y="0"/>
                  </a:cubicBezTo>
                  <a:lnTo>
                    <a:pt x="0" y="100"/>
                  </a:lnTo>
                  <a:lnTo>
                    <a:pt x="73" y="28"/>
                  </a:lnTo>
                  <a:close/>
                </a:path>
              </a:pathLst>
            </a:custGeom>
            <a:solidFill>
              <a:srgbClr val="333399"/>
            </a:solidFill>
            <a:ln w="11113">
              <a:solidFill>
                <a:srgbClr val="000000"/>
              </a:solidFill>
              <a:prstDash val="solid"/>
              <a:round/>
              <a:headEnd/>
              <a:tailEnd/>
            </a:ln>
          </p:spPr>
          <p:txBody>
            <a:bodyPr/>
            <a:lstStyle/>
            <a:p>
              <a:endParaRPr lang="en-US" sz="1100"/>
            </a:p>
          </p:txBody>
        </p:sp>
        <p:sp>
          <p:nvSpPr>
            <p:cNvPr id="14" name="Freeform 80"/>
            <p:cNvSpPr>
              <a:spLocks/>
            </p:cNvSpPr>
            <p:nvPr/>
          </p:nvSpPr>
          <p:spPr bwMode="auto">
            <a:xfrm>
              <a:off x="2889" y="2635"/>
              <a:ext cx="579" cy="497"/>
            </a:xfrm>
            <a:custGeom>
              <a:avLst/>
              <a:gdLst/>
              <a:ahLst/>
              <a:cxnLst>
                <a:cxn ang="0">
                  <a:pos x="82" y="9"/>
                </a:cxn>
                <a:cxn ang="0">
                  <a:pos x="73" y="0"/>
                </a:cxn>
                <a:cxn ang="0">
                  <a:pos x="0" y="72"/>
                </a:cxn>
                <a:cxn ang="0">
                  <a:pos x="82" y="9"/>
                </a:cxn>
              </a:cxnLst>
              <a:rect l="0" t="0" r="r" b="b"/>
              <a:pathLst>
                <a:path w="82" h="72">
                  <a:moveTo>
                    <a:pt x="82" y="9"/>
                  </a:moveTo>
                  <a:cubicBezTo>
                    <a:pt x="79" y="6"/>
                    <a:pt x="76" y="3"/>
                    <a:pt x="73" y="0"/>
                  </a:cubicBezTo>
                  <a:lnTo>
                    <a:pt x="0" y="72"/>
                  </a:lnTo>
                  <a:lnTo>
                    <a:pt x="82" y="9"/>
                  </a:lnTo>
                  <a:close/>
                </a:path>
              </a:pathLst>
            </a:custGeom>
            <a:solidFill>
              <a:srgbClr val="808080"/>
            </a:solidFill>
            <a:ln w="11113">
              <a:solidFill>
                <a:srgbClr val="000000"/>
              </a:solidFill>
              <a:prstDash val="solid"/>
              <a:round/>
              <a:headEnd/>
              <a:tailEnd/>
            </a:ln>
          </p:spPr>
          <p:txBody>
            <a:bodyPr/>
            <a:lstStyle/>
            <a:p>
              <a:endParaRPr lang="en-US" sz="1100"/>
            </a:p>
          </p:txBody>
        </p:sp>
        <p:sp>
          <p:nvSpPr>
            <p:cNvPr id="15" name="Freeform 81"/>
            <p:cNvSpPr>
              <a:spLocks/>
            </p:cNvSpPr>
            <p:nvPr/>
          </p:nvSpPr>
          <p:spPr bwMode="auto">
            <a:xfrm>
              <a:off x="2889" y="2697"/>
              <a:ext cx="670" cy="435"/>
            </a:xfrm>
            <a:custGeom>
              <a:avLst/>
              <a:gdLst/>
              <a:ahLst/>
              <a:cxnLst>
                <a:cxn ang="0">
                  <a:pos x="95" y="23"/>
                </a:cxn>
                <a:cxn ang="0">
                  <a:pos x="82" y="0"/>
                </a:cxn>
                <a:cxn ang="0">
                  <a:pos x="0" y="63"/>
                </a:cxn>
                <a:cxn ang="0">
                  <a:pos x="95" y="23"/>
                </a:cxn>
              </a:cxnLst>
              <a:rect l="0" t="0" r="r" b="b"/>
              <a:pathLst>
                <a:path w="95" h="63">
                  <a:moveTo>
                    <a:pt x="95" y="23"/>
                  </a:moveTo>
                  <a:cubicBezTo>
                    <a:pt x="91" y="15"/>
                    <a:pt x="87" y="7"/>
                    <a:pt x="82" y="0"/>
                  </a:cubicBezTo>
                  <a:lnTo>
                    <a:pt x="0" y="63"/>
                  </a:lnTo>
                  <a:lnTo>
                    <a:pt x="95" y="23"/>
                  </a:lnTo>
                  <a:close/>
                </a:path>
              </a:pathLst>
            </a:custGeom>
            <a:solidFill>
              <a:srgbClr val="000000"/>
            </a:solidFill>
            <a:ln w="11113">
              <a:solidFill>
                <a:srgbClr val="000000"/>
              </a:solidFill>
              <a:prstDash val="solid"/>
              <a:round/>
              <a:headEnd/>
              <a:tailEnd/>
            </a:ln>
          </p:spPr>
          <p:txBody>
            <a:bodyPr/>
            <a:lstStyle/>
            <a:p>
              <a:endParaRPr lang="en-US" sz="1100"/>
            </a:p>
          </p:txBody>
        </p:sp>
        <p:sp>
          <p:nvSpPr>
            <p:cNvPr id="16" name="Freeform 82"/>
            <p:cNvSpPr>
              <a:spLocks/>
            </p:cNvSpPr>
            <p:nvPr/>
          </p:nvSpPr>
          <p:spPr bwMode="auto">
            <a:xfrm>
              <a:off x="2889" y="2856"/>
              <a:ext cx="720" cy="276"/>
            </a:xfrm>
            <a:custGeom>
              <a:avLst/>
              <a:gdLst/>
              <a:ahLst/>
              <a:cxnLst>
                <a:cxn ang="0">
                  <a:pos x="102" y="38"/>
                </a:cxn>
                <a:cxn ang="0">
                  <a:pos x="95" y="0"/>
                </a:cxn>
                <a:cxn ang="0">
                  <a:pos x="0" y="40"/>
                </a:cxn>
                <a:cxn ang="0">
                  <a:pos x="102" y="38"/>
                </a:cxn>
              </a:cxnLst>
              <a:rect l="0" t="0" r="r" b="b"/>
              <a:pathLst>
                <a:path w="102" h="40">
                  <a:moveTo>
                    <a:pt x="102" y="38"/>
                  </a:moveTo>
                  <a:cubicBezTo>
                    <a:pt x="102" y="25"/>
                    <a:pt x="100" y="12"/>
                    <a:pt x="95" y="0"/>
                  </a:cubicBezTo>
                  <a:lnTo>
                    <a:pt x="0" y="40"/>
                  </a:lnTo>
                  <a:lnTo>
                    <a:pt x="102" y="38"/>
                  </a:lnTo>
                  <a:close/>
                </a:path>
              </a:pathLst>
            </a:custGeom>
            <a:solidFill>
              <a:srgbClr val="0066CC"/>
            </a:solidFill>
            <a:ln w="11113">
              <a:solidFill>
                <a:srgbClr val="000000"/>
              </a:solidFill>
              <a:prstDash val="solid"/>
              <a:round/>
              <a:headEnd/>
              <a:tailEnd/>
            </a:ln>
          </p:spPr>
          <p:txBody>
            <a:bodyPr/>
            <a:lstStyle/>
            <a:p>
              <a:endParaRPr lang="en-US" sz="1100"/>
            </a:p>
          </p:txBody>
        </p:sp>
        <p:sp>
          <p:nvSpPr>
            <p:cNvPr id="17" name="Freeform 83"/>
            <p:cNvSpPr>
              <a:spLocks/>
            </p:cNvSpPr>
            <p:nvPr/>
          </p:nvSpPr>
          <p:spPr bwMode="auto">
            <a:xfrm>
              <a:off x="2889" y="3119"/>
              <a:ext cx="727" cy="705"/>
            </a:xfrm>
            <a:custGeom>
              <a:avLst/>
              <a:gdLst/>
              <a:ahLst/>
              <a:cxnLst>
                <a:cxn ang="0">
                  <a:pos x="20" y="102"/>
                </a:cxn>
                <a:cxn ang="0">
                  <a:pos x="103" y="2"/>
                </a:cxn>
                <a:cxn ang="0">
                  <a:pos x="102" y="0"/>
                </a:cxn>
                <a:cxn ang="0">
                  <a:pos x="0" y="2"/>
                </a:cxn>
                <a:cxn ang="0">
                  <a:pos x="20" y="102"/>
                </a:cxn>
              </a:cxnLst>
              <a:rect l="0" t="0" r="r" b="b"/>
              <a:pathLst>
                <a:path w="103" h="102">
                  <a:moveTo>
                    <a:pt x="20" y="102"/>
                  </a:moveTo>
                  <a:cubicBezTo>
                    <a:pt x="68" y="92"/>
                    <a:pt x="103" y="50"/>
                    <a:pt x="103" y="2"/>
                  </a:cubicBezTo>
                  <a:cubicBezTo>
                    <a:pt x="103" y="1"/>
                    <a:pt x="102" y="0"/>
                    <a:pt x="102" y="0"/>
                  </a:cubicBezTo>
                  <a:lnTo>
                    <a:pt x="0" y="2"/>
                  </a:lnTo>
                  <a:lnTo>
                    <a:pt x="20" y="102"/>
                  </a:lnTo>
                  <a:close/>
                </a:path>
              </a:pathLst>
            </a:custGeom>
            <a:solidFill>
              <a:schemeClr val="accent4">
                <a:lumMod val="40000"/>
                <a:lumOff val="60000"/>
              </a:schemeClr>
            </a:solidFill>
            <a:ln w="11113">
              <a:solidFill>
                <a:srgbClr val="000000"/>
              </a:solidFill>
              <a:prstDash val="solid"/>
              <a:round/>
              <a:headEnd/>
              <a:tailEnd/>
            </a:ln>
          </p:spPr>
          <p:txBody>
            <a:bodyPr/>
            <a:lstStyle/>
            <a:p>
              <a:endParaRPr lang="en-US" sz="1100"/>
            </a:p>
          </p:txBody>
        </p:sp>
        <p:sp>
          <p:nvSpPr>
            <p:cNvPr id="18" name="Freeform 84"/>
            <p:cNvSpPr>
              <a:spLocks/>
            </p:cNvSpPr>
            <p:nvPr/>
          </p:nvSpPr>
          <p:spPr bwMode="auto">
            <a:xfrm>
              <a:off x="2670" y="3132"/>
              <a:ext cx="360" cy="706"/>
            </a:xfrm>
            <a:custGeom>
              <a:avLst/>
              <a:gdLst/>
              <a:ahLst/>
              <a:cxnLst>
                <a:cxn ang="0">
                  <a:pos x="0" y="98"/>
                </a:cxn>
                <a:cxn ang="0">
                  <a:pos x="31" y="102"/>
                </a:cxn>
                <a:cxn ang="0">
                  <a:pos x="51" y="100"/>
                </a:cxn>
                <a:cxn ang="0">
                  <a:pos x="31" y="0"/>
                </a:cxn>
                <a:cxn ang="0">
                  <a:pos x="0" y="98"/>
                </a:cxn>
              </a:cxnLst>
              <a:rect l="0" t="0" r="r" b="b"/>
              <a:pathLst>
                <a:path w="51" h="102">
                  <a:moveTo>
                    <a:pt x="0" y="98"/>
                  </a:moveTo>
                  <a:cubicBezTo>
                    <a:pt x="10" y="101"/>
                    <a:pt x="20" y="102"/>
                    <a:pt x="31" y="102"/>
                  </a:cubicBezTo>
                  <a:cubicBezTo>
                    <a:pt x="38" y="102"/>
                    <a:pt x="45" y="102"/>
                    <a:pt x="51" y="100"/>
                  </a:cubicBezTo>
                  <a:lnTo>
                    <a:pt x="31" y="0"/>
                  </a:lnTo>
                  <a:lnTo>
                    <a:pt x="0" y="98"/>
                  </a:lnTo>
                  <a:close/>
                </a:path>
              </a:pathLst>
            </a:custGeom>
            <a:solidFill>
              <a:srgbClr val="CC0066"/>
            </a:solidFill>
            <a:ln w="11113">
              <a:solidFill>
                <a:srgbClr val="000000"/>
              </a:solidFill>
              <a:prstDash val="solid"/>
              <a:round/>
              <a:headEnd/>
              <a:tailEnd/>
            </a:ln>
          </p:spPr>
          <p:txBody>
            <a:bodyPr/>
            <a:lstStyle/>
            <a:p>
              <a:endParaRPr lang="en-US" sz="1100"/>
            </a:p>
          </p:txBody>
        </p:sp>
        <p:sp>
          <p:nvSpPr>
            <p:cNvPr id="19" name="Freeform 85"/>
            <p:cNvSpPr>
              <a:spLocks/>
            </p:cNvSpPr>
            <p:nvPr/>
          </p:nvSpPr>
          <p:spPr bwMode="auto">
            <a:xfrm>
              <a:off x="2154" y="2420"/>
              <a:ext cx="735" cy="1390"/>
            </a:xfrm>
            <a:custGeom>
              <a:avLst/>
              <a:gdLst/>
              <a:ahLst/>
              <a:cxnLst>
                <a:cxn ang="0">
                  <a:pos x="103" y="0"/>
                </a:cxn>
                <a:cxn ang="0">
                  <a:pos x="1" y="102"/>
                </a:cxn>
                <a:cxn ang="0">
                  <a:pos x="73" y="201"/>
                </a:cxn>
                <a:cxn ang="0">
                  <a:pos x="104" y="103"/>
                </a:cxn>
                <a:cxn ang="0">
                  <a:pos x="103" y="0"/>
                </a:cxn>
              </a:cxnLst>
              <a:rect l="0" t="0" r="r" b="b"/>
              <a:pathLst>
                <a:path w="104" h="201">
                  <a:moveTo>
                    <a:pt x="103" y="0"/>
                  </a:moveTo>
                  <a:cubicBezTo>
                    <a:pt x="47" y="0"/>
                    <a:pt x="1" y="46"/>
                    <a:pt x="1" y="102"/>
                  </a:cubicBezTo>
                  <a:cubicBezTo>
                    <a:pt x="0" y="148"/>
                    <a:pt x="30" y="188"/>
                    <a:pt x="73" y="201"/>
                  </a:cubicBezTo>
                  <a:lnTo>
                    <a:pt x="104" y="103"/>
                  </a:lnTo>
                  <a:lnTo>
                    <a:pt x="103" y="0"/>
                  </a:lnTo>
                  <a:close/>
                </a:path>
              </a:pathLst>
            </a:custGeom>
            <a:solidFill>
              <a:srgbClr val="92D050"/>
            </a:solidFill>
            <a:ln w="11113">
              <a:solidFill>
                <a:srgbClr val="000000"/>
              </a:solidFill>
              <a:prstDash val="solid"/>
              <a:round/>
              <a:headEnd/>
              <a:tailEnd/>
            </a:ln>
          </p:spPr>
          <p:txBody>
            <a:bodyPr/>
            <a:lstStyle/>
            <a:p>
              <a:endParaRPr lang="en-US" sz="1100"/>
            </a:p>
          </p:txBody>
        </p:sp>
        <p:sp>
          <p:nvSpPr>
            <p:cNvPr id="20" name="Text Box 9"/>
            <p:cNvSpPr txBox="1">
              <a:spLocks noChangeArrowheads="1"/>
            </p:cNvSpPr>
            <p:nvPr/>
          </p:nvSpPr>
          <p:spPr bwMode="auto">
            <a:xfrm>
              <a:off x="2603" y="2102"/>
              <a:ext cx="517" cy="323"/>
            </a:xfrm>
            <a:prstGeom prst="rect">
              <a:avLst/>
            </a:prstGeom>
            <a:noFill/>
            <a:ln w="9525" algn="ctr">
              <a:noFill/>
              <a:miter lim="800000"/>
              <a:headEnd/>
              <a:tailEnd/>
            </a:ln>
            <a:effectLst/>
          </p:spPr>
          <p:txBody>
            <a:bodyPr wrap="none">
              <a:spAutoFit/>
            </a:bodyPr>
            <a:lstStyle/>
            <a:p>
              <a:pPr eaLnBrk="0" hangingPunct="0"/>
              <a:r>
                <a:rPr lang="en-CA" sz="1400" b="1" dirty="0">
                  <a:solidFill>
                    <a:schemeClr val="accent1"/>
                  </a:solidFill>
                </a:rPr>
                <a:t>Trial</a:t>
              </a:r>
            </a:p>
          </p:txBody>
        </p:sp>
        <p:sp>
          <p:nvSpPr>
            <p:cNvPr id="21" name="Text Box 19"/>
            <p:cNvSpPr txBox="1">
              <a:spLocks noChangeArrowheads="1"/>
            </p:cNvSpPr>
            <p:nvPr/>
          </p:nvSpPr>
          <p:spPr bwMode="auto">
            <a:xfrm>
              <a:off x="2936" y="2620"/>
              <a:ext cx="423" cy="226"/>
            </a:xfrm>
            <a:prstGeom prst="rect">
              <a:avLst/>
            </a:prstGeom>
            <a:noFill/>
            <a:ln w="9525" algn="ctr">
              <a:noFill/>
              <a:miter lim="800000"/>
              <a:headEnd/>
              <a:tailEnd/>
            </a:ln>
            <a:effectLst/>
          </p:spPr>
          <p:txBody>
            <a:bodyPr wrap="none">
              <a:spAutoFit/>
            </a:bodyPr>
            <a:lstStyle/>
            <a:p>
              <a:pPr algn="ctr" eaLnBrk="0" hangingPunct="0"/>
              <a:r>
                <a:rPr lang="en-CA" sz="800" i="1" dirty="0">
                  <a:solidFill>
                    <a:schemeClr val="bg1"/>
                  </a:solidFill>
                </a:rPr>
                <a:t>News</a:t>
              </a:r>
            </a:p>
          </p:txBody>
        </p:sp>
        <p:sp>
          <p:nvSpPr>
            <p:cNvPr id="22" name="Text Box 21"/>
            <p:cNvSpPr txBox="1">
              <a:spLocks noChangeArrowheads="1"/>
            </p:cNvSpPr>
            <p:nvPr/>
          </p:nvSpPr>
          <p:spPr bwMode="auto">
            <a:xfrm>
              <a:off x="2147" y="2785"/>
              <a:ext cx="778" cy="435"/>
            </a:xfrm>
            <a:prstGeom prst="rect">
              <a:avLst/>
            </a:prstGeom>
            <a:noFill/>
            <a:ln w="9525" algn="ctr">
              <a:noFill/>
              <a:miter lim="800000"/>
              <a:headEnd/>
              <a:tailEnd/>
            </a:ln>
            <a:effectLst/>
          </p:spPr>
          <p:txBody>
            <a:bodyPr wrap="none">
              <a:spAutoFit/>
            </a:bodyPr>
            <a:lstStyle/>
            <a:p>
              <a:pPr algn="ctr" eaLnBrk="0" hangingPunct="0"/>
              <a:r>
                <a:rPr lang="en-CA" sz="1000" b="1" i="1" dirty="0">
                  <a:solidFill>
                    <a:schemeClr val="bg1"/>
                  </a:solidFill>
                </a:rPr>
                <a:t>Special </a:t>
              </a:r>
            </a:p>
            <a:p>
              <a:pPr algn="ctr" eaLnBrk="0" hangingPunct="0"/>
              <a:r>
                <a:rPr lang="en-CA" sz="1000" b="1" i="1" dirty="0">
                  <a:solidFill>
                    <a:schemeClr val="bg1"/>
                  </a:solidFill>
                </a:rPr>
                <a:t>packaging</a:t>
              </a:r>
            </a:p>
          </p:txBody>
        </p:sp>
        <p:sp>
          <p:nvSpPr>
            <p:cNvPr id="23" name="Text Box 22"/>
            <p:cNvSpPr txBox="1">
              <a:spLocks noChangeArrowheads="1"/>
            </p:cNvSpPr>
            <p:nvPr/>
          </p:nvSpPr>
          <p:spPr bwMode="auto">
            <a:xfrm>
              <a:off x="2603" y="3645"/>
              <a:ext cx="528" cy="258"/>
            </a:xfrm>
            <a:prstGeom prst="rect">
              <a:avLst/>
            </a:prstGeom>
            <a:noFill/>
            <a:ln w="9525" algn="ctr">
              <a:noFill/>
              <a:miter lim="800000"/>
              <a:headEnd/>
              <a:tailEnd/>
            </a:ln>
            <a:effectLst/>
          </p:spPr>
          <p:txBody>
            <a:bodyPr wrap="none">
              <a:spAutoFit/>
            </a:bodyPr>
            <a:lstStyle/>
            <a:p>
              <a:pPr algn="ctr" eaLnBrk="0" hangingPunct="0"/>
              <a:r>
                <a:rPr lang="en-CA" sz="1000" b="1" i="1" dirty="0">
                  <a:solidFill>
                    <a:schemeClr val="bg1"/>
                  </a:solidFill>
                </a:rPr>
                <a:t>TV ad </a:t>
              </a:r>
            </a:p>
          </p:txBody>
        </p:sp>
        <p:sp>
          <p:nvSpPr>
            <p:cNvPr id="24" name="Text Box 23"/>
            <p:cNvSpPr txBox="1">
              <a:spLocks noChangeArrowheads="1"/>
            </p:cNvSpPr>
            <p:nvPr/>
          </p:nvSpPr>
          <p:spPr bwMode="auto">
            <a:xfrm>
              <a:off x="2899" y="3164"/>
              <a:ext cx="719" cy="392"/>
            </a:xfrm>
            <a:prstGeom prst="rect">
              <a:avLst/>
            </a:prstGeom>
            <a:noFill/>
            <a:ln w="9525" algn="ctr">
              <a:noFill/>
              <a:miter lim="800000"/>
              <a:headEnd/>
              <a:tailEnd/>
            </a:ln>
            <a:effectLst/>
          </p:spPr>
          <p:txBody>
            <a:bodyPr wrap="square">
              <a:spAutoFit/>
            </a:bodyPr>
            <a:lstStyle/>
            <a:p>
              <a:pPr algn="ctr" eaLnBrk="0" hangingPunct="0">
                <a:lnSpc>
                  <a:spcPts val="1100"/>
                </a:lnSpc>
              </a:pPr>
              <a:r>
                <a:rPr lang="en-CA" sz="1000" i="1" dirty="0"/>
                <a:t>In-store displays</a:t>
              </a:r>
            </a:p>
          </p:txBody>
        </p:sp>
        <p:sp>
          <p:nvSpPr>
            <p:cNvPr id="25" name="Text Box 30"/>
            <p:cNvSpPr txBox="1">
              <a:spLocks noChangeArrowheads="1"/>
            </p:cNvSpPr>
            <p:nvPr/>
          </p:nvSpPr>
          <p:spPr bwMode="auto">
            <a:xfrm>
              <a:off x="3167" y="2910"/>
              <a:ext cx="426" cy="226"/>
            </a:xfrm>
            <a:prstGeom prst="rect">
              <a:avLst/>
            </a:prstGeom>
            <a:noFill/>
            <a:ln w="9525" algn="ctr">
              <a:noFill/>
              <a:miter lim="800000"/>
              <a:headEnd/>
              <a:tailEnd/>
            </a:ln>
            <a:effectLst/>
          </p:spPr>
          <p:txBody>
            <a:bodyPr wrap="none">
              <a:spAutoFit/>
            </a:bodyPr>
            <a:lstStyle/>
            <a:p>
              <a:pPr algn="ctr" eaLnBrk="0" hangingPunct="0"/>
              <a:r>
                <a:rPr lang="en-CA" sz="800" i="1" dirty="0" err="1">
                  <a:solidFill>
                    <a:schemeClr val="bg1"/>
                  </a:solidFill>
                </a:rPr>
                <a:t>WoM</a:t>
              </a:r>
              <a:endParaRPr lang="en-CA" sz="800" i="1" dirty="0">
                <a:solidFill>
                  <a:schemeClr val="bg1"/>
                </a:solidFill>
              </a:endParaRPr>
            </a:p>
          </p:txBody>
        </p:sp>
      </p:grpSp>
      <p:grpSp>
        <p:nvGrpSpPr>
          <p:cNvPr id="26" name="Group 112"/>
          <p:cNvGrpSpPr>
            <a:grpSpLocks/>
          </p:cNvGrpSpPr>
          <p:nvPr/>
        </p:nvGrpSpPr>
        <p:grpSpPr bwMode="auto">
          <a:xfrm>
            <a:off x="6520535" y="2973390"/>
            <a:ext cx="1886987" cy="2131684"/>
            <a:chOff x="4082" y="2124"/>
            <a:chExt cx="1492" cy="1729"/>
          </a:xfrm>
        </p:grpSpPr>
        <p:sp>
          <p:nvSpPr>
            <p:cNvPr id="27" name="Text Box 20"/>
            <p:cNvSpPr txBox="1">
              <a:spLocks noChangeArrowheads="1"/>
            </p:cNvSpPr>
            <p:nvPr/>
          </p:nvSpPr>
          <p:spPr bwMode="auto">
            <a:xfrm>
              <a:off x="4494" y="2124"/>
              <a:ext cx="597" cy="250"/>
            </a:xfrm>
            <a:prstGeom prst="rect">
              <a:avLst/>
            </a:prstGeom>
            <a:noFill/>
            <a:ln w="9525" algn="ctr">
              <a:noFill/>
              <a:miter lim="800000"/>
              <a:headEnd/>
              <a:tailEnd/>
            </a:ln>
            <a:effectLst/>
          </p:spPr>
          <p:txBody>
            <a:bodyPr wrap="none">
              <a:spAutoFit/>
            </a:bodyPr>
            <a:lstStyle/>
            <a:p>
              <a:pPr algn="ctr" eaLnBrk="0" hangingPunct="0"/>
              <a:r>
                <a:rPr lang="en-CA" sz="1400" b="1" dirty="0">
                  <a:solidFill>
                    <a:schemeClr val="accent1"/>
                  </a:solidFill>
                </a:rPr>
                <a:t>Volume</a:t>
              </a:r>
            </a:p>
          </p:txBody>
        </p:sp>
        <p:sp>
          <p:nvSpPr>
            <p:cNvPr id="28" name="Freeform 93"/>
            <p:cNvSpPr>
              <a:spLocks/>
            </p:cNvSpPr>
            <p:nvPr/>
          </p:nvSpPr>
          <p:spPr bwMode="auto">
            <a:xfrm>
              <a:off x="4804" y="2430"/>
              <a:ext cx="41" cy="715"/>
            </a:xfrm>
            <a:custGeom>
              <a:avLst/>
              <a:gdLst/>
              <a:ahLst/>
              <a:cxnLst>
                <a:cxn ang="0">
                  <a:pos x="6" y="0"/>
                </a:cxn>
                <a:cxn ang="0">
                  <a:pos x="0" y="0"/>
                </a:cxn>
                <a:cxn ang="0">
                  <a:pos x="0" y="103"/>
                </a:cxn>
                <a:cxn ang="0">
                  <a:pos x="6" y="0"/>
                </a:cxn>
              </a:cxnLst>
              <a:rect l="0" t="0" r="r" b="b"/>
              <a:pathLst>
                <a:path w="6" h="103">
                  <a:moveTo>
                    <a:pt x="6" y="0"/>
                  </a:moveTo>
                  <a:cubicBezTo>
                    <a:pt x="4" y="0"/>
                    <a:pt x="2" y="0"/>
                    <a:pt x="0" y="0"/>
                  </a:cubicBezTo>
                  <a:lnTo>
                    <a:pt x="0" y="103"/>
                  </a:lnTo>
                  <a:lnTo>
                    <a:pt x="6" y="0"/>
                  </a:lnTo>
                  <a:close/>
                </a:path>
              </a:pathLst>
            </a:custGeom>
            <a:solidFill>
              <a:srgbClr val="C0C0C0"/>
            </a:solidFill>
            <a:ln w="11113">
              <a:solidFill>
                <a:srgbClr val="000000"/>
              </a:solidFill>
              <a:prstDash val="solid"/>
              <a:round/>
              <a:headEnd/>
              <a:tailEnd/>
            </a:ln>
          </p:spPr>
          <p:txBody>
            <a:bodyPr/>
            <a:lstStyle/>
            <a:p>
              <a:endParaRPr lang="en-US" sz="1100"/>
            </a:p>
          </p:txBody>
        </p:sp>
        <p:sp>
          <p:nvSpPr>
            <p:cNvPr id="29" name="Freeform 94"/>
            <p:cNvSpPr>
              <a:spLocks/>
            </p:cNvSpPr>
            <p:nvPr/>
          </p:nvSpPr>
          <p:spPr bwMode="auto">
            <a:xfrm>
              <a:off x="4804" y="2430"/>
              <a:ext cx="124" cy="715"/>
            </a:xfrm>
            <a:custGeom>
              <a:avLst/>
              <a:gdLst/>
              <a:ahLst/>
              <a:cxnLst>
                <a:cxn ang="0">
                  <a:pos x="18" y="1"/>
                </a:cxn>
                <a:cxn ang="0">
                  <a:pos x="6" y="0"/>
                </a:cxn>
                <a:cxn ang="0">
                  <a:pos x="0" y="103"/>
                </a:cxn>
                <a:cxn ang="0">
                  <a:pos x="18" y="1"/>
                </a:cxn>
              </a:cxnLst>
              <a:rect l="0" t="0" r="r" b="b"/>
              <a:pathLst>
                <a:path w="18" h="103">
                  <a:moveTo>
                    <a:pt x="18" y="1"/>
                  </a:moveTo>
                  <a:cubicBezTo>
                    <a:pt x="14" y="0"/>
                    <a:pt x="10" y="0"/>
                    <a:pt x="6" y="0"/>
                  </a:cubicBezTo>
                  <a:lnTo>
                    <a:pt x="0" y="103"/>
                  </a:lnTo>
                  <a:lnTo>
                    <a:pt x="18" y="1"/>
                  </a:lnTo>
                  <a:close/>
                </a:path>
              </a:pathLst>
            </a:custGeom>
            <a:solidFill>
              <a:srgbClr val="009999"/>
            </a:solidFill>
            <a:ln w="11113">
              <a:solidFill>
                <a:srgbClr val="000000"/>
              </a:solidFill>
              <a:prstDash val="solid"/>
              <a:round/>
              <a:headEnd/>
              <a:tailEnd/>
            </a:ln>
          </p:spPr>
          <p:txBody>
            <a:bodyPr/>
            <a:lstStyle/>
            <a:p>
              <a:endParaRPr lang="en-US" sz="1100"/>
            </a:p>
          </p:txBody>
        </p:sp>
        <p:sp>
          <p:nvSpPr>
            <p:cNvPr id="30" name="Freeform 95"/>
            <p:cNvSpPr>
              <a:spLocks/>
            </p:cNvSpPr>
            <p:nvPr/>
          </p:nvSpPr>
          <p:spPr bwMode="auto">
            <a:xfrm>
              <a:off x="4804" y="2437"/>
              <a:ext cx="290" cy="708"/>
            </a:xfrm>
            <a:custGeom>
              <a:avLst/>
              <a:gdLst/>
              <a:ahLst/>
              <a:cxnLst>
                <a:cxn ang="0">
                  <a:pos x="42" y="7"/>
                </a:cxn>
                <a:cxn ang="0">
                  <a:pos x="18" y="0"/>
                </a:cxn>
                <a:cxn ang="0">
                  <a:pos x="0" y="102"/>
                </a:cxn>
                <a:cxn ang="0">
                  <a:pos x="42" y="7"/>
                </a:cxn>
              </a:cxnLst>
              <a:rect l="0" t="0" r="r" b="b"/>
              <a:pathLst>
                <a:path w="42" h="102">
                  <a:moveTo>
                    <a:pt x="42" y="7"/>
                  </a:moveTo>
                  <a:cubicBezTo>
                    <a:pt x="34" y="4"/>
                    <a:pt x="26" y="2"/>
                    <a:pt x="18" y="0"/>
                  </a:cubicBezTo>
                  <a:lnTo>
                    <a:pt x="0" y="102"/>
                  </a:lnTo>
                  <a:lnTo>
                    <a:pt x="42" y="7"/>
                  </a:lnTo>
                  <a:close/>
                </a:path>
              </a:pathLst>
            </a:custGeom>
            <a:solidFill>
              <a:srgbClr val="FF99CC"/>
            </a:solidFill>
            <a:ln w="11113">
              <a:solidFill>
                <a:srgbClr val="000000"/>
              </a:solidFill>
              <a:prstDash val="solid"/>
              <a:round/>
              <a:headEnd/>
              <a:tailEnd/>
            </a:ln>
          </p:spPr>
          <p:txBody>
            <a:bodyPr/>
            <a:lstStyle/>
            <a:p>
              <a:endParaRPr lang="en-US" sz="1100"/>
            </a:p>
          </p:txBody>
        </p:sp>
        <p:sp>
          <p:nvSpPr>
            <p:cNvPr id="31" name="Freeform 96"/>
            <p:cNvSpPr>
              <a:spLocks/>
            </p:cNvSpPr>
            <p:nvPr/>
          </p:nvSpPr>
          <p:spPr bwMode="auto">
            <a:xfrm>
              <a:off x="4804" y="2486"/>
              <a:ext cx="656" cy="659"/>
            </a:xfrm>
            <a:custGeom>
              <a:avLst/>
              <a:gdLst/>
              <a:ahLst/>
              <a:cxnLst>
                <a:cxn ang="0">
                  <a:pos x="95" y="55"/>
                </a:cxn>
                <a:cxn ang="0">
                  <a:pos x="42" y="0"/>
                </a:cxn>
                <a:cxn ang="0">
                  <a:pos x="0" y="95"/>
                </a:cxn>
                <a:cxn ang="0">
                  <a:pos x="95" y="55"/>
                </a:cxn>
              </a:cxnLst>
              <a:rect l="0" t="0" r="r" b="b"/>
              <a:pathLst>
                <a:path w="95" h="95">
                  <a:moveTo>
                    <a:pt x="95" y="55"/>
                  </a:moveTo>
                  <a:cubicBezTo>
                    <a:pt x="85" y="31"/>
                    <a:pt x="66" y="11"/>
                    <a:pt x="42" y="0"/>
                  </a:cubicBezTo>
                  <a:lnTo>
                    <a:pt x="0" y="95"/>
                  </a:lnTo>
                  <a:lnTo>
                    <a:pt x="95" y="55"/>
                  </a:lnTo>
                  <a:close/>
                </a:path>
              </a:pathLst>
            </a:custGeom>
            <a:solidFill>
              <a:srgbClr val="333399"/>
            </a:solidFill>
            <a:ln w="11113">
              <a:solidFill>
                <a:srgbClr val="000000"/>
              </a:solidFill>
              <a:prstDash val="solid"/>
              <a:round/>
              <a:headEnd/>
              <a:tailEnd/>
            </a:ln>
          </p:spPr>
          <p:txBody>
            <a:bodyPr/>
            <a:lstStyle/>
            <a:p>
              <a:endParaRPr lang="en-US" sz="1100"/>
            </a:p>
          </p:txBody>
        </p:sp>
        <p:sp>
          <p:nvSpPr>
            <p:cNvPr id="32" name="Freeform 97"/>
            <p:cNvSpPr>
              <a:spLocks/>
            </p:cNvSpPr>
            <p:nvPr/>
          </p:nvSpPr>
          <p:spPr bwMode="auto">
            <a:xfrm>
              <a:off x="4804" y="2867"/>
              <a:ext cx="711" cy="285"/>
            </a:xfrm>
            <a:custGeom>
              <a:avLst/>
              <a:gdLst/>
              <a:ahLst/>
              <a:cxnLst>
                <a:cxn ang="0">
                  <a:pos x="102" y="41"/>
                </a:cxn>
                <a:cxn ang="0">
                  <a:pos x="103" y="40"/>
                </a:cxn>
                <a:cxn ang="0">
                  <a:pos x="95" y="0"/>
                </a:cxn>
                <a:cxn ang="0">
                  <a:pos x="0" y="40"/>
                </a:cxn>
                <a:cxn ang="0">
                  <a:pos x="102" y="41"/>
                </a:cxn>
              </a:cxnLst>
              <a:rect l="0" t="0" r="r" b="b"/>
              <a:pathLst>
                <a:path w="103" h="41">
                  <a:moveTo>
                    <a:pt x="102" y="41"/>
                  </a:moveTo>
                  <a:cubicBezTo>
                    <a:pt x="102" y="41"/>
                    <a:pt x="103" y="40"/>
                    <a:pt x="103" y="40"/>
                  </a:cubicBezTo>
                  <a:cubicBezTo>
                    <a:pt x="103" y="26"/>
                    <a:pt x="100" y="13"/>
                    <a:pt x="95" y="0"/>
                  </a:cubicBezTo>
                  <a:lnTo>
                    <a:pt x="0" y="40"/>
                  </a:lnTo>
                  <a:lnTo>
                    <a:pt x="102" y="41"/>
                  </a:lnTo>
                  <a:close/>
                </a:path>
              </a:pathLst>
            </a:custGeom>
            <a:solidFill>
              <a:srgbClr val="808080"/>
            </a:solidFill>
            <a:ln w="11113">
              <a:solidFill>
                <a:srgbClr val="000000"/>
              </a:solidFill>
              <a:prstDash val="solid"/>
              <a:round/>
              <a:headEnd/>
              <a:tailEnd/>
            </a:ln>
          </p:spPr>
          <p:txBody>
            <a:bodyPr/>
            <a:lstStyle/>
            <a:p>
              <a:endParaRPr lang="en-US" sz="1100"/>
            </a:p>
          </p:txBody>
        </p:sp>
        <p:sp>
          <p:nvSpPr>
            <p:cNvPr id="33" name="Freeform 98"/>
            <p:cNvSpPr>
              <a:spLocks/>
            </p:cNvSpPr>
            <p:nvPr/>
          </p:nvSpPr>
          <p:spPr bwMode="auto">
            <a:xfrm>
              <a:off x="4804" y="3145"/>
              <a:ext cx="704" cy="271"/>
            </a:xfrm>
            <a:custGeom>
              <a:avLst/>
              <a:gdLst/>
              <a:ahLst/>
              <a:cxnLst>
                <a:cxn ang="0">
                  <a:pos x="95" y="39"/>
                </a:cxn>
                <a:cxn ang="0">
                  <a:pos x="102" y="1"/>
                </a:cxn>
                <a:cxn ang="0">
                  <a:pos x="0" y="0"/>
                </a:cxn>
                <a:cxn ang="0">
                  <a:pos x="95" y="39"/>
                </a:cxn>
              </a:cxnLst>
              <a:rect l="0" t="0" r="r" b="b"/>
              <a:pathLst>
                <a:path w="102" h="39">
                  <a:moveTo>
                    <a:pt x="95" y="39"/>
                  </a:moveTo>
                  <a:cubicBezTo>
                    <a:pt x="100" y="27"/>
                    <a:pt x="102" y="14"/>
                    <a:pt x="102" y="1"/>
                  </a:cubicBezTo>
                  <a:lnTo>
                    <a:pt x="0" y="0"/>
                  </a:lnTo>
                  <a:lnTo>
                    <a:pt x="95" y="39"/>
                  </a:lnTo>
                  <a:close/>
                </a:path>
              </a:pathLst>
            </a:custGeom>
            <a:solidFill>
              <a:srgbClr val="000000"/>
            </a:solidFill>
            <a:ln w="11113">
              <a:solidFill>
                <a:srgbClr val="000000"/>
              </a:solidFill>
              <a:prstDash val="solid"/>
              <a:round/>
              <a:headEnd/>
              <a:tailEnd/>
            </a:ln>
          </p:spPr>
          <p:txBody>
            <a:bodyPr/>
            <a:lstStyle/>
            <a:p>
              <a:endParaRPr lang="en-US" sz="1100"/>
            </a:p>
          </p:txBody>
        </p:sp>
        <p:sp>
          <p:nvSpPr>
            <p:cNvPr id="34" name="Freeform 99"/>
            <p:cNvSpPr>
              <a:spLocks/>
            </p:cNvSpPr>
            <p:nvPr/>
          </p:nvSpPr>
          <p:spPr bwMode="auto">
            <a:xfrm>
              <a:off x="4804" y="3145"/>
              <a:ext cx="656" cy="625"/>
            </a:xfrm>
            <a:custGeom>
              <a:avLst/>
              <a:gdLst/>
              <a:ahLst/>
              <a:cxnLst>
                <a:cxn ang="0">
                  <a:pos x="50" y="90"/>
                </a:cxn>
                <a:cxn ang="0">
                  <a:pos x="95" y="39"/>
                </a:cxn>
                <a:cxn ang="0">
                  <a:pos x="0" y="0"/>
                </a:cxn>
                <a:cxn ang="0">
                  <a:pos x="50" y="90"/>
                </a:cxn>
              </a:cxnLst>
              <a:rect l="0" t="0" r="r" b="b"/>
              <a:pathLst>
                <a:path w="95" h="90">
                  <a:moveTo>
                    <a:pt x="50" y="90"/>
                  </a:moveTo>
                  <a:cubicBezTo>
                    <a:pt x="70" y="78"/>
                    <a:pt x="86" y="60"/>
                    <a:pt x="95" y="39"/>
                  </a:cubicBezTo>
                  <a:lnTo>
                    <a:pt x="0" y="0"/>
                  </a:lnTo>
                  <a:lnTo>
                    <a:pt x="50" y="90"/>
                  </a:lnTo>
                  <a:close/>
                </a:path>
              </a:pathLst>
            </a:custGeom>
            <a:solidFill>
              <a:srgbClr val="0066CC"/>
            </a:solidFill>
            <a:ln w="11113">
              <a:solidFill>
                <a:srgbClr val="000000"/>
              </a:solidFill>
              <a:prstDash val="solid"/>
              <a:round/>
              <a:headEnd/>
              <a:tailEnd/>
            </a:ln>
          </p:spPr>
          <p:txBody>
            <a:bodyPr/>
            <a:lstStyle/>
            <a:p>
              <a:endParaRPr lang="en-US" sz="1100"/>
            </a:p>
          </p:txBody>
        </p:sp>
        <p:sp>
          <p:nvSpPr>
            <p:cNvPr id="35" name="Freeform 100"/>
            <p:cNvSpPr>
              <a:spLocks/>
            </p:cNvSpPr>
            <p:nvPr/>
          </p:nvSpPr>
          <p:spPr bwMode="auto">
            <a:xfrm>
              <a:off x="4107" y="3145"/>
              <a:ext cx="1042" cy="708"/>
            </a:xfrm>
            <a:custGeom>
              <a:avLst/>
              <a:gdLst/>
              <a:ahLst/>
              <a:cxnLst>
                <a:cxn ang="0">
                  <a:pos x="0" y="23"/>
                </a:cxn>
                <a:cxn ang="0">
                  <a:pos x="101" y="102"/>
                </a:cxn>
                <a:cxn ang="0">
                  <a:pos x="151" y="90"/>
                </a:cxn>
                <a:cxn ang="0">
                  <a:pos x="101" y="0"/>
                </a:cxn>
                <a:cxn ang="0">
                  <a:pos x="0" y="23"/>
                </a:cxn>
              </a:cxnLst>
              <a:rect l="0" t="0" r="r" b="b"/>
              <a:pathLst>
                <a:path w="151" h="102">
                  <a:moveTo>
                    <a:pt x="0" y="23"/>
                  </a:moveTo>
                  <a:cubicBezTo>
                    <a:pt x="11" y="69"/>
                    <a:pt x="53" y="102"/>
                    <a:pt x="101" y="102"/>
                  </a:cubicBezTo>
                  <a:cubicBezTo>
                    <a:pt x="118" y="102"/>
                    <a:pt x="135" y="98"/>
                    <a:pt x="151" y="90"/>
                  </a:cubicBezTo>
                  <a:lnTo>
                    <a:pt x="101" y="0"/>
                  </a:lnTo>
                  <a:lnTo>
                    <a:pt x="0" y="23"/>
                  </a:lnTo>
                  <a:close/>
                </a:path>
              </a:pathLst>
            </a:custGeom>
            <a:solidFill>
              <a:schemeClr val="accent4">
                <a:lumMod val="40000"/>
                <a:lumOff val="60000"/>
              </a:schemeClr>
            </a:solidFill>
            <a:ln w="11113">
              <a:solidFill>
                <a:srgbClr val="000000"/>
              </a:solidFill>
              <a:prstDash val="solid"/>
              <a:round/>
              <a:headEnd/>
              <a:tailEnd/>
            </a:ln>
          </p:spPr>
          <p:txBody>
            <a:bodyPr/>
            <a:lstStyle/>
            <a:p>
              <a:endParaRPr lang="en-US" sz="1100"/>
            </a:p>
          </p:txBody>
        </p:sp>
        <p:sp>
          <p:nvSpPr>
            <p:cNvPr id="36" name="Freeform 101"/>
            <p:cNvSpPr>
              <a:spLocks/>
            </p:cNvSpPr>
            <p:nvPr/>
          </p:nvSpPr>
          <p:spPr bwMode="auto">
            <a:xfrm>
              <a:off x="4093" y="3145"/>
              <a:ext cx="711" cy="160"/>
            </a:xfrm>
            <a:custGeom>
              <a:avLst/>
              <a:gdLst/>
              <a:ahLst/>
              <a:cxnLst>
                <a:cxn ang="0">
                  <a:pos x="0" y="14"/>
                </a:cxn>
                <a:cxn ang="0">
                  <a:pos x="2" y="23"/>
                </a:cxn>
                <a:cxn ang="0">
                  <a:pos x="103" y="0"/>
                </a:cxn>
                <a:cxn ang="0">
                  <a:pos x="0" y="14"/>
                </a:cxn>
              </a:cxnLst>
              <a:rect l="0" t="0" r="r" b="b"/>
              <a:pathLst>
                <a:path w="103" h="23">
                  <a:moveTo>
                    <a:pt x="0" y="14"/>
                  </a:moveTo>
                  <a:cubicBezTo>
                    <a:pt x="1" y="17"/>
                    <a:pt x="1" y="20"/>
                    <a:pt x="2" y="23"/>
                  </a:cubicBezTo>
                  <a:lnTo>
                    <a:pt x="103" y="0"/>
                  </a:lnTo>
                  <a:lnTo>
                    <a:pt x="0" y="14"/>
                  </a:lnTo>
                  <a:close/>
                </a:path>
              </a:pathLst>
            </a:custGeom>
            <a:solidFill>
              <a:srgbClr val="CC0066"/>
            </a:solidFill>
            <a:ln w="11113">
              <a:solidFill>
                <a:srgbClr val="000000"/>
              </a:solidFill>
              <a:prstDash val="solid"/>
              <a:round/>
              <a:headEnd/>
              <a:tailEnd/>
            </a:ln>
          </p:spPr>
          <p:txBody>
            <a:bodyPr/>
            <a:lstStyle/>
            <a:p>
              <a:endParaRPr lang="en-US" sz="1100"/>
            </a:p>
          </p:txBody>
        </p:sp>
        <p:sp>
          <p:nvSpPr>
            <p:cNvPr id="37" name="Freeform 102"/>
            <p:cNvSpPr>
              <a:spLocks/>
            </p:cNvSpPr>
            <p:nvPr/>
          </p:nvSpPr>
          <p:spPr bwMode="auto">
            <a:xfrm>
              <a:off x="4086" y="2430"/>
              <a:ext cx="718" cy="812"/>
            </a:xfrm>
            <a:custGeom>
              <a:avLst/>
              <a:gdLst/>
              <a:ahLst/>
              <a:cxnLst>
                <a:cxn ang="0">
                  <a:pos x="103" y="0"/>
                </a:cxn>
                <a:cxn ang="0">
                  <a:pos x="1" y="102"/>
                </a:cxn>
                <a:cxn ang="0">
                  <a:pos x="1" y="117"/>
                </a:cxn>
                <a:cxn ang="0">
                  <a:pos x="104" y="103"/>
                </a:cxn>
                <a:cxn ang="0">
                  <a:pos x="103" y="0"/>
                </a:cxn>
              </a:cxnLst>
              <a:rect l="0" t="0" r="r" b="b"/>
              <a:pathLst>
                <a:path w="104" h="117">
                  <a:moveTo>
                    <a:pt x="103" y="0"/>
                  </a:moveTo>
                  <a:cubicBezTo>
                    <a:pt x="47" y="0"/>
                    <a:pt x="1" y="46"/>
                    <a:pt x="1" y="102"/>
                  </a:cubicBezTo>
                  <a:cubicBezTo>
                    <a:pt x="0" y="107"/>
                    <a:pt x="1" y="112"/>
                    <a:pt x="1" y="117"/>
                  </a:cubicBezTo>
                  <a:lnTo>
                    <a:pt x="104" y="103"/>
                  </a:lnTo>
                  <a:lnTo>
                    <a:pt x="103" y="0"/>
                  </a:lnTo>
                  <a:close/>
                </a:path>
              </a:pathLst>
            </a:custGeom>
            <a:solidFill>
              <a:srgbClr val="92D050"/>
            </a:solidFill>
            <a:ln w="11113">
              <a:solidFill>
                <a:srgbClr val="000000"/>
              </a:solidFill>
              <a:prstDash val="solid"/>
              <a:round/>
              <a:headEnd/>
              <a:tailEnd/>
            </a:ln>
          </p:spPr>
          <p:txBody>
            <a:bodyPr/>
            <a:lstStyle/>
            <a:p>
              <a:endParaRPr lang="en-US" sz="1100"/>
            </a:p>
          </p:txBody>
        </p:sp>
        <p:sp>
          <p:nvSpPr>
            <p:cNvPr id="38" name="Text Box 24"/>
            <p:cNvSpPr txBox="1">
              <a:spLocks noChangeArrowheads="1"/>
            </p:cNvSpPr>
            <p:nvPr/>
          </p:nvSpPr>
          <p:spPr bwMode="auto">
            <a:xfrm>
              <a:off x="4305" y="3298"/>
              <a:ext cx="650" cy="392"/>
            </a:xfrm>
            <a:prstGeom prst="rect">
              <a:avLst/>
            </a:prstGeom>
            <a:noFill/>
            <a:ln w="9525" algn="ctr">
              <a:noFill/>
              <a:miter lim="800000"/>
              <a:headEnd/>
              <a:tailEnd/>
            </a:ln>
            <a:effectLst/>
          </p:spPr>
          <p:txBody>
            <a:bodyPr wrap="none">
              <a:spAutoFit/>
            </a:bodyPr>
            <a:lstStyle/>
            <a:p>
              <a:pPr algn="ctr" eaLnBrk="0" hangingPunct="0">
                <a:lnSpc>
                  <a:spcPts val="1100"/>
                </a:lnSpc>
              </a:pPr>
              <a:r>
                <a:rPr lang="en-CA" sz="1050" i="1" dirty="0"/>
                <a:t>In-store </a:t>
              </a:r>
            </a:p>
            <a:p>
              <a:pPr algn="ctr" eaLnBrk="0" hangingPunct="0">
                <a:lnSpc>
                  <a:spcPts val="1100"/>
                </a:lnSpc>
              </a:pPr>
              <a:r>
                <a:rPr lang="en-CA" sz="1050" i="1" dirty="0"/>
                <a:t>displays</a:t>
              </a:r>
            </a:p>
          </p:txBody>
        </p:sp>
        <p:sp>
          <p:nvSpPr>
            <p:cNvPr id="39" name="Text Box 25"/>
            <p:cNvSpPr txBox="1">
              <a:spLocks noChangeArrowheads="1"/>
            </p:cNvSpPr>
            <p:nvPr/>
          </p:nvSpPr>
          <p:spPr bwMode="auto">
            <a:xfrm>
              <a:off x="4082" y="2668"/>
              <a:ext cx="750" cy="419"/>
            </a:xfrm>
            <a:prstGeom prst="rect">
              <a:avLst/>
            </a:prstGeom>
            <a:noFill/>
            <a:ln w="9525" algn="ctr">
              <a:noFill/>
              <a:miter lim="800000"/>
              <a:headEnd/>
              <a:tailEnd/>
            </a:ln>
            <a:effectLst/>
          </p:spPr>
          <p:txBody>
            <a:bodyPr wrap="none">
              <a:spAutoFit/>
            </a:bodyPr>
            <a:lstStyle/>
            <a:p>
              <a:pPr algn="ctr" eaLnBrk="0" hangingPunct="0"/>
              <a:r>
                <a:rPr lang="en-CA" sz="1000" b="1" i="1" dirty="0">
                  <a:solidFill>
                    <a:schemeClr val="bg1"/>
                  </a:solidFill>
                </a:rPr>
                <a:t>Special </a:t>
              </a:r>
            </a:p>
            <a:p>
              <a:pPr algn="ctr" eaLnBrk="0" hangingPunct="0"/>
              <a:r>
                <a:rPr lang="en-CA" sz="1000" b="1" i="1" dirty="0">
                  <a:solidFill>
                    <a:schemeClr val="bg1"/>
                  </a:solidFill>
                </a:rPr>
                <a:t>packaging</a:t>
              </a:r>
            </a:p>
          </p:txBody>
        </p:sp>
        <p:sp>
          <p:nvSpPr>
            <p:cNvPr id="40" name="Text Box 26"/>
            <p:cNvSpPr txBox="1">
              <a:spLocks noChangeArrowheads="1"/>
            </p:cNvSpPr>
            <p:nvPr/>
          </p:nvSpPr>
          <p:spPr bwMode="auto">
            <a:xfrm>
              <a:off x="4959" y="3358"/>
              <a:ext cx="456" cy="242"/>
            </a:xfrm>
            <a:prstGeom prst="rect">
              <a:avLst/>
            </a:prstGeom>
            <a:noFill/>
            <a:ln w="9525" algn="ctr">
              <a:noFill/>
              <a:miter lim="800000"/>
              <a:headEnd/>
              <a:tailEnd/>
            </a:ln>
            <a:effectLst/>
          </p:spPr>
          <p:txBody>
            <a:bodyPr wrap="none">
              <a:spAutoFit/>
            </a:bodyPr>
            <a:lstStyle/>
            <a:p>
              <a:pPr algn="ctr" eaLnBrk="0" hangingPunct="0"/>
              <a:r>
                <a:rPr lang="en-CA" sz="900" i="1">
                  <a:solidFill>
                    <a:schemeClr val="bg1"/>
                  </a:solidFill>
                </a:rPr>
                <a:t>WoM</a:t>
              </a:r>
            </a:p>
          </p:txBody>
        </p:sp>
        <p:sp>
          <p:nvSpPr>
            <p:cNvPr id="41" name="Text Box 27"/>
            <p:cNvSpPr txBox="1">
              <a:spLocks noChangeArrowheads="1"/>
            </p:cNvSpPr>
            <p:nvPr/>
          </p:nvSpPr>
          <p:spPr bwMode="auto">
            <a:xfrm>
              <a:off x="5023" y="2944"/>
              <a:ext cx="523" cy="210"/>
            </a:xfrm>
            <a:prstGeom prst="rect">
              <a:avLst/>
            </a:prstGeom>
            <a:noFill/>
            <a:ln w="9525" algn="ctr">
              <a:noFill/>
              <a:miter lim="800000"/>
              <a:headEnd/>
              <a:tailEnd/>
            </a:ln>
            <a:effectLst/>
          </p:spPr>
          <p:txBody>
            <a:bodyPr wrap="none">
              <a:spAutoFit/>
            </a:bodyPr>
            <a:lstStyle/>
            <a:p>
              <a:pPr algn="ctr" eaLnBrk="0" hangingPunct="0"/>
              <a:r>
                <a:rPr lang="en-CA" sz="700" i="1" dirty="0">
                  <a:solidFill>
                    <a:schemeClr val="bg1"/>
                  </a:solidFill>
                </a:rPr>
                <a:t>Billboard</a:t>
              </a:r>
            </a:p>
          </p:txBody>
        </p:sp>
        <p:sp>
          <p:nvSpPr>
            <p:cNvPr id="42" name="Text Box 28"/>
            <p:cNvSpPr txBox="1">
              <a:spLocks noChangeArrowheads="1"/>
            </p:cNvSpPr>
            <p:nvPr/>
          </p:nvSpPr>
          <p:spPr bwMode="auto">
            <a:xfrm>
              <a:off x="4996" y="3154"/>
              <a:ext cx="578" cy="210"/>
            </a:xfrm>
            <a:prstGeom prst="rect">
              <a:avLst/>
            </a:prstGeom>
            <a:noFill/>
            <a:ln w="9525" algn="ctr">
              <a:noFill/>
              <a:miter lim="800000"/>
              <a:headEnd/>
              <a:tailEnd/>
            </a:ln>
            <a:effectLst/>
          </p:spPr>
          <p:txBody>
            <a:bodyPr wrap="none">
              <a:spAutoFit/>
            </a:bodyPr>
            <a:lstStyle/>
            <a:p>
              <a:pPr algn="ctr" eaLnBrk="0" hangingPunct="0"/>
              <a:r>
                <a:rPr lang="en-CA" sz="700" i="1" dirty="0">
                  <a:solidFill>
                    <a:schemeClr val="bg1"/>
                  </a:solidFill>
                </a:rPr>
                <a:t>Metro Ads</a:t>
              </a:r>
            </a:p>
          </p:txBody>
        </p:sp>
        <p:sp>
          <p:nvSpPr>
            <p:cNvPr id="43" name="Text Box 29"/>
            <p:cNvSpPr txBox="1">
              <a:spLocks noChangeArrowheads="1"/>
            </p:cNvSpPr>
            <p:nvPr/>
          </p:nvSpPr>
          <p:spPr bwMode="auto">
            <a:xfrm>
              <a:off x="4957" y="2718"/>
              <a:ext cx="423" cy="226"/>
            </a:xfrm>
            <a:prstGeom prst="rect">
              <a:avLst/>
            </a:prstGeom>
            <a:noFill/>
            <a:ln w="9525" algn="ctr">
              <a:noFill/>
              <a:miter lim="800000"/>
              <a:headEnd/>
              <a:tailEnd/>
            </a:ln>
            <a:effectLst/>
          </p:spPr>
          <p:txBody>
            <a:bodyPr wrap="none">
              <a:spAutoFit/>
            </a:bodyPr>
            <a:lstStyle/>
            <a:p>
              <a:pPr algn="ctr" eaLnBrk="0" hangingPunct="0"/>
              <a:r>
                <a:rPr lang="en-CA" sz="800" i="1" dirty="0">
                  <a:solidFill>
                    <a:schemeClr val="bg1"/>
                  </a:solidFill>
                </a:rPr>
                <a:t>News</a:t>
              </a:r>
            </a:p>
          </p:txBody>
        </p:sp>
        <p:sp>
          <p:nvSpPr>
            <p:cNvPr id="44" name="Text Box 31"/>
            <p:cNvSpPr txBox="1">
              <a:spLocks noChangeArrowheads="1"/>
            </p:cNvSpPr>
            <p:nvPr/>
          </p:nvSpPr>
          <p:spPr bwMode="auto">
            <a:xfrm>
              <a:off x="4866" y="2332"/>
              <a:ext cx="451" cy="194"/>
            </a:xfrm>
            <a:prstGeom prst="rect">
              <a:avLst/>
            </a:prstGeom>
            <a:noFill/>
            <a:ln w="9525" algn="ctr">
              <a:noFill/>
              <a:miter lim="800000"/>
              <a:headEnd/>
              <a:tailEnd/>
            </a:ln>
            <a:effectLst/>
          </p:spPr>
          <p:txBody>
            <a:bodyPr wrap="none">
              <a:spAutoFit/>
            </a:bodyPr>
            <a:lstStyle/>
            <a:p>
              <a:pPr algn="ctr" eaLnBrk="0" hangingPunct="0"/>
              <a:r>
                <a:rPr lang="en-CA" sz="600" i="1" dirty="0">
                  <a:solidFill>
                    <a:schemeClr val="bg1"/>
                  </a:solidFill>
                </a:rPr>
                <a:t>Website</a:t>
              </a:r>
            </a:p>
          </p:txBody>
        </p:sp>
      </p:grpSp>
      <p:grpSp>
        <p:nvGrpSpPr>
          <p:cNvPr id="45" name="Group 110"/>
          <p:cNvGrpSpPr>
            <a:grpSpLocks/>
          </p:cNvGrpSpPr>
          <p:nvPr/>
        </p:nvGrpSpPr>
        <p:grpSpPr bwMode="auto">
          <a:xfrm>
            <a:off x="1395414" y="2903244"/>
            <a:ext cx="1897578" cy="2094545"/>
            <a:chOff x="350" y="2127"/>
            <a:chExt cx="1489" cy="1686"/>
          </a:xfrm>
        </p:grpSpPr>
        <p:sp>
          <p:nvSpPr>
            <p:cNvPr id="46" name="Text Box 8"/>
            <p:cNvSpPr txBox="1">
              <a:spLocks noChangeArrowheads="1"/>
            </p:cNvSpPr>
            <p:nvPr/>
          </p:nvSpPr>
          <p:spPr bwMode="auto">
            <a:xfrm>
              <a:off x="825" y="2127"/>
              <a:ext cx="516" cy="248"/>
            </a:xfrm>
            <a:prstGeom prst="rect">
              <a:avLst/>
            </a:prstGeom>
            <a:noFill/>
            <a:ln w="9525" algn="ctr">
              <a:noFill/>
              <a:miter lim="800000"/>
              <a:headEnd/>
              <a:tailEnd/>
            </a:ln>
            <a:effectLst/>
          </p:spPr>
          <p:txBody>
            <a:bodyPr wrap="none">
              <a:spAutoFit/>
            </a:bodyPr>
            <a:lstStyle/>
            <a:p>
              <a:pPr algn="ctr" eaLnBrk="0" hangingPunct="0"/>
              <a:r>
                <a:rPr lang="en-CA" sz="1400" b="1" dirty="0">
                  <a:solidFill>
                    <a:schemeClr val="accent1"/>
                  </a:solidFill>
                </a:rPr>
                <a:t>Desire</a:t>
              </a:r>
            </a:p>
          </p:txBody>
        </p:sp>
        <p:sp>
          <p:nvSpPr>
            <p:cNvPr id="47" name="Text Box 15"/>
            <p:cNvSpPr txBox="1">
              <a:spLocks noChangeArrowheads="1"/>
            </p:cNvSpPr>
            <p:nvPr/>
          </p:nvSpPr>
          <p:spPr bwMode="auto">
            <a:xfrm>
              <a:off x="533" y="2982"/>
              <a:ext cx="403" cy="226"/>
            </a:xfrm>
            <a:prstGeom prst="rect">
              <a:avLst/>
            </a:prstGeom>
            <a:noFill/>
            <a:ln w="9525" algn="ctr">
              <a:noFill/>
              <a:miter lim="800000"/>
              <a:headEnd/>
              <a:tailEnd/>
            </a:ln>
            <a:effectLst/>
          </p:spPr>
          <p:txBody>
            <a:bodyPr wrap="none">
              <a:spAutoFit/>
            </a:bodyPr>
            <a:lstStyle/>
            <a:p>
              <a:pPr algn="ctr" eaLnBrk="0" hangingPunct="0"/>
              <a:r>
                <a:rPr lang="en-CA" sz="400" i="1">
                  <a:solidFill>
                    <a:schemeClr val="bg1"/>
                  </a:solidFill>
                </a:rPr>
                <a:t>Special </a:t>
              </a:r>
            </a:p>
            <a:p>
              <a:pPr algn="ctr" eaLnBrk="0" hangingPunct="0"/>
              <a:r>
                <a:rPr lang="en-CA" sz="400" i="1">
                  <a:solidFill>
                    <a:schemeClr val="bg1"/>
                  </a:solidFill>
                </a:rPr>
                <a:t>packaging</a:t>
              </a:r>
            </a:p>
          </p:txBody>
        </p:sp>
        <p:sp>
          <p:nvSpPr>
            <p:cNvPr id="48" name="Text Box 16"/>
            <p:cNvSpPr txBox="1">
              <a:spLocks noChangeArrowheads="1"/>
            </p:cNvSpPr>
            <p:nvPr/>
          </p:nvSpPr>
          <p:spPr bwMode="auto">
            <a:xfrm>
              <a:off x="1050" y="3428"/>
              <a:ext cx="559" cy="161"/>
            </a:xfrm>
            <a:prstGeom prst="rect">
              <a:avLst/>
            </a:prstGeom>
            <a:noFill/>
            <a:ln w="9525" algn="ctr">
              <a:noFill/>
              <a:miter lim="800000"/>
              <a:headEnd/>
              <a:tailEnd/>
            </a:ln>
            <a:effectLst/>
          </p:spPr>
          <p:txBody>
            <a:bodyPr wrap="none">
              <a:spAutoFit/>
            </a:bodyPr>
            <a:lstStyle/>
            <a:p>
              <a:pPr algn="ctr" eaLnBrk="0" hangingPunct="0"/>
              <a:r>
                <a:rPr lang="en-CA" sz="400" i="1">
                  <a:solidFill>
                    <a:srgbClr val="5F5F5F"/>
                  </a:solidFill>
                </a:rPr>
                <a:t>TV ad (prompted)</a:t>
              </a:r>
            </a:p>
          </p:txBody>
        </p:sp>
        <p:sp>
          <p:nvSpPr>
            <p:cNvPr id="49" name="Text Box 17"/>
            <p:cNvSpPr txBox="1">
              <a:spLocks noChangeArrowheads="1"/>
            </p:cNvSpPr>
            <p:nvPr/>
          </p:nvSpPr>
          <p:spPr bwMode="auto">
            <a:xfrm>
              <a:off x="1238" y="2979"/>
              <a:ext cx="526" cy="161"/>
            </a:xfrm>
            <a:prstGeom prst="rect">
              <a:avLst/>
            </a:prstGeom>
            <a:noFill/>
            <a:ln w="9525" algn="ctr">
              <a:noFill/>
              <a:miter lim="800000"/>
              <a:headEnd/>
              <a:tailEnd/>
            </a:ln>
            <a:effectLst/>
          </p:spPr>
          <p:txBody>
            <a:bodyPr wrap="none">
              <a:spAutoFit/>
            </a:bodyPr>
            <a:lstStyle/>
            <a:p>
              <a:pPr algn="ctr" eaLnBrk="0" hangingPunct="0"/>
              <a:r>
                <a:rPr lang="en-CA" sz="400" i="1">
                  <a:solidFill>
                    <a:srgbClr val="5F5F5F"/>
                  </a:solidFill>
                </a:rPr>
                <a:t>In-store displays</a:t>
              </a:r>
            </a:p>
          </p:txBody>
        </p:sp>
        <p:sp>
          <p:nvSpPr>
            <p:cNvPr id="50" name="Text Box 18"/>
            <p:cNvSpPr txBox="1">
              <a:spLocks noChangeArrowheads="1"/>
            </p:cNvSpPr>
            <p:nvPr/>
          </p:nvSpPr>
          <p:spPr bwMode="auto">
            <a:xfrm>
              <a:off x="1254" y="2682"/>
              <a:ext cx="305" cy="161"/>
            </a:xfrm>
            <a:prstGeom prst="rect">
              <a:avLst/>
            </a:prstGeom>
            <a:noFill/>
            <a:ln w="9525" algn="ctr">
              <a:noFill/>
              <a:miter lim="800000"/>
              <a:headEnd/>
              <a:tailEnd/>
            </a:ln>
            <a:effectLst/>
          </p:spPr>
          <p:txBody>
            <a:bodyPr wrap="none">
              <a:spAutoFit/>
            </a:bodyPr>
            <a:lstStyle/>
            <a:p>
              <a:pPr algn="ctr" eaLnBrk="0" hangingPunct="0"/>
              <a:r>
                <a:rPr lang="en-CA" sz="400" i="1">
                  <a:solidFill>
                    <a:schemeClr val="bg1"/>
                  </a:solidFill>
                </a:rPr>
                <a:t>WoM</a:t>
              </a:r>
            </a:p>
          </p:txBody>
        </p:sp>
        <p:sp>
          <p:nvSpPr>
            <p:cNvPr id="51" name="Freeform 37"/>
            <p:cNvSpPr>
              <a:spLocks/>
            </p:cNvSpPr>
            <p:nvPr/>
          </p:nvSpPr>
          <p:spPr bwMode="auto">
            <a:xfrm>
              <a:off x="1056" y="2412"/>
              <a:ext cx="7" cy="704"/>
            </a:xfrm>
            <a:custGeom>
              <a:avLst/>
              <a:gdLst/>
              <a:ahLst/>
              <a:cxnLst>
                <a:cxn ang="0">
                  <a:pos x="1" y="1"/>
                </a:cxn>
                <a:cxn ang="0">
                  <a:pos x="0" y="1"/>
                </a:cxn>
                <a:cxn ang="0">
                  <a:pos x="0" y="1"/>
                </a:cxn>
                <a:cxn ang="0">
                  <a:pos x="0" y="104"/>
                </a:cxn>
                <a:cxn ang="0">
                  <a:pos x="1" y="1"/>
                </a:cxn>
              </a:cxnLst>
              <a:rect l="0" t="0" r="r" b="b"/>
              <a:pathLst>
                <a:path w="1" h="104">
                  <a:moveTo>
                    <a:pt x="1" y="1"/>
                  </a:moveTo>
                  <a:cubicBezTo>
                    <a:pt x="1" y="1"/>
                    <a:pt x="0" y="1"/>
                    <a:pt x="0" y="1"/>
                  </a:cubicBezTo>
                  <a:cubicBezTo>
                    <a:pt x="0" y="0"/>
                    <a:pt x="0" y="1"/>
                    <a:pt x="0" y="1"/>
                  </a:cubicBezTo>
                  <a:lnTo>
                    <a:pt x="0" y="104"/>
                  </a:lnTo>
                  <a:lnTo>
                    <a:pt x="1" y="1"/>
                  </a:lnTo>
                  <a:close/>
                </a:path>
              </a:pathLst>
            </a:custGeom>
            <a:solidFill>
              <a:srgbClr val="C0C0C0"/>
            </a:solidFill>
            <a:ln w="9525">
              <a:solidFill>
                <a:srgbClr val="000000"/>
              </a:solidFill>
              <a:prstDash val="solid"/>
              <a:round/>
              <a:headEnd/>
              <a:tailEnd/>
            </a:ln>
          </p:spPr>
          <p:txBody>
            <a:bodyPr/>
            <a:lstStyle/>
            <a:p>
              <a:endParaRPr lang="en-US" sz="1100"/>
            </a:p>
          </p:txBody>
        </p:sp>
        <p:sp>
          <p:nvSpPr>
            <p:cNvPr id="52" name="Freeform 38"/>
            <p:cNvSpPr>
              <a:spLocks/>
            </p:cNvSpPr>
            <p:nvPr/>
          </p:nvSpPr>
          <p:spPr bwMode="auto">
            <a:xfrm>
              <a:off x="1056" y="2418"/>
              <a:ext cx="27" cy="698"/>
            </a:xfrm>
            <a:custGeom>
              <a:avLst/>
              <a:gdLst/>
              <a:ahLst/>
              <a:cxnLst>
                <a:cxn ang="0">
                  <a:pos x="4" y="0"/>
                </a:cxn>
                <a:cxn ang="0">
                  <a:pos x="1" y="0"/>
                </a:cxn>
                <a:cxn ang="0">
                  <a:pos x="0" y="103"/>
                </a:cxn>
                <a:cxn ang="0">
                  <a:pos x="4" y="0"/>
                </a:cxn>
              </a:cxnLst>
              <a:rect l="0" t="0" r="r" b="b"/>
              <a:pathLst>
                <a:path w="4" h="103">
                  <a:moveTo>
                    <a:pt x="4" y="0"/>
                  </a:moveTo>
                  <a:cubicBezTo>
                    <a:pt x="3" y="0"/>
                    <a:pt x="2" y="0"/>
                    <a:pt x="1" y="0"/>
                  </a:cubicBezTo>
                  <a:lnTo>
                    <a:pt x="0" y="103"/>
                  </a:lnTo>
                  <a:lnTo>
                    <a:pt x="4" y="0"/>
                  </a:lnTo>
                  <a:close/>
                </a:path>
              </a:pathLst>
            </a:custGeom>
            <a:solidFill>
              <a:srgbClr val="009999"/>
            </a:solidFill>
            <a:ln w="9525">
              <a:solidFill>
                <a:srgbClr val="000000"/>
              </a:solidFill>
              <a:prstDash val="solid"/>
              <a:round/>
              <a:headEnd/>
              <a:tailEnd/>
            </a:ln>
          </p:spPr>
          <p:txBody>
            <a:bodyPr/>
            <a:lstStyle/>
            <a:p>
              <a:endParaRPr lang="en-US" sz="1100"/>
            </a:p>
          </p:txBody>
        </p:sp>
        <p:sp>
          <p:nvSpPr>
            <p:cNvPr id="53" name="Freeform 39"/>
            <p:cNvSpPr>
              <a:spLocks/>
            </p:cNvSpPr>
            <p:nvPr/>
          </p:nvSpPr>
          <p:spPr bwMode="auto">
            <a:xfrm>
              <a:off x="1056" y="2418"/>
              <a:ext cx="88" cy="698"/>
            </a:xfrm>
            <a:custGeom>
              <a:avLst/>
              <a:gdLst/>
              <a:ahLst/>
              <a:cxnLst>
                <a:cxn ang="0">
                  <a:pos x="13" y="0"/>
                </a:cxn>
                <a:cxn ang="0">
                  <a:pos x="4" y="0"/>
                </a:cxn>
                <a:cxn ang="0">
                  <a:pos x="0" y="103"/>
                </a:cxn>
                <a:cxn ang="0">
                  <a:pos x="13" y="0"/>
                </a:cxn>
              </a:cxnLst>
              <a:rect l="0" t="0" r="r" b="b"/>
              <a:pathLst>
                <a:path w="13" h="103">
                  <a:moveTo>
                    <a:pt x="13" y="0"/>
                  </a:moveTo>
                  <a:cubicBezTo>
                    <a:pt x="10" y="0"/>
                    <a:pt x="7" y="0"/>
                    <a:pt x="4" y="0"/>
                  </a:cubicBezTo>
                  <a:lnTo>
                    <a:pt x="0" y="103"/>
                  </a:lnTo>
                  <a:lnTo>
                    <a:pt x="13" y="0"/>
                  </a:lnTo>
                  <a:close/>
                </a:path>
              </a:pathLst>
            </a:custGeom>
            <a:solidFill>
              <a:srgbClr val="FF99CC"/>
            </a:solidFill>
            <a:ln w="9525">
              <a:solidFill>
                <a:srgbClr val="000000"/>
              </a:solidFill>
              <a:prstDash val="solid"/>
              <a:round/>
              <a:headEnd/>
              <a:tailEnd/>
            </a:ln>
          </p:spPr>
          <p:txBody>
            <a:bodyPr/>
            <a:lstStyle/>
            <a:p>
              <a:endParaRPr lang="en-US" sz="1100"/>
            </a:p>
          </p:txBody>
        </p:sp>
        <p:sp>
          <p:nvSpPr>
            <p:cNvPr id="54" name="Freeform 40"/>
            <p:cNvSpPr>
              <a:spLocks/>
            </p:cNvSpPr>
            <p:nvPr/>
          </p:nvSpPr>
          <p:spPr bwMode="auto">
            <a:xfrm>
              <a:off x="1056" y="2418"/>
              <a:ext cx="135" cy="698"/>
            </a:xfrm>
            <a:custGeom>
              <a:avLst/>
              <a:gdLst/>
              <a:ahLst/>
              <a:cxnLst>
                <a:cxn ang="0">
                  <a:pos x="20" y="2"/>
                </a:cxn>
                <a:cxn ang="0">
                  <a:pos x="13" y="0"/>
                </a:cxn>
                <a:cxn ang="0">
                  <a:pos x="0" y="103"/>
                </a:cxn>
                <a:cxn ang="0">
                  <a:pos x="20" y="2"/>
                </a:cxn>
              </a:cxnLst>
              <a:rect l="0" t="0" r="r" b="b"/>
              <a:pathLst>
                <a:path w="20" h="103">
                  <a:moveTo>
                    <a:pt x="20" y="2"/>
                  </a:moveTo>
                  <a:cubicBezTo>
                    <a:pt x="18" y="1"/>
                    <a:pt x="15" y="1"/>
                    <a:pt x="13" y="0"/>
                  </a:cubicBezTo>
                  <a:lnTo>
                    <a:pt x="0" y="103"/>
                  </a:lnTo>
                  <a:lnTo>
                    <a:pt x="20" y="2"/>
                  </a:lnTo>
                  <a:close/>
                </a:path>
              </a:pathLst>
            </a:custGeom>
            <a:solidFill>
              <a:srgbClr val="333399"/>
            </a:solidFill>
            <a:ln w="9525">
              <a:solidFill>
                <a:srgbClr val="000000"/>
              </a:solidFill>
              <a:prstDash val="solid"/>
              <a:round/>
              <a:headEnd/>
              <a:tailEnd/>
            </a:ln>
          </p:spPr>
          <p:txBody>
            <a:bodyPr/>
            <a:lstStyle/>
            <a:p>
              <a:endParaRPr lang="en-US" sz="1100"/>
            </a:p>
          </p:txBody>
        </p:sp>
        <p:sp>
          <p:nvSpPr>
            <p:cNvPr id="55" name="Freeform 41"/>
            <p:cNvSpPr>
              <a:spLocks/>
            </p:cNvSpPr>
            <p:nvPr/>
          </p:nvSpPr>
          <p:spPr bwMode="auto">
            <a:xfrm>
              <a:off x="1056" y="2432"/>
              <a:ext cx="215" cy="684"/>
            </a:xfrm>
            <a:custGeom>
              <a:avLst/>
              <a:gdLst/>
              <a:ahLst/>
              <a:cxnLst>
                <a:cxn ang="0">
                  <a:pos x="32" y="2"/>
                </a:cxn>
                <a:cxn ang="0">
                  <a:pos x="20" y="0"/>
                </a:cxn>
                <a:cxn ang="0">
                  <a:pos x="0" y="101"/>
                </a:cxn>
                <a:cxn ang="0">
                  <a:pos x="32" y="2"/>
                </a:cxn>
              </a:cxnLst>
              <a:rect l="0" t="0" r="r" b="b"/>
              <a:pathLst>
                <a:path w="32" h="101">
                  <a:moveTo>
                    <a:pt x="32" y="2"/>
                  </a:moveTo>
                  <a:cubicBezTo>
                    <a:pt x="28" y="1"/>
                    <a:pt x="24" y="0"/>
                    <a:pt x="20" y="0"/>
                  </a:cubicBezTo>
                  <a:lnTo>
                    <a:pt x="0" y="101"/>
                  </a:lnTo>
                  <a:lnTo>
                    <a:pt x="32" y="2"/>
                  </a:lnTo>
                  <a:close/>
                </a:path>
              </a:pathLst>
            </a:custGeom>
            <a:solidFill>
              <a:srgbClr val="808080"/>
            </a:solidFill>
            <a:ln w="9525">
              <a:solidFill>
                <a:srgbClr val="000000"/>
              </a:solidFill>
              <a:prstDash val="solid"/>
              <a:round/>
              <a:headEnd/>
              <a:tailEnd/>
            </a:ln>
          </p:spPr>
          <p:txBody>
            <a:bodyPr/>
            <a:lstStyle/>
            <a:p>
              <a:endParaRPr lang="en-US" sz="1100"/>
            </a:p>
          </p:txBody>
        </p:sp>
        <p:sp>
          <p:nvSpPr>
            <p:cNvPr id="56" name="Freeform 42"/>
            <p:cNvSpPr>
              <a:spLocks/>
            </p:cNvSpPr>
            <p:nvPr/>
          </p:nvSpPr>
          <p:spPr bwMode="auto">
            <a:xfrm>
              <a:off x="1056" y="2445"/>
              <a:ext cx="297" cy="671"/>
            </a:xfrm>
            <a:custGeom>
              <a:avLst/>
              <a:gdLst/>
              <a:ahLst/>
              <a:cxnLst>
                <a:cxn ang="0">
                  <a:pos x="44" y="6"/>
                </a:cxn>
                <a:cxn ang="0">
                  <a:pos x="32" y="0"/>
                </a:cxn>
                <a:cxn ang="0">
                  <a:pos x="0" y="99"/>
                </a:cxn>
                <a:cxn ang="0">
                  <a:pos x="44" y="6"/>
                </a:cxn>
              </a:cxnLst>
              <a:rect l="0" t="0" r="r" b="b"/>
              <a:pathLst>
                <a:path w="44" h="99">
                  <a:moveTo>
                    <a:pt x="44" y="6"/>
                  </a:moveTo>
                  <a:cubicBezTo>
                    <a:pt x="40" y="4"/>
                    <a:pt x="36" y="2"/>
                    <a:pt x="32" y="0"/>
                  </a:cubicBezTo>
                  <a:lnTo>
                    <a:pt x="0" y="99"/>
                  </a:lnTo>
                  <a:lnTo>
                    <a:pt x="44" y="6"/>
                  </a:lnTo>
                  <a:close/>
                </a:path>
              </a:pathLst>
            </a:custGeom>
            <a:solidFill>
              <a:srgbClr val="000000"/>
            </a:solidFill>
            <a:ln w="9525">
              <a:solidFill>
                <a:srgbClr val="000000"/>
              </a:solidFill>
              <a:prstDash val="solid"/>
              <a:round/>
              <a:headEnd/>
              <a:tailEnd/>
            </a:ln>
          </p:spPr>
          <p:txBody>
            <a:bodyPr/>
            <a:lstStyle/>
            <a:p>
              <a:endParaRPr lang="en-US" sz="1100"/>
            </a:p>
          </p:txBody>
        </p:sp>
        <p:sp>
          <p:nvSpPr>
            <p:cNvPr id="57" name="Freeform 43"/>
            <p:cNvSpPr>
              <a:spLocks/>
            </p:cNvSpPr>
            <p:nvPr/>
          </p:nvSpPr>
          <p:spPr bwMode="auto">
            <a:xfrm>
              <a:off x="1056" y="2487"/>
              <a:ext cx="546" cy="629"/>
            </a:xfrm>
            <a:custGeom>
              <a:avLst/>
              <a:gdLst/>
              <a:ahLst/>
              <a:cxnLst>
                <a:cxn ang="0">
                  <a:pos x="81" y="29"/>
                </a:cxn>
                <a:cxn ang="0">
                  <a:pos x="44" y="0"/>
                </a:cxn>
                <a:cxn ang="0">
                  <a:pos x="0" y="93"/>
                </a:cxn>
                <a:cxn ang="0">
                  <a:pos x="81" y="29"/>
                </a:cxn>
              </a:cxnLst>
              <a:rect l="0" t="0" r="r" b="b"/>
              <a:pathLst>
                <a:path w="81" h="93">
                  <a:moveTo>
                    <a:pt x="81" y="29"/>
                  </a:moveTo>
                  <a:cubicBezTo>
                    <a:pt x="71" y="16"/>
                    <a:pt x="59" y="6"/>
                    <a:pt x="44" y="0"/>
                  </a:cubicBezTo>
                  <a:lnTo>
                    <a:pt x="0" y="93"/>
                  </a:lnTo>
                  <a:lnTo>
                    <a:pt x="81" y="29"/>
                  </a:lnTo>
                  <a:close/>
                </a:path>
              </a:pathLst>
            </a:custGeom>
            <a:solidFill>
              <a:srgbClr val="0066CC"/>
            </a:solidFill>
            <a:ln w="9525">
              <a:solidFill>
                <a:srgbClr val="000000"/>
              </a:solidFill>
              <a:prstDash val="solid"/>
              <a:round/>
              <a:headEnd/>
              <a:tailEnd/>
            </a:ln>
          </p:spPr>
          <p:txBody>
            <a:bodyPr/>
            <a:lstStyle/>
            <a:p>
              <a:endParaRPr lang="en-US" sz="1100"/>
            </a:p>
          </p:txBody>
        </p:sp>
        <p:sp>
          <p:nvSpPr>
            <p:cNvPr id="58" name="Freeform 44"/>
            <p:cNvSpPr>
              <a:spLocks/>
            </p:cNvSpPr>
            <p:nvPr/>
          </p:nvSpPr>
          <p:spPr bwMode="auto">
            <a:xfrm>
              <a:off x="1056" y="2682"/>
              <a:ext cx="702" cy="495"/>
            </a:xfrm>
            <a:custGeom>
              <a:avLst/>
              <a:gdLst/>
              <a:ahLst/>
              <a:cxnLst>
                <a:cxn ang="0">
                  <a:pos x="103" y="73"/>
                </a:cxn>
                <a:cxn ang="0">
                  <a:pos x="104" y="64"/>
                </a:cxn>
                <a:cxn ang="0">
                  <a:pos x="81" y="0"/>
                </a:cxn>
                <a:cxn ang="0">
                  <a:pos x="0" y="64"/>
                </a:cxn>
                <a:cxn ang="0">
                  <a:pos x="103" y="73"/>
                </a:cxn>
              </a:cxnLst>
              <a:rect l="0" t="0" r="r" b="b"/>
              <a:pathLst>
                <a:path w="104" h="73">
                  <a:moveTo>
                    <a:pt x="103" y="73"/>
                  </a:moveTo>
                  <a:cubicBezTo>
                    <a:pt x="103" y="70"/>
                    <a:pt x="104" y="67"/>
                    <a:pt x="104" y="64"/>
                  </a:cubicBezTo>
                  <a:cubicBezTo>
                    <a:pt x="104" y="41"/>
                    <a:pt x="96" y="18"/>
                    <a:pt x="81" y="0"/>
                  </a:cubicBezTo>
                  <a:lnTo>
                    <a:pt x="0" y="64"/>
                  </a:lnTo>
                  <a:lnTo>
                    <a:pt x="103" y="73"/>
                  </a:lnTo>
                  <a:close/>
                </a:path>
              </a:pathLst>
            </a:custGeom>
            <a:solidFill>
              <a:schemeClr val="accent4">
                <a:lumMod val="40000"/>
                <a:lumOff val="60000"/>
              </a:schemeClr>
            </a:solidFill>
            <a:ln w="9525">
              <a:solidFill>
                <a:srgbClr val="000000"/>
              </a:solidFill>
              <a:prstDash val="solid"/>
              <a:round/>
              <a:headEnd/>
              <a:tailEnd/>
            </a:ln>
          </p:spPr>
          <p:txBody>
            <a:bodyPr/>
            <a:lstStyle/>
            <a:p>
              <a:endParaRPr lang="en-US" sz="1100"/>
            </a:p>
          </p:txBody>
        </p:sp>
        <p:sp>
          <p:nvSpPr>
            <p:cNvPr id="59" name="Freeform 45"/>
            <p:cNvSpPr>
              <a:spLocks/>
            </p:cNvSpPr>
            <p:nvPr/>
          </p:nvSpPr>
          <p:spPr bwMode="auto">
            <a:xfrm>
              <a:off x="893" y="3116"/>
              <a:ext cx="859" cy="697"/>
            </a:xfrm>
            <a:custGeom>
              <a:avLst/>
              <a:gdLst/>
              <a:ahLst/>
              <a:cxnLst>
                <a:cxn ang="0">
                  <a:pos x="0" y="101"/>
                </a:cxn>
                <a:cxn ang="0">
                  <a:pos x="24" y="103"/>
                </a:cxn>
                <a:cxn ang="0">
                  <a:pos x="127" y="9"/>
                </a:cxn>
                <a:cxn ang="0">
                  <a:pos x="24" y="0"/>
                </a:cxn>
                <a:cxn ang="0">
                  <a:pos x="0" y="101"/>
                </a:cxn>
              </a:cxnLst>
              <a:rect l="0" t="0" r="r" b="b"/>
              <a:pathLst>
                <a:path w="127" h="103">
                  <a:moveTo>
                    <a:pt x="0" y="101"/>
                  </a:moveTo>
                  <a:cubicBezTo>
                    <a:pt x="8" y="103"/>
                    <a:pt x="16" y="103"/>
                    <a:pt x="24" y="103"/>
                  </a:cubicBezTo>
                  <a:cubicBezTo>
                    <a:pt x="78" y="103"/>
                    <a:pt x="123" y="62"/>
                    <a:pt x="127" y="9"/>
                  </a:cubicBezTo>
                  <a:lnTo>
                    <a:pt x="24" y="0"/>
                  </a:lnTo>
                  <a:lnTo>
                    <a:pt x="0" y="101"/>
                  </a:lnTo>
                  <a:close/>
                </a:path>
              </a:pathLst>
            </a:custGeom>
            <a:solidFill>
              <a:srgbClr val="CC0066"/>
            </a:solidFill>
            <a:ln w="9525">
              <a:solidFill>
                <a:srgbClr val="000000"/>
              </a:solidFill>
              <a:prstDash val="solid"/>
              <a:round/>
              <a:headEnd/>
              <a:tailEnd/>
            </a:ln>
          </p:spPr>
          <p:txBody>
            <a:bodyPr/>
            <a:lstStyle/>
            <a:p>
              <a:endParaRPr lang="en-US" sz="1100"/>
            </a:p>
          </p:txBody>
        </p:sp>
        <p:sp>
          <p:nvSpPr>
            <p:cNvPr id="60" name="Freeform 46"/>
            <p:cNvSpPr>
              <a:spLocks/>
            </p:cNvSpPr>
            <p:nvPr/>
          </p:nvSpPr>
          <p:spPr bwMode="auto">
            <a:xfrm>
              <a:off x="354" y="2418"/>
              <a:ext cx="702" cy="1382"/>
            </a:xfrm>
            <a:custGeom>
              <a:avLst/>
              <a:gdLst/>
              <a:ahLst/>
              <a:cxnLst>
                <a:cxn ang="0">
                  <a:pos x="104" y="0"/>
                </a:cxn>
                <a:cxn ang="0">
                  <a:pos x="1" y="103"/>
                </a:cxn>
                <a:cxn ang="0">
                  <a:pos x="80" y="204"/>
                </a:cxn>
                <a:cxn ang="0">
                  <a:pos x="104" y="103"/>
                </a:cxn>
                <a:cxn ang="0">
                  <a:pos x="104" y="0"/>
                </a:cxn>
              </a:cxnLst>
              <a:rect l="0" t="0" r="r" b="b"/>
              <a:pathLst>
                <a:path w="104" h="204">
                  <a:moveTo>
                    <a:pt x="104" y="0"/>
                  </a:moveTo>
                  <a:cubicBezTo>
                    <a:pt x="47" y="0"/>
                    <a:pt x="1" y="46"/>
                    <a:pt x="1" y="103"/>
                  </a:cubicBezTo>
                  <a:cubicBezTo>
                    <a:pt x="0" y="151"/>
                    <a:pt x="33" y="193"/>
                    <a:pt x="80" y="204"/>
                  </a:cubicBezTo>
                  <a:lnTo>
                    <a:pt x="104" y="103"/>
                  </a:lnTo>
                  <a:lnTo>
                    <a:pt x="104" y="0"/>
                  </a:lnTo>
                  <a:close/>
                </a:path>
              </a:pathLst>
            </a:custGeom>
            <a:solidFill>
              <a:srgbClr val="92D050"/>
            </a:solidFill>
            <a:ln w="9525">
              <a:solidFill>
                <a:srgbClr val="000000"/>
              </a:solidFill>
              <a:prstDash val="solid"/>
              <a:round/>
              <a:headEnd/>
              <a:tailEnd/>
            </a:ln>
          </p:spPr>
          <p:txBody>
            <a:bodyPr/>
            <a:lstStyle/>
            <a:p>
              <a:endParaRPr lang="en-US" sz="1100"/>
            </a:p>
          </p:txBody>
        </p:sp>
        <p:sp>
          <p:nvSpPr>
            <p:cNvPr id="61" name="Text Box 106"/>
            <p:cNvSpPr txBox="1">
              <a:spLocks noChangeArrowheads="1"/>
            </p:cNvSpPr>
            <p:nvPr/>
          </p:nvSpPr>
          <p:spPr bwMode="auto">
            <a:xfrm>
              <a:off x="350" y="2827"/>
              <a:ext cx="750" cy="419"/>
            </a:xfrm>
            <a:prstGeom prst="rect">
              <a:avLst/>
            </a:prstGeom>
            <a:noFill/>
            <a:ln w="9525" algn="ctr">
              <a:noFill/>
              <a:miter lim="800000"/>
              <a:headEnd/>
              <a:tailEnd/>
            </a:ln>
            <a:effectLst/>
          </p:spPr>
          <p:txBody>
            <a:bodyPr wrap="none">
              <a:spAutoFit/>
            </a:bodyPr>
            <a:lstStyle/>
            <a:p>
              <a:pPr algn="ctr" eaLnBrk="0" hangingPunct="0"/>
              <a:r>
                <a:rPr lang="en-CA" sz="1000" b="1" i="1" dirty="0">
                  <a:solidFill>
                    <a:schemeClr val="bg1"/>
                  </a:solidFill>
                </a:rPr>
                <a:t>Special </a:t>
              </a:r>
            </a:p>
            <a:p>
              <a:pPr algn="ctr" eaLnBrk="0" hangingPunct="0"/>
              <a:r>
                <a:rPr lang="en-CA" sz="1000" b="1" i="1" dirty="0">
                  <a:solidFill>
                    <a:schemeClr val="bg1"/>
                  </a:solidFill>
                </a:rPr>
                <a:t>packaging</a:t>
              </a:r>
            </a:p>
          </p:txBody>
        </p:sp>
        <p:sp>
          <p:nvSpPr>
            <p:cNvPr id="62" name="Text Box 107"/>
            <p:cNvSpPr txBox="1">
              <a:spLocks noChangeArrowheads="1"/>
            </p:cNvSpPr>
            <p:nvPr/>
          </p:nvSpPr>
          <p:spPr bwMode="auto">
            <a:xfrm>
              <a:off x="1031" y="3278"/>
              <a:ext cx="577" cy="435"/>
            </a:xfrm>
            <a:prstGeom prst="rect">
              <a:avLst/>
            </a:prstGeom>
            <a:noFill/>
            <a:ln w="9525" algn="ctr">
              <a:noFill/>
              <a:miter lim="800000"/>
              <a:headEnd/>
              <a:tailEnd/>
            </a:ln>
            <a:effectLst/>
          </p:spPr>
          <p:txBody>
            <a:bodyPr wrap="none">
              <a:spAutoFit/>
            </a:bodyPr>
            <a:lstStyle/>
            <a:p>
              <a:pPr algn="ctr" eaLnBrk="0" hangingPunct="0"/>
              <a:r>
                <a:rPr lang="en-CA" sz="1050" b="1" i="1" dirty="0">
                  <a:solidFill>
                    <a:schemeClr val="bg1"/>
                  </a:solidFill>
                </a:rPr>
                <a:t>TV ad  </a:t>
              </a:r>
            </a:p>
            <a:p>
              <a:pPr algn="ctr" eaLnBrk="0" hangingPunct="0"/>
              <a:endParaRPr lang="en-CA" sz="1050" b="1" i="1" dirty="0">
                <a:solidFill>
                  <a:schemeClr val="bg1"/>
                </a:solidFill>
              </a:endParaRPr>
            </a:p>
          </p:txBody>
        </p:sp>
        <p:sp>
          <p:nvSpPr>
            <p:cNvPr id="63" name="Text Box 108"/>
            <p:cNvSpPr txBox="1">
              <a:spLocks noChangeArrowheads="1"/>
            </p:cNvSpPr>
            <p:nvPr/>
          </p:nvSpPr>
          <p:spPr bwMode="auto">
            <a:xfrm>
              <a:off x="1213" y="2840"/>
              <a:ext cx="626" cy="366"/>
            </a:xfrm>
            <a:prstGeom prst="rect">
              <a:avLst/>
            </a:prstGeom>
            <a:noFill/>
            <a:ln w="9525" algn="ctr">
              <a:noFill/>
              <a:miter lim="800000"/>
              <a:headEnd/>
              <a:tailEnd/>
            </a:ln>
            <a:effectLst/>
          </p:spPr>
          <p:txBody>
            <a:bodyPr wrap="none">
              <a:spAutoFit/>
            </a:bodyPr>
            <a:lstStyle/>
            <a:p>
              <a:pPr algn="ctr" eaLnBrk="0" hangingPunct="0">
                <a:lnSpc>
                  <a:spcPts val="1000"/>
                </a:lnSpc>
              </a:pPr>
              <a:r>
                <a:rPr lang="en-CA" sz="1000" i="1" dirty="0"/>
                <a:t>In-store </a:t>
              </a:r>
            </a:p>
            <a:p>
              <a:pPr algn="ctr" eaLnBrk="0" hangingPunct="0">
                <a:lnSpc>
                  <a:spcPts val="1000"/>
                </a:lnSpc>
              </a:pPr>
              <a:r>
                <a:rPr lang="en-CA" sz="1000" i="1" dirty="0"/>
                <a:t>displays</a:t>
              </a:r>
            </a:p>
          </p:txBody>
        </p:sp>
        <p:sp>
          <p:nvSpPr>
            <p:cNvPr id="64" name="Text Box 109"/>
            <p:cNvSpPr txBox="1">
              <a:spLocks noChangeArrowheads="1"/>
            </p:cNvSpPr>
            <p:nvPr/>
          </p:nvSpPr>
          <p:spPr bwMode="auto">
            <a:xfrm>
              <a:off x="1190" y="2614"/>
              <a:ext cx="456" cy="242"/>
            </a:xfrm>
            <a:prstGeom prst="rect">
              <a:avLst/>
            </a:prstGeom>
            <a:noFill/>
            <a:ln w="9525" algn="ctr">
              <a:noFill/>
              <a:miter lim="800000"/>
              <a:headEnd/>
              <a:tailEnd/>
            </a:ln>
            <a:effectLst/>
          </p:spPr>
          <p:txBody>
            <a:bodyPr wrap="none">
              <a:spAutoFit/>
            </a:bodyPr>
            <a:lstStyle/>
            <a:p>
              <a:pPr algn="ctr" eaLnBrk="0" hangingPunct="0"/>
              <a:r>
                <a:rPr lang="en-CA" sz="900" i="1" dirty="0" err="1">
                  <a:solidFill>
                    <a:schemeClr val="bg1"/>
                  </a:solidFill>
                </a:rPr>
                <a:t>WoM</a:t>
              </a:r>
              <a:endParaRPr lang="en-CA" sz="900" i="1" dirty="0">
                <a:solidFill>
                  <a:schemeClr val="bg1"/>
                </a:solidFill>
              </a:endParaRPr>
            </a:p>
          </p:txBody>
        </p:sp>
      </p:grpSp>
      <p:sp>
        <p:nvSpPr>
          <p:cNvPr id="65" name="AutoShape 115"/>
          <p:cNvSpPr>
            <a:spLocks noChangeArrowheads="1"/>
          </p:cNvSpPr>
          <p:nvPr/>
        </p:nvSpPr>
        <p:spPr bwMode="auto">
          <a:xfrm rot="19862440">
            <a:off x="2665009" y="5065462"/>
            <a:ext cx="222206" cy="259554"/>
          </a:xfrm>
          <a:prstGeom prst="upArrow">
            <a:avLst>
              <a:gd name="adj1" fmla="val 50000"/>
              <a:gd name="adj2" fmla="val 29956"/>
            </a:avLst>
          </a:prstGeom>
          <a:solidFill>
            <a:schemeClr val="bg1"/>
          </a:solidFill>
          <a:ln w="28575">
            <a:solidFill>
              <a:srgbClr val="CC0066"/>
            </a:solidFill>
            <a:miter lim="800000"/>
            <a:headEnd/>
            <a:tailEnd/>
          </a:ln>
          <a:effectLst/>
        </p:spPr>
        <p:txBody>
          <a:bodyPr wrap="none" anchor="ctr"/>
          <a:lstStyle/>
          <a:p>
            <a:endParaRPr lang="en-US" sz="1100"/>
          </a:p>
        </p:txBody>
      </p:sp>
      <p:sp>
        <p:nvSpPr>
          <p:cNvPr id="66" name="AutoShape 116"/>
          <p:cNvSpPr>
            <a:spLocks noChangeArrowheads="1"/>
          </p:cNvSpPr>
          <p:nvPr/>
        </p:nvSpPr>
        <p:spPr bwMode="auto">
          <a:xfrm rot="2469210">
            <a:off x="6205202" y="4439751"/>
            <a:ext cx="222207" cy="259554"/>
          </a:xfrm>
          <a:prstGeom prst="upArrow">
            <a:avLst>
              <a:gd name="adj1" fmla="val 50000"/>
              <a:gd name="adj2" fmla="val 29956"/>
            </a:avLst>
          </a:prstGeom>
          <a:solidFill>
            <a:schemeClr val="bg1"/>
          </a:solidFill>
          <a:ln w="28575">
            <a:solidFill>
              <a:srgbClr val="CC0066"/>
            </a:solidFill>
            <a:miter lim="800000"/>
            <a:headEnd/>
            <a:tailEnd/>
          </a:ln>
          <a:effectLst/>
        </p:spPr>
        <p:txBody>
          <a:bodyPr wrap="none" anchor="ctr"/>
          <a:lstStyle/>
          <a:p>
            <a:endParaRPr lang="en-US" sz="1100"/>
          </a:p>
        </p:txBody>
      </p:sp>
      <p:sp>
        <p:nvSpPr>
          <p:cNvPr id="67" name="AutoShape 115"/>
          <p:cNvSpPr>
            <a:spLocks noChangeArrowheads="1"/>
          </p:cNvSpPr>
          <p:nvPr/>
        </p:nvSpPr>
        <p:spPr bwMode="auto">
          <a:xfrm rot="19862440">
            <a:off x="4785556" y="5085827"/>
            <a:ext cx="222206" cy="259554"/>
          </a:xfrm>
          <a:prstGeom prst="upArrow">
            <a:avLst>
              <a:gd name="adj1" fmla="val 50000"/>
              <a:gd name="adj2" fmla="val 29956"/>
            </a:avLst>
          </a:prstGeom>
          <a:solidFill>
            <a:schemeClr val="bg1"/>
          </a:solidFill>
          <a:ln w="28575">
            <a:solidFill>
              <a:srgbClr val="CC0066"/>
            </a:solidFill>
            <a:miter lim="800000"/>
            <a:headEnd/>
            <a:tailEnd/>
          </a:ln>
          <a:effectLst/>
        </p:spPr>
        <p:txBody>
          <a:bodyPr wrap="none" anchor="ctr"/>
          <a:lstStyle/>
          <a:p>
            <a:endParaRPr lang="en-US" sz="1100"/>
          </a:p>
        </p:txBody>
      </p:sp>
      <p:sp>
        <p:nvSpPr>
          <p:cNvPr id="68" name="TextBox 67"/>
          <p:cNvSpPr txBox="1"/>
          <p:nvPr/>
        </p:nvSpPr>
        <p:spPr>
          <a:xfrm>
            <a:off x="3644420" y="1495351"/>
            <a:ext cx="5072262" cy="1231106"/>
          </a:xfrm>
          <a:prstGeom prst="rect">
            <a:avLst/>
          </a:prstGeom>
        </p:spPr>
        <p:txBody>
          <a:bodyPr vert="horz" wrap="square" lIns="0" tIns="0" rIns="0" bIns="0" rtlCol="0">
            <a:spAutoFit/>
          </a:bodyPr>
          <a:lstStyle/>
          <a:p>
            <a:pPr marL="4763" algn="ctr"/>
            <a:r>
              <a:rPr lang="en-US" sz="2000" b="1" dirty="0">
                <a:solidFill>
                  <a:schemeClr val="accent5">
                    <a:lumMod val="75000"/>
                  </a:schemeClr>
                </a:solidFill>
              </a:rPr>
              <a:t>Touchpoints need to be selected for how each touchpoint best plays its role.</a:t>
            </a:r>
          </a:p>
          <a:p>
            <a:pPr marL="4763" algn="ctr"/>
            <a:r>
              <a:rPr lang="en-US" sz="2000" b="1" dirty="0">
                <a:solidFill>
                  <a:srgbClr val="00B050"/>
                </a:solidFill>
              </a:rPr>
              <a:t>It is about the </a:t>
            </a:r>
            <a:r>
              <a:rPr lang="en-US" sz="2000" b="1" i="1" dirty="0">
                <a:solidFill>
                  <a:srgbClr val="00B050"/>
                </a:solidFill>
              </a:rPr>
              <a:t>orchestration</a:t>
            </a:r>
            <a:r>
              <a:rPr lang="en-US" sz="2000" b="1" dirty="0">
                <a:solidFill>
                  <a:srgbClr val="00B050"/>
                </a:solidFill>
              </a:rPr>
              <a:t> of objectives, targets and roles of the touchpoints</a:t>
            </a:r>
          </a:p>
        </p:txBody>
      </p:sp>
    </p:spTree>
    <p:extLst>
      <p:ext uri="{BB962C8B-B14F-4D97-AF65-F5344CB8AC3E}">
        <p14:creationId xmlns:p14="http://schemas.microsoft.com/office/powerpoint/2010/main" val="45759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4000"/>
                            </p:stCondLst>
                            <p:childTnLst>
                              <p:par>
                                <p:cTn id="15" presetID="53" presetClass="entr" presetSubtype="16"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500"/>
                            </p:stCondLst>
                            <p:childTnLst>
                              <p:par>
                                <p:cTn id="21" presetID="53" presetClass="entr" presetSubtype="16" fill="hold" nodeType="after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7000"/>
                            </p:stCondLst>
                            <p:childTnLst>
                              <p:par>
                                <p:cTn id="27" presetID="22" presetClass="entr" presetSubtype="4" fill="hold" grpId="0" nodeType="afterEffect">
                                  <p:stCondLst>
                                    <p:cond delay="200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childTnLst>
                          </p:cTn>
                        </p:par>
                        <p:par>
                          <p:cTn id="30" fill="hold">
                            <p:stCondLst>
                              <p:cond delay="9500"/>
                            </p:stCondLst>
                            <p:childTnLst>
                              <p:par>
                                <p:cTn id="31" presetID="22" presetClass="entr" presetSubtype="4"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childTnLst>
                          </p:cTn>
                        </p:par>
                        <p:par>
                          <p:cTn id="34" fill="hold">
                            <p:stCondLst>
                              <p:cond delay="10000"/>
                            </p:stCondLst>
                            <p:childTnLst>
                              <p:par>
                                <p:cTn id="35" presetID="22" presetClass="entr" presetSubtype="4"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childTnLst>
                          </p:cTn>
                        </p:par>
                        <p:par>
                          <p:cTn id="38" fill="hold">
                            <p:stCondLst>
                              <p:cond delay="10500"/>
                            </p:stCondLst>
                            <p:childTnLst>
                              <p:par>
                                <p:cTn id="39" presetID="42" presetClass="entr" presetSubtype="0" fill="hold" grpId="0" nodeType="afterEffect">
                                  <p:stCondLst>
                                    <p:cond delay="150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67" grpId="0" animBg="1"/>
      <p:bldP spid="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25577022"/>
              </p:ext>
            </p:extLst>
          </p:nvPr>
        </p:nvGraphicFramePr>
        <p:xfrm>
          <a:off x="482600" y="1812634"/>
          <a:ext cx="6321425" cy="3525837"/>
        </p:xfrm>
        <a:graphic>
          <a:graphicData uri="http://schemas.openxmlformats.org/presentationml/2006/ole">
            <mc:AlternateContent xmlns:mc="http://schemas.openxmlformats.org/markup-compatibility/2006">
              <mc:Choice xmlns:v="urn:schemas-microsoft-com:vml" Requires="v">
                <p:oleObj spid="_x0000_s29701" name="Chart" r:id="rId3" imgW="6972303" imgH="4057642" progId="MSGraph.Chart.8">
                  <p:embed followColorScheme="full"/>
                </p:oleObj>
              </mc:Choice>
              <mc:Fallback>
                <p:oleObj name="Chart" r:id="rId3" imgW="6972303" imgH="4057642" progId="MSGraph.Chart.8">
                  <p:embed followColorScheme="full"/>
                  <p:pic>
                    <p:nvPicPr>
                      <p:cNvPr id="5" name="Object 4"/>
                      <p:cNvPicPr>
                        <a:picLocks noChangeAspect="1" noChangeArrowheads="1"/>
                      </p:cNvPicPr>
                      <p:nvPr/>
                    </p:nvPicPr>
                    <p:blipFill>
                      <a:blip r:embed="rId4"/>
                      <a:srcRect/>
                      <a:stretch>
                        <a:fillRect/>
                      </a:stretch>
                    </p:blipFill>
                    <p:spPr bwMode="auto">
                      <a:xfrm>
                        <a:off x="482600" y="1812634"/>
                        <a:ext cx="6321425"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3"/>
          <p:cNvSpPr txBox="1">
            <a:spLocks/>
          </p:cNvSpPr>
          <p:nvPr/>
        </p:nvSpPr>
        <p:spPr>
          <a:xfrm>
            <a:off x="716600" y="1010395"/>
            <a:ext cx="8654595" cy="38779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sz="2800"/>
              <a:t>Think 300%</a:t>
            </a:r>
            <a:endParaRPr lang="en-US" sz="2800" dirty="0"/>
          </a:p>
        </p:txBody>
      </p:sp>
      <p:sp>
        <p:nvSpPr>
          <p:cNvPr id="6" name="TextBox 5"/>
          <p:cNvSpPr txBox="1"/>
          <p:nvPr/>
        </p:nvSpPr>
        <p:spPr>
          <a:xfrm>
            <a:off x="4832086" y="1448857"/>
            <a:ext cx="3937220" cy="2831544"/>
          </a:xfrm>
          <a:prstGeom prst="rect">
            <a:avLst/>
          </a:prstGeom>
        </p:spPr>
        <p:txBody>
          <a:bodyPr vert="horz" wrap="square" lIns="0" tIns="0" rIns="0" bIns="0" rtlCol="0">
            <a:spAutoFit/>
          </a:bodyPr>
          <a:lstStyle/>
          <a:p>
            <a:pPr marL="4763"/>
            <a:endParaRPr lang="en-US" sz="2000" b="1" dirty="0">
              <a:solidFill>
                <a:srgbClr val="00B050"/>
              </a:solidFill>
            </a:endParaRPr>
          </a:p>
          <a:p>
            <a:pPr marL="4763"/>
            <a:r>
              <a:rPr lang="en-US" sz="2000" b="1" dirty="0">
                <a:solidFill>
                  <a:srgbClr val="00B050"/>
                </a:solidFill>
              </a:rPr>
              <a:t>Consumers will likely experience many different touchpoint.   </a:t>
            </a:r>
          </a:p>
          <a:p>
            <a:pPr marL="4763"/>
            <a:endParaRPr lang="en-US" sz="2400" b="1" dirty="0">
              <a:solidFill>
                <a:srgbClr val="00B050"/>
              </a:solidFill>
            </a:endParaRPr>
          </a:p>
          <a:p>
            <a:pPr marL="4763"/>
            <a:r>
              <a:rPr lang="en-US" sz="2000" b="1" dirty="0">
                <a:solidFill>
                  <a:srgbClr val="00B050"/>
                </a:solidFill>
              </a:rPr>
              <a:t>Multi-channel plans are proven to have a greater impact than over-spending in a few channels</a:t>
            </a:r>
          </a:p>
          <a:p>
            <a:pPr marL="4763"/>
            <a:endParaRPr lang="en-US" sz="2000" b="1" dirty="0">
              <a:solidFill>
                <a:srgbClr val="00B050"/>
              </a:solidFill>
            </a:endParaRPr>
          </a:p>
          <a:p>
            <a:pPr marL="4763"/>
            <a:endParaRPr lang="en-US" sz="2000" b="1" dirty="0">
              <a:solidFill>
                <a:srgbClr val="00B050"/>
              </a:solidFill>
            </a:endParaRPr>
          </a:p>
        </p:txBody>
      </p:sp>
      <p:sp>
        <p:nvSpPr>
          <p:cNvPr id="7" name="Text Box 11"/>
          <p:cNvSpPr txBox="1">
            <a:spLocks noChangeArrowheads="1"/>
          </p:cNvSpPr>
          <p:nvPr/>
        </p:nvSpPr>
        <p:spPr bwMode="auto">
          <a:xfrm>
            <a:off x="1039404" y="1829600"/>
            <a:ext cx="4724400" cy="461665"/>
          </a:xfrm>
          <a:prstGeom prst="rect">
            <a:avLst/>
          </a:prstGeom>
          <a:noFill/>
          <a:ln w="9525">
            <a:noFill/>
            <a:miter lim="800000"/>
            <a:headEnd/>
            <a:tailEnd/>
          </a:ln>
        </p:spPr>
        <p:txBody>
          <a:bodyPr>
            <a:spAutoFit/>
          </a:bodyPr>
          <a:lstStyle/>
          <a:p>
            <a:pPr eaLnBrk="0" hangingPunct="0">
              <a:spcBef>
                <a:spcPct val="0"/>
              </a:spcBef>
              <a:buClrTx/>
            </a:pPr>
            <a:r>
              <a:rPr lang="en-GB" sz="1200" b="1" dirty="0"/>
              <a:t>Number of Touchpoints Experienced</a:t>
            </a:r>
          </a:p>
          <a:p>
            <a:pPr eaLnBrk="0" hangingPunct="0">
              <a:spcBef>
                <a:spcPct val="0"/>
              </a:spcBef>
              <a:buClrTx/>
            </a:pPr>
            <a:r>
              <a:rPr lang="en-GB" sz="1100" b="1" i="1" dirty="0">
                <a:solidFill>
                  <a:schemeClr val="bg2">
                    <a:lumMod val="75000"/>
                  </a:schemeClr>
                </a:solidFill>
              </a:rPr>
              <a:t>Source: CPG Case Example, U.S.</a:t>
            </a:r>
            <a:endParaRPr lang="en-GB" sz="1100" b="1" i="1" u="sng" dirty="0">
              <a:solidFill>
                <a:schemeClr val="bg2">
                  <a:lumMod val="75000"/>
                </a:schemeClr>
              </a:solidFill>
            </a:endParaRPr>
          </a:p>
        </p:txBody>
      </p:sp>
      <p:sp>
        <p:nvSpPr>
          <p:cNvPr id="8" name="Rectangle 12"/>
          <p:cNvSpPr>
            <a:spLocks noChangeArrowheads="1"/>
          </p:cNvSpPr>
          <p:nvPr/>
        </p:nvSpPr>
        <p:spPr bwMode="auto">
          <a:xfrm>
            <a:off x="2716901" y="3083110"/>
            <a:ext cx="65" cy="276999"/>
          </a:xfrm>
          <a:prstGeom prst="rect">
            <a:avLst/>
          </a:prstGeom>
          <a:noFill/>
          <a:ln w="9525" algn="ctr">
            <a:noFill/>
            <a:miter lim="800000"/>
            <a:headEnd/>
            <a:tailEnd/>
          </a:ln>
          <a:effectLst>
            <a:outerShdw dist="28398" dir="3806097" algn="ctr" rotWithShape="0">
              <a:srgbClr val="415A9C">
                <a:alpha val="50000"/>
              </a:srgbClr>
            </a:outerShdw>
          </a:effectLst>
        </p:spPr>
        <p:txBody>
          <a:bodyPr wrap="none" lIns="0" tIns="0" rIns="0" bIns="0" anchor="ctr">
            <a:spAutoFit/>
          </a:bodyPr>
          <a:lstStyle/>
          <a:p>
            <a:pPr>
              <a:defRPr/>
            </a:pPr>
            <a:endParaRPr lang="en-US"/>
          </a:p>
        </p:txBody>
      </p:sp>
      <p:sp>
        <p:nvSpPr>
          <p:cNvPr id="9" name="Rectangle 18"/>
          <p:cNvSpPr>
            <a:spLocks noChangeArrowheads="1"/>
          </p:cNvSpPr>
          <p:nvPr/>
        </p:nvSpPr>
        <p:spPr bwMode="auto">
          <a:xfrm>
            <a:off x="3512815" y="4186686"/>
            <a:ext cx="1034386" cy="215444"/>
          </a:xfrm>
          <a:prstGeom prst="rect">
            <a:avLst/>
          </a:prstGeom>
          <a:noFill/>
          <a:ln w="9525">
            <a:noFill/>
            <a:miter lim="800000"/>
            <a:headEnd/>
            <a:tailEnd/>
          </a:ln>
        </p:spPr>
        <p:txBody>
          <a:bodyPr wrap="none" lIns="0" tIns="0" rIns="0" bIns="0">
            <a:spAutoFit/>
          </a:bodyPr>
          <a:lstStyle/>
          <a:p>
            <a:pPr algn="ctr" eaLnBrk="0" hangingPunct="0">
              <a:buClrTx/>
            </a:pPr>
            <a:r>
              <a:rPr lang="en-US" sz="1400" b="1" dirty="0"/>
              <a:t>0 Touchpoints</a:t>
            </a:r>
          </a:p>
        </p:txBody>
      </p:sp>
      <p:sp>
        <p:nvSpPr>
          <p:cNvPr id="10" name="Rectangle 19"/>
          <p:cNvSpPr>
            <a:spLocks noChangeArrowheads="1"/>
          </p:cNvSpPr>
          <p:nvPr/>
        </p:nvSpPr>
        <p:spPr bwMode="auto">
          <a:xfrm>
            <a:off x="988654" y="4356074"/>
            <a:ext cx="831703" cy="184666"/>
          </a:xfrm>
          <a:prstGeom prst="rect">
            <a:avLst/>
          </a:prstGeom>
          <a:noFill/>
          <a:ln w="9525">
            <a:noFill/>
            <a:miter lim="800000"/>
            <a:headEnd/>
            <a:tailEnd/>
          </a:ln>
        </p:spPr>
        <p:txBody>
          <a:bodyPr wrap="none" lIns="0" tIns="0" rIns="0" bIns="0">
            <a:spAutoFit/>
          </a:bodyPr>
          <a:lstStyle/>
          <a:p>
            <a:pPr algn="ctr" eaLnBrk="0" hangingPunct="0">
              <a:buClrTx/>
            </a:pPr>
            <a:r>
              <a:rPr lang="en-US" sz="1200" b="1" dirty="0"/>
              <a:t>1 Touchpoint</a:t>
            </a:r>
          </a:p>
        </p:txBody>
      </p:sp>
      <p:sp>
        <p:nvSpPr>
          <p:cNvPr id="11" name="Oval 26"/>
          <p:cNvSpPr>
            <a:spLocks noChangeArrowheads="1"/>
          </p:cNvSpPr>
          <p:nvPr/>
        </p:nvSpPr>
        <p:spPr bwMode="auto">
          <a:xfrm>
            <a:off x="1760774" y="4839895"/>
            <a:ext cx="798512" cy="519351"/>
          </a:xfrm>
          <a:prstGeom prst="ellipse">
            <a:avLst/>
          </a:prstGeom>
          <a:noFill/>
          <a:ln w="38100" algn="ctr">
            <a:solidFill>
              <a:schemeClr val="bg1"/>
            </a:solidFill>
            <a:round/>
            <a:headEnd/>
            <a:tailEnd/>
          </a:ln>
        </p:spPr>
        <p:txBody>
          <a:bodyPr anchor="ctr">
            <a:spAutoFit/>
          </a:bodyPr>
          <a:lstStyle/>
          <a:p>
            <a:endParaRPr lang="en-US"/>
          </a:p>
        </p:txBody>
      </p:sp>
      <p:sp>
        <p:nvSpPr>
          <p:cNvPr id="12" name="Rectangle 14"/>
          <p:cNvSpPr>
            <a:spLocks noChangeArrowheads="1"/>
          </p:cNvSpPr>
          <p:nvPr/>
        </p:nvSpPr>
        <p:spPr bwMode="auto">
          <a:xfrm>
            <a:off x="614578" y="4002020"/>
            <a:ext cx="892617" cy="184666"/>
          </a:xfrm>
          <a:prstGeom prst="rect">
            <a:avLst/>
          </a:prstGeom>
          <a:noFill/>
          <a:ln w="9525">
            <a:noFill/>
            <a:miter lim="800000"/>
            <a:headEnd/>
            <a:tailEnd/>
          </a:ln>
        </p:spPr>
        <p:txBody>
          <a:bodyPr wrap="none" lIns="0" tIns="0" rIns="0" bIns="0">
            <a:spAutoFit/>
          </a:bodyPr>
          <a:lstStyle/>
          <a:p>
            <a:pPr algn="ctr" eaLnBrk="0" hangingPunct="0">
              <a:buClrTx/>
            </a:pPr>
            <a:r>
              <a:rPr lang="en-US" sz="1200" b="1" dirty="0"/>
              <a:t>2 Touchpoints</a:t>
            </a:r>
          </a:p>
        </p:txBody>
      </p:sp>
      <p:sp>
        <p:nvSpPr>
          <p:cNvPr id="13" name="Rectangle 15"/>
          <p:cNvSpPr>
            <a:spLocks noChangeArrowheads="1"/>
          </p:cNvSpPr>
          <p:nvPr/>
        </p:nvSpPr>
        <p:spPr bwMode="auto">
          <a:xfrm>
            <a:off x="558473" y="3618601"/>
            <a:ext cx="892617" cy="184666"/>
          </a:xfrm>
          <a:prstGeom prst="rect">
            <a:avLst/>
          </a:prstGeom>
          <a:noFill/>
          <a:ln w="9525">
            <a:noFill/>
            <a:miter lim="800000"/>
            <a:headEnd/>
            <a:tailEnd/>
          </a:ln>
        </p:spPr>
        <p:txBody>
          <a:bodyPr wrap="none" lIns="0" tIns="0" rIns="0" bIns="0">
            <a:spAutoFit/>
          </a:bodyPr>
          <a:lstStyle/>
          <a:p>
            <a:pPr algn="ctr" eaLnBrk="0" hangingPunct="0">
              <a:buClrTx/>
            </a:pPr>
            <a:r>
              <a:rPr lang="en-US" sz="1200" b="1" dirty="0"/>
              <a:t>3 Touchpoints</a:t>
            </a:r>
          </a:p>
        </p:txBody>
      </p:sp>
      <p:sp>
        <p:nvSpPr>
          <p:cNvPr id="14" name="Rectangle 22"/>
          <p:cNvSpPr>
            <a:spLocks noChangeArrowheads="1"/>
          </p:cNvSpPr>
          <p:nvPr/>
        </p:nvSpPr>
        <p:spPr bwMode="auto">
          <a:xfrm>
            <a:off x="592789" y="3163271"/>
            <a:ext cx="892617" cy="184666"/>
          </a:xfrm>
          <a:prstGeom prst="rect">
            <a:avLst/>
          </a:prstGeom>
          <a:noFill/>
          <a:ln w="9525">
            <a:noFill/>
            <a:miter lim="800000"/>
            <a:headEnd/>
            <a:tailEnd/>
          </a:ln>
        </p:spPr>
        <p:txBody>
          <a:bodyPr wrap="none" lIns="0" tIns="0" rIns="0" bIns="0">
            <a:spAutoFit/>
          </a:bodyPr>
          <a:lstStyle/>
          <a:p>
            <a:pPr algn="ctr" eaLnBrk="0" hangingPunct="0">
              <a:buClrTx/>
            </a:pPr>
            <a:r>
              <a:rPr lang="en-US" sz="1200" b="1" dirty="0"/>
              <a:t>4 Touchpoints</a:t>
            </a:r>
          </a:p>
        </p:txBody>
      </p:sp>
      <p:sp>
        <p:nvSpPr>
          <p:cNvPr id="15" name="Rectangle 23"/>
          <p:cNvSpPr>
            <a:spLocks noChangeArrowheads="1"/>
          </p:cNvSpPr>
          <p:nvPr/>
        </p:nvSpPr>
        <p:spPr bwMode="auto">
          <a:xfrm>
            <a:off x="1004782" y="2595576"/>
            <a:ext cx="1004826" cy="184666"/>
          </a:xfrm>
          <a:prstGeom prst="rect">
            <a:avLst/>
          </a:prstGeom>
          <a:noFill/>
          <a:ln w="9525">
            <a:noFill/>
            <a:miter lim="800000"/>
            <a:headEnd/>
            <a:tailEnd/>
          </a:ln>
        </p:spPr>
        <p:txBody>
          <a:bodyPr wrap="none" lIns="0" tIns="0" rIns="0" bIns="0">
            <a:spAutoFit/>
          </a:bodyPr>
          <a:lstStyle/>
          <a:p>
            <a:pPr algn="ctr" eaLnBrk="0" hangingPunct="0">
              <a:buClrTx/>
            </a:pPr>
            <a:r>
              <a:rPr lang="en-US" sz="1200" b="1" dirty="0"/>
              <a:t>5 + Touchpoints</a:t>
            </a:r>
          </a:p>
        </p:txBody>
      </p:sp>
      <p:grpSp>
        <p:nvGrpSpPr>
          <p:cNvPr id="16" name="Group 1443"/>
          <p:cNvGrpSpPr>
            <a:grpSpLocks/>
          </p:cNvGrpSpPr>
          <p:nvPr/>
        </p:nvGrpSpPr>
        <p:grpSpPr bwMode="auto">
          <a:xfrm>
            <a:off x="1404505" y="4698574"/>
            <a:ext cx="6600550" cy="889597"/>
            <a:chOff x="3285" y="2754"/>
            <a:chExt cx="2331" cy="626"/>
          </a:xfrm>
        </p:grpSpPr>
        <p:sp>
          <p:nvSpPr>
            <p:cNvPr id="17" name="AutoShape 1444"/>
            <p:cNvSpPr>
              <a:spLocks noChangeArrowheads="1"/>
            </p:cNvSpPr>
            <p:nvPr/>
          </p:nvSpPr>
          <p:spPr bwMode="auto">
            <a:xfrm>
              <a:off x="3285" y="2754"/>
              <a:ext cx="2331" cy="626"/>
            </a:xfrm>
            <a:prstGeom prst="wedgeRoundRectCallout">
              <a:avLst>
                <a:gd name="adj1" fmla="val -71230"/>
                <a:gd name="adj2" fmla="val 29799"/>
                <a:gd name="adj3" fmla="val 16667"/>
              </a:avLst>
            </a:prstGeom>
            <a:solidFill>
              <a:srgbClr val="FF9933"/>
            </a:solidFill>
            <a:ln w="9525" algn="ctr">
              <a:noFill/>
              <a:miter lim="800000"/>
              <a:headEnd/>
              <a:tailEnd/>
            </a:ln>
          </p:spPr>
          <p:txBody>
            <a:bodyPr lIns="0" tIns="0" rIns="0" bIns="0"/>
            <a:lstStyle/>
            <a:p>
              <a:pPr algn="ctr"/>
              <a:endParaRPr lang="en-US"/>
            </a:p>
          </p:txBody>
        </p:sp>
        <p:sp>
          <p:nvSpPr>
            <p:cNvPr id="18" name="Text Box 1445"/>
            <p:cNvSpPr txBox="1">
              <a:spLocks noChangeArrowheads="1"/>
            </p:cNvSpPr>
            <p:nvPr/>
          </p:nvSpPr>
          <p:spPr bwMode="auto">
            <a:xfrm>
              <a:off x="3329" y="2838"/>
              <a:ext cx="2160" cy="390"/>
            </a:xfrm>
            <a:prstGeom prst="rect">
              <a:avLst/>
            </a:prstGeom>
            <a:noFill/>
            <a:ln w="9525" algn="ctr">
              <a:noFill/>
              <a:miter lim="800000"/>
              <a:headEnd/>
              <a:tailEnd/>
            </a:ln>
          </p:spPr>
          <p:txBody>
            <a:bodyPr wrap="square" lIns="0" tIns="0" rIns="0" bIns="0">
              <a:spAutoFit/>
            </a:bodyPr>
            <a:lstStyle/>
            <a:p>
              <a:pPr algn="ctr">
                <a:lnSpc>
                  <a:spcPct val="90000"/>
                </a:lnSpc>
              </a:pPr>
              <a:r>
                <a:rPr lang="en-US" sz="2000" b="1" i="1" dirty="0">
                  <a:solidFill>
                    <a:schemeClr val="bg1"/>
                  </a:solidFill>
                </a:rPr>
                <a:t>It is not Television VERSUS Digital.</a:t>
              </a:r>
            </a:p>
            <a:p>
              <a:pPr algn="ctr">
                <a:lnSpc>
                  <a:spcPct val="90000"/>
                </a:lnSpc>
              </a:pPr>
              <a:r>
                <a:rPr lang="en-US" sz="2000" b="1" i="1" dirty="0">
                  <a:solidFill>
                    <a:schemeClr val="bg1"/>
                  </a:solidFill>
                </a:rPr>
                <a:t>It is TV  +  Digital  +  Point-of-Purchase.</a:t>
              </a:r>
              <a:endParaRPr lang="en-US" sz="1600" b="1" i="1" dirty="0">
                <a:solidFill>
                  <a:schemeClr val="bg1"/>
                </a:solidFill>
              </a:endParaRPr>
            </a:p>
          </p:txBody>
        </p:sp>
      </p:grpSp>
    </p:spTree>
    <p:extLst>
      <p:ext uri="{BB962C8B-B14F-4D97-AF65-F5344CB8AC3E}">
        <p14:creationId xmlns:p14="http://schemas.microsoft.com/office/powerpoint/2010/main" val="19642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40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471432" y="801262"/>
            <a:ext cx="8085583" cy="841337"/>
          </a:xfrm>
        </p:spPr>
        <p:txBody>
          <a:bodyPr/>
          <a:lstStyle/>
          <a:p>
            <a:r>
              <a:rPr lang="en-GB" sz="2400" dirty="0"/>
              <a:t>ROI of a campaign increases with number of channels used </a:t>
            </a:r>
          </a:p>
        </p:txBody>
      </p:sp>
      <p:sp>
        <p:nvSpPr>
          <p:cNvPr id="5" name="Text Placeholder 3"/>
          <p:cNvSpPr txBox="1">
            <a:spLocks/>
          </p:cNvSpPr>
          <p:nvPr/>
        </p:nvSpPr>
        <p:spPr>
          <a:xfrm>
            <a:off x="471432" y="5784771"/>
            <a:ext cx="7274910" cy="318287"/>
          </a:xfrm>
          <a:prstGeom prst="rect">
            <a:avLst/>
          </a:prstGeom>
        </p:spPr>
        <p:txBody>
          <a:bodyPr vert="horz" lIns="0" tIns="0" rIns="0" bIns="0" rtlCol="0" anchor="b">
            <a:normAutofit/>
          </a:bodyPr>
          <a:lstStyle>
            <a:lvl1pPr marL="0" indent="0" algn="l" defTabSz="1232345" rtl="0" eaLnBrk="1" latinLnBrk="0" hangingPunct="1">
              <a:lnSpc>
                <a:spcPct val="90000"/>
              </a:lnSpc>
              <a:spcBef>
                <a:spcPts val="0"/>
              </a:spcBef>
              <a:spcAft>
                <a:spcPts val="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cap="none" baseline="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cap="none" baseline="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Source: How Advertising Works’ ARF, March 2016  - Analytic Partners, 2016; Analysis based on over 3,200 campaigns from 2010-2015</a:t>
            </a:r>
          </a:p>
        </p:txBody>
      </p:sp>
      <p:grpSp>
        <p:nvGrpSpPr>
          <p:cNvPr id="6" name="Group 5"/>
          <p:cNvGrpSpPr/>
          <p:nvPr/>
        </p:nvGrpSpPr>
        <p:grpSpPr>
          <a:xfrm>
            <a:off x="481212" y="1346201"/>
            <a:ext cx="8075803" cy="3949700"/>
            <a:chOff x="2772030" y="1464469"/>
            <a:chExt cx="6119898" cy="3087555"/>
          </a:xfrm>
        </p:grpSpPr>
        <p:sp>
          <p:nvSpPr>
            <p:cNvPr id="7" name="Rectangle 6"/>
            <p:cNvSpPr/>
            <p:nvPr/>
          </p:nvSpPr>
          <p:spPr>
            <a:xfrm>
              <a:off x="2772030" y="1464469"/>
              <a:ext cx="6119898" cy="4574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fontAlgn="base">
                <a:lnSpc>
                  <a:spcPct val="90000"/>
                </a:lnSpc>
              </a:pPr>
              <a:r>
                <a:rPr lang="en-GB" b="1" dirty="0">
                  <a:solidFill>
                    <a:schemeClr val="accent6">
                      <a:lumMod val="75000"/>
                    </a:schemeClr>
                  </a:solidFill>
                </a:rPr>
                <a:t>Incremental ROI of Additional Media Channels</a:t>
              </a:r>
            </a:p>
          </p:txBody>
        </p:sp>
        <p:sp>
          <p:nvSpPr>
            <p:cNvPr id="8" name="Rectangle 7"/>
            <p:cNvSpPr/>
            <p:nvPr/>
          </p:nvSpPr>
          <p:spPr>
            <a:xfrm>
              <a:off x="2772030" y="1986760"/>
              <a:ext cx="6119898" cy="25652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81000" rIns="27000" bIns="31094" rtlCol="0" anchor="b"/>
            <a:lstStyle/>
            <a:p>
              <a:pPr algn="ctr" fontAlgn="base"/>
              <a:r>
                <a:rPr lang="en-GB" sz="1100" dirty="0">
                  <a:solidFill>
                    <a:schemeClr val="tx1"/>
                  </a:solidFill>
                </a:rPr>
                <a:t>*Media channels: TV, Print, Radio, Display, Paid Search, Online Video, PR, Out-of-Home &amp; Cinema</a:t>
              </a:r>
            </a:p>
          </p:txBody>
        </p:sp>
        <p:pic>
          <p:nvPicPr>
            <p:cNvPr id="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02020" y="2052128"/>
              <a:ext cx="4868365" cy="22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descr="http://thearf-org-aux-assets.s3.amazonaws.com/logos/repository/arf_teal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33" y="2131469"/>
            <a:ext cx="942864" cy="28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6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val="0"/>
              </a:ext>
            </a:extLst>
          </a:blip>
          <a:srcRect b="7286"/>
          <a:stretch/>
        </p:blipFill>
        <p:spPr>
          <a:xfrm>
            <a:off x="0" y="3275300"/>
            <a:ext cx="2859216" cy="1949623"/>
          </a:xfrm>
          <a:prstGeom prst="rect">
            <a:avLst/>
          </a:prstGeom>
        </p:spPr>
      </p:pic>
      <p:sp>
        <p:nvSpPr>
          <p:cNvPr id="25" name="Title 2"/>
          <p:cNvSpPr txBox="1">
            <a:spLocks/>
          </p:cNvSpPr>
          <p:nvPr/>
        </p:nvSpPr>
        <p:spPr>
          <a:xfrm>
            <a:off x="209456" y="843914"/>
            <a:ext cx="8470574" cy="44319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3200"/>
              <a:t>It’s All About Strong Creative</a:t>
            </a:r>
            <a:endParaRPr lang="en-US" sz="3200" dirty="0"/>
          </a:p>
        </p:txBody>
      </p:sp>
      <p:sp>
        <p:nvSpPr>
          <p:cNvPr id="26" name="Text Placeholder 5"/>
          <p:cNvSpPr txBox="1">
            <a:spLocks/>
          </p:cNvSpPr>
          <p:nvPr/>
        </p:nvSpPr>
        <p:spPr>
          <a:xfrm>
            <a:off x="58584" y="2181516"/>
            <a:ext cx="2739762" cy="1231106"/>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dirty="0">
                <a:solidFill>
                  <a:schemeClr val="tx2">
                    <a:lumMod val="50000"/>
                  </a:schemeClr>
                </a:solidFill>
              </a:rPr>
              <a:t>Of ad awareness is explained by media weight.</a:t>
            </a:r>
          </a:p>
          <a:p>
            <a:pPr marL="0" indent="0" algn="ctr">
              <a:buFont typeface="Arial"/>
              <a:buNone/>
            </a:pPr>
            <a:endParaRPr lang="en-US" sz="1400" dirty="0">
              <a:solidFill>
                <a:schemeClr val="tx2">
                  <a:lumMod val="50000"/>
                </a:schemeClr>
              </a:solidFill>
            </a:endParaRPr>
          </a:p>
          <a:p>
            <a:pPr marL="0" indent="0" algn="ctr">
              <a:buFont typeface="Arial"/>
              <a:buNone/>
            </a:pPr>
            <a:r>
              <a:rPr lang="en-US" sz="1400" b="1" i="1" dirty="0">
                <a:solidFill>
                  <a:schemeClr val="tx2">
                    <a:lumMod val="50000"/>
                  </a:schemeClr>
                </a:solidFill>
              </a:rPr>
              <a:t>Ad recall cannot be ‘bought’ with a large media budget.</a:t>
            </a:r>
          </a:p>
        </p:txBody>
      </p:sp>
      <p:sp>
        <p:nvSpPr>
          <p:cNvPr id="27" name="TextBox 26"/>
          <p:cNvSpPr txBox="1"/>
          <p:nvPr/>
        </p:nvSpPr>
        <p:spPr>
          <a:xfrm>
            <a:off x="206991" y="1397951"/>
            <a:ext cx="2442949" cy="1015663"/>
          </a:xfrm>
          <a:prstGeom prst="rect">
            <a:avLst/>
          </a:prstGeom>
          <a:noFill/>
        </p:spPr>
        <p:txBody>
          <a:bodyPr wrap="square" rtlCol="0">
            <a:spAutoFit/>
          </a:bodyPr>
          <a:lstStyle/>
          <a:p>
            <a:pPr algn="ctr"/>
            <a:r>
              <a:rPr lang="en-US" sz="900" dirty="0">
                <a:latin typeface="Impact" panose="020B0806030902050204" pitchFamily="34" charset="0"/>
              </a:rPr>
              <a:t>Merely</a:t>
            </a:r>
            <a:r>
              <a:rPr lang="en-US" sz="6000" dirty="0">
                <a:latin typeface="Impact" panose="020B0806030902050204" pitchFamily="34" charset="0"/>
              </a:rPr>
              <a:t>7%</a:t>
            </a:r>
          </a:p>
        </p:txBody>
      </p:sp>
      <p:grpSp>
        <p:nvGrpSpPr>
          <p:cNvPr id="28" name="Group 27"/>
          <p:cNvGrpSpPr/>
          <p:nvPr/>
        </p:nvGrpSpPr>
        <p:grpSpPr>
          <a:xfrm>
            <a:off x="2798346" y="1400223"/>
            <a:ext cx="3501218" cy="3742120"/>
            <a:chOff x="2954018" y="714423"/>
            <a:chExt cx="3501218" cy="3742120"/>
          </a:xfrm>
        </p:grpSpPr>
        <p:grpSp>
          <p:nvGrpSpPr>
            <p:cNvPr id="29" name="Group 28"/>
            <p:cNvGrpSpPr/>
            <p:nvPr/>
          </p:nvGrpSpPr>
          <p:grpSpPr>
            <a:xfrm>
              <a:off x="2954018" y="2852382"/>
              <a:ext cx="3501218" cy="1604161"/>
              <a:chOff x="2603879" y="3786970"/>
              <a:chExt cx="4063620" cy="2074744"/>
            </a:xfrm>
          </p:grpSpPr>
          <p:graphicFrame>
            <p:nvGraphicFramePr>
              <p:cNvPr id="32" name="Chart 31"/>
              <p:cNvGraphicFramePr/>
              <p:nvPr>
                <p:extLst/>
              </p:nvPr>
            </p:nvGraphicFramePr>
            <p:xfrm>
              <a:off x="2603879" y="3786970"/>
              <a:ext cx="4063620" cy="2074744"/>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3903259" y="4339988"/>
                <a:ext cx="677838" cy="495525"/>
              </a:xfrm>
              <a:prstGeom prst="rect">
                <a:avLst/>
              </a:prstGeom>
              <a:noFill/>
            </p:spPr>
            <p:txBody>
              <a:bodyPr wrap="square" rtlCol="0">
                <a:spAutoFit/>
              </a:bodyPr>
              <a:lstStyle/>
              <a:p>
                <a:pPr algn="ctr"/>
                <a:r>
                  <a:rPr lang="en-US" sz="1000" dirty="0">
                    <a:solidFill>
                      <a:schemeClr val="tx2">
                        <a:lumMod val="50000"/>
                      </a:schemeClr>
                    </a:solidFill>
                  </a:rPr>
                  <a:t>Other factors</a:t>
                </a:r>
              </a:p>
            </p:txBody>
          </p:sp>
          <p:sp>
            <p:nvSpPr>
              <p:cNvPr id="34" name="TextBox 33"/>
              <p:cNvSpPr txBox="1"/>
              <p:nvPr/>
            </p:nvSpPr>
            <p:spPr>
              <a:xfrm>
                <a:off x="4485561" y="4898987"/>
                <a:ext cx="878006" cy="343056"/>
              </a:xfrm>
              <a:prstGeom prst="rect">
                <a:avLst/>
              </a:prstGeom>
              <a:noFill/>
            </p:spPr>
            <p:txBody>
              <a:bodyPr wrap="square" rtlCol="0">
                <a:spAutoFit/>
              </a:bodyPr>
              <a:lstStyle/>
              <a:p>
                <a:r>
                  <a:rPr lang="en-US" sz="1200" dirty="0">
                    <a:solidFill>
                      <a:schemeClr val="tx2">
                        <a:lumMod val="50000"/>
                      </a:schemeClr>
                    </a:solidFill>
                  </a:rPr>
                  <a:t>Creative</a:t>
                </a:r>
              </a:p>
            </p:txBody>
          </p:sp>
        </p:grpSp>
        <p:sp>
          <p:nvSpPr>
            <p:cNvPr id="30" name="Text Placeholder 6"/>
            <p:cNvSpPr txBox="1">
              <a:spLocks/>
            </p:cNvSpPr>
            <p:nvPr/>
          </p:nvSpPr>
          <p:spPr>
            <a:xfrm>
              <a:off x="3265808" y="1495716"/>
              <a:ext cx="2739762" cy="147732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dirty="0">
                  <a:solidFill>
                    <a:schemeClr val="tx2">
                      <a:lumMod val="50000"/>
                    </a:schemeClr>
                  </a:solidFill>
                </a:rPr>
                <a:t>Of variance in ad awareness is due to creative quality.</a:t>
              </a:r>
            </a:p>
            <a:p>
              <a:pPr marL="0" indent="0" algn="ctr">
                <a:buFont typeface="Arial"/>
                <a:buNone/>
              </a:pPr>
              <a:endParaRPr lang="en-US" sz="1400" dirty="0">
                <a:solidFill>
                  <a:schemeClr val="tx2">
                    <a:lumMod val="50000"/>
                  </a:schemeClr>
                </a:solidFill>
              </a:endParaRPr>
            </a:p>
            <a:p>
              <a:pPr marL="0" indent="0" algn="ctr">
                <a:buFont typeface="Arial"/>
                <a:buNone/>
              </a:pPr>
              <a:r>
                <a:rPr lang="en-US" sz="1400" b="1" i="1" dirty="0">
                  <a:solidFill>
                    <a:schemeClr val="tx2">
                      <a:lumMod val="50000"/>
                    </a:schemeClr>
                  </a:solidFill>
                </a:rPr>
                <a:t>Ad recall is ‘earned’ by producing creative that resonates and motivates.</a:t>
              </a:r>
            </a:p>
          </p:txBody>
        </p:sp>
        <p:sp>
          <p:nvSpPr>
            <p:cNvPr id="31" name="TextBox 30"/>
            <p:cNvSpPr txBox="1"/>
            <p:nvPr/>
          </p:nvSpPr>
          <p:spPr>
            <a:xfrm>
              <a:off x="3414215" y="714423"/>
              <a:ext cx="2442949" cy="1015663"/>
            </a:xfrm>
            <a:prstGeom prst="rect">
              <a:avLst/>
            </a:prstGeom>
            <a:noFill/>
          </p:spPr>
          <p:txBody>
            <a:bodyPr wrap="square" rtlCol="0">
              <a:spAutoFit/>
            </a:bodyPr>
            <a:lstStyle/>
            <a:p>
              <a:pPr algn="ctr"/>
              <a:r>
                <a:rPr lang="en-US" sz="6000" dirty="0">
                  <a:solidFill>
                    <a:srgbClr val="FB7405"/>
                  </a:solidFill>
                  <a:latin typeface="Impact" panose="020B0806030902050204" pitchFamily="34" charset="0"/>
                </a:rPr>
                <a:t>75%</a:t>
              </a:r>
            </a:p>
          </p:txBody>
        </p:sp>
      </p:grpSp>
      <p:sp>
        <p:nvSpPr>
          <p:cNvPr id="35" name="TextBox 34"/>
          <p:cNvSpPr txBox="1"/>
          <p:nvPr/>
        </p:nvSpPr>
        <p:spPr>
          <a:xfrm>
            <a:off x="1447082" y="5308477"/>
            <a:ext cx="2647666" cy="184666"/>
          </a:xfrm>
          <a:prstGeom prst="rect">
            <a:avLst/>
          </a:prstGeom>
          <a:noFill/>
        </p:spPr>
        <p:txBody>
          <a:bodyPr wrap="square" rtlCol="0">
            <a:spAutoFit/>
          </a:bodyPr>
          <a:lstStyle/>
          <a:p>
            <a:r>
              <a:rPr lang="en-US" sz="600" dirty="0">
                <a:solidFill>
                  <a:schemeClr val="tx2">
                    <a:lumMod val="75000"/>
                  </a:schemeClr>
                </a:solidFill>
              </a:rPr>
              <a:t>Source: Ipsos meta-analysis of over 1300 ads tracked in the US</a:t>
            </a:r>
          </a:p>
        </p:txBody>
      </p:sp>
      <p:grpSp>
        <p:nvGrpSpPr>
          <p:cNvPr id="36" name="Group 35"/>
          <p:cNvGrpSpPr/>
          <p:nvPr/>
        </p:nvGrpSpPr>
        <p:grpSpPr>
          <a:xfrm>
            <a:off x="6088674" y="1388847"/>
            <a:ext cx="2796073" cy="3698064"/>
            <a:chOff x="6244346" y="703047"/>
            <a:chExt cx="2796073" cy="3698064"/>
          </a:xfrm>
        </p:grpSpPr>
        <p:sp>
          <p:nvSpPr>
            <p:cNvPr id="37" name="Text Placeholder 7"/>
            <p:cNvSpPr txBox="1">
              <a:spLocks/>
            </p:cNvSpPr>
            <p:nvPr/>
          </p:nvSpPr>
          <p:spPr>
            <a:xfrm>
              <a:off x="6244346" y="1495716"/>
              <a:ext cx="2739762" cy="147732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dirty="0">
                  <a:solidFill>
                    <a:schemeClr val="tx2">
                      <a:lumMod val="50000"/>
                    </a:schemeClr>
                  </a:solidFill>
                </a:rPr>
                <a:t>Screening + optimizing can increase the effectiveness of the final ad by an average of 38%.</a:t>
              </a:r>
            </a:p>
          </p:txBody>
        </p:sp>
        <p:sp>
          <p:nvSpPr>
            <p:cNvPr id="38" name="TextBox 37"/>
            <p:cNvSpPr txBox="1"/>
            <p:nvPr/>
          </p:nvSpPr>
          <p:spPr>
            <a:xfrm>
              <a:off x="6392753" y="703047"/>
              <a:ext cx="2442949" cy="1015663"/>
            </a:xfrm>
            <a:prstGeom prst="rect">
              <a:avLst/>
            </a:prstGeom>
            <a:noFill/>
          </p:spPr>
          <p:txBody>
            <a:bodyPr wrap="square" rtlCol="0">
              <a:spAutoFit/>
            </a:bodyPr>
            <a:lstStyle/>
            <a:p>
              <a:pPr algn="ctr"/>
              <a:r>
                <a:rPr lang="en-US" sz="6000" dirty="0">
                  <a:solidFill>
                    <a:srgbClr val="00B050"/>
                  </a:solidFill>
                  <a:latin typeface="Impact" panose="020B0806030902050204" pitchFamily="34" charset="0"/>
                </a:rPr>
                <a:t>38%</a:t>
              </a:r>
            </a:p>
          </p:txBody>
        </p:sp>
        <p:sp>
          <p:nvSpPr>
            <p:cNvPr id="39" name="TextBox 38"/>
            <p:cNvSpPr txBox="1"/>
            <p:nvPr/>
          </p:nvSpPr>
          <p:spPr>
            <a:xfrm>
              <a:off x="6392753" y="4124112"/>
              <a:ext cx="2647666" cy="276999"/>
            </a:xfrm>
            <a:prstGeom prst="rect">
              <a:avLst/>
            </a:prstGeom>
            <a:noFill/>
          </p:spPr>
          <p:txBody>
            <a:bodyPr wrap="square" rtlCol="0">
              <a:spAutoFit/>
            </a:bodyPr>
            <a:lstStyle/>
            <a:p>
              <a:r>
                <a:rPr lang="en-US" sz="600" dirty="0">
                  <a:solidFill>
                    <a:schemeClr val="tx2">
                      <a:lumMod val="75000"/>
                    </a:schemeClr>
                  </a:solidFill>
                </a:rPr>
                <a:t>Source: Ipsos meta-analysis of several hundred matched cases of ads tested and others screened-and-optimized via copy tested in the US</a:t>
              </a:r>
            </a:p>
          </p:txBody>
        </p:sp>
        <p:graphicFrame>
          <p:nvGraphicFramePr>
            <p:cNvPr id="40" name="Chart 39"/>
            <p:cNvGraphicFramePr/>
            <p:nvPr>
              <p:extLst>
                <p:ext uri="{D42A27DB-BD31-4B8C-83A1-F6EECF244321}">
                  <p14:modId xmlns:p14="http://schemas.microsoft.com/office/powerpoint/2010/main" val="2732702603"/>
                </p:ext>
              </p:extLst>
            </p:nvPr>
          </p:nvGraphicFramePr>
          <p:xfrm>
            <a:off x="6258672" y="2372530"/>
            <a:ext cx="2726420" cy="177160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1" name="Group 58"/>
          <p:cNvGrpSpPr>
            <a:grpSpLocks/>
          </p:cNvGrpSpPr>
          <p:nvPr/>
        </p:nvGrpSpPr>
        <p:grpSpPr bwMode="auto">
          <a:xfrm>
            <a:off x="690218" y="5308477"/>
            <a:ext cx="6809059" cy="1123658"/>
            <a:chOff x="3292" y="872"/>
            <a:chExt cx="2295" cy="764"/>
          </a:xfrm>
        </p:grpSpPr>
        <p:sp>
          <p:nvSpPr>
            <p:cNvPr id="42" name="AutoShape 57"/>
            <p:cNvSpPr>
              <a:spLocks noChangeArrowheads="1"/>
            </p:cNvSpPr>
            <p:nvPr/>
          </p:nvSpPr>
          <p:spPr bwMode="auto">
            <a:xfrm>
              <a:off x="3292" y="872"/>
              <a:ext cx="2295" cy="675"/>
            </a:xfrm>
            <a:prstGeom prst="wedgeRoundRectCallout">
              <a:avLst>
                <a:gd name="adj1" fmla="val -61109"/>
                <a:gd name="adj2" fmla="val 26451"/>
                <a:gd name="adj3" fmla="val 16667"/>
              </a:avLst>
            </a:prstGeom>
            <a:solidFill>
              <a:srgbClr val="FF9933"/>
            </a:solidFill>
            <a:ln w="9525" algn="ctr">
              <a:noFill/>
              <a:miter lim="800000"/>
              <a:headEnd/>
              <a:tailEnd/>
            </a:ln>
          </p:spPr>
          <p:txBody>
            <a:bodyPr lIns="0" tIns="0" rIns="0" bIns="0"/>
            <a:lstStyle/>
            <a:p>
              <a:pPr algn="ctr"/>
              <a:endParaRPr lang="en-US" sz="2000"/>
            </a:p>
          </p:txBody>
        </p:sp>
        <p:sp>
          <p:nvSpPr>
            <p:cNvPr id="43" name="Text Box 56"/>
            <p:cNvSpPr txBox="1">
              <a:spLocks noChangeArrowheads="1"/>
            </p:cNvSpPr>
            <p:nvPr/>
          </p:nvSpPr>
          <p:spPr bwMode="auto">
            <a:xfrm>
              <a:off x="3418" y="936"/>
              <a:ext cx="2042" cy="700"/>
            </a:xfrm>
            <a:prstGeom prst="rect">
              <a:avLst/>
            </a:prstGeom>
            <a:noFill/>
            <a:ln w="9525" algn="ctr">
              <a:noFill/>
              <a:miter lim="800000"/>
              <a:headEnd/>
              <a:tailEnd/>
            </a:ln>
          </p:spPr>
          <p:txBody>
            <a:bodyPr wrap="square" lIns="0" tIns="0" rIns="0" bIns="0">
              <a:spAutoFit/>
            </a:bodyPr>
            <a:lstStyle/>
            <a:p>
              <a:pPr algn="ctr">
                <a:lnSpc>
                  <a:spcPts val="2400"/>
                </a:lnSpc>
              </a:pPr>
              <a:r>
                <a:rPr lang="en-US" sz="2000" b="1" dirty="0">
                  <a:solidFill>
                    <a:schemeClr val="bg1"/>
                  </a:solidFill>
                </a:rPr>
                <a:t>Ensure you only use above-average creative for good ROI.  </a:t>
              </a:r>
            </a:p>
            <a:p>
              <a:pPr algn="ctr">
                <a:lnSpc>
                  <a:spcPts val="2400"/>
                </a:lnSpc>
              </a:pPr>
              <a:r>
                <a:rPr lang="en-US" sz="2000" b="1" dirty="0">
                  <a:solidFill>
                    <a:schemeClr val="bg1"/>
                  </a:solidFill>
                </a:rPr>
                <a:t> </a:t>
              </a:r>
              <a:r>
                <a:rPr lang="en-US" sz="2000" b="1" i="1" dirty="0">
                  <a:solidFill>
                    <a:schemeClr val="bg1"/>
                  </a:solidFill>
                </a:rPr>
                <a:t>--Do you have the right ad development process?</a:t>
              </a:r>
            </a:p>
          </p:txBody>
        </p:sp>
      </p:grpSp>
    </p:spTree>
    <p:extLst>
      <p:ext uri="{BB962C8B-B14F-4D97-AF65-F5344CB8AC3E}">
        <p14:creationId xmlns:p14="http://schemas.microsoft.com/office/powerpoint/2010/main" val="415161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0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7500"/>
                            </p:stCondLst>
                            <p:childTnLst>
                              <p:par>
                                <p:cTn id="9" presetID="42" presetClass="entr" presetSubtype="0" fill="hold" nodeType="afterEffect">
                                  <p:stCondLst>
                                    <p:cond delay="70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5500"/>
                            </p:stCondLst>
                            <p:childTnLst>
                              <p:par>
                                <p:cTn id="15" presetID="9" presetClass="entr" presetSubtype="0" fill="hold" nodeType="afterEffect">
                                  <p:stCondLst>
                                    <p:cond delay="500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7091" y="574915"/>
            <a:ext cx="8654595" cy="46154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CA" sz="3200" dirty="0"/>
              <a:t>Bad creative very rarely wears-in.  </a:t>
            </a:r>
            <a:br>
              <a:rPr lang="en-CA" sz="3200" dirty="0"/>
            </a:br>
            <a:r>
              <a:rPr lang="en-CA" sz="3200" dirty="0"/>
              <a:t>	</a:t>
            </a:r>
          </a:p>
        </p:txBody>
      </p:sp>
      <p:sp>
        <p:nvSpPr>
          <p:cNvPr id="5" name="AutoShape 3"/>
          <p:cNvSpPr>
            <a:spLocks noChangeAspect="1" noChangeArrowheads="1" noTextEdit="1"/>
          </p:cNvSpPr>
          <p:nvPr/>
        </p:nvSpPr>
        <p:spPr bwMode="auto">
          <a:xfrm>
            <a:off x="1409700" y="4144566"/>
            <a:ext cx="6929438" cy="1514475"/>
          </a:xfrm>
          <a:prstGeom prst="rect">
            <a:avLst/>
          </a:prstGeom>
          <a:noFill/>
          <a:ln w="9525">
            <a:noFill/>
            <a:miter lim="800000"/>
            <a:headEnd/>
            <a:tailEnd/>
          </a:ln>
        </p:spPr>
        <p:txBody>
          <a:bodyPr/>
          <a:lstStyle/>
          <a:p>
            <a:endParaRPr lang="en-US"/>
          </a:p>
        </p:txBody>
      </p:sp>
      <p:sp>
        <p:nvSpPr>
          <p:cNvPr id="6" name="AutoShape 5"/>
          <p:cNvSpPr>
            <a:spLocks noChangeAspect="1" noChangeArrowheads="1" noTextEdit="1"/>
          </p:cNvSpPr>
          <p:nvPr/>
        </p:nvSpPr>
        <p:spPr bwMode="auto">
          <a:xfrm>
            <a:off x="1409700" y="1400377"/>
            <a:ext cx="6827838" cy="2586038"/>
          </a:xfrm>
          <a:prstGeom prst="rect">
            <a:avLst/>
          </a:prstGeom>
          <a:noFill/>
          <a:ln w="9525">
            <a:noFill/>
            <a:miter lim="800000"/>
            <a:headEnd/>
            <a:tailEnd/>
          </a:ln>
        </p:spPr>
        <p:txBody>
          <a:bodyPr/>
          <a:lstStyle/>
          <a:p>
            <a:endParaRPr lang="en-US"/>
          </a:p>
        </p:txBody>
      </p:sp>
      <p:grpSp>
        <p:nvGrpSpPr>
          <p:cNvPr id="7" name="Group 6"/>
          <p:cNvGrpSpPr>
            <a:grpSpLocks/>
          </p:cNvGrpSpPr>
          <p:nvPr/>
        </p:nvGrpSpPr>
        <p:grpSpPr bwMode="auto">
          <a:xfrm>
            <a:off x="693738" y="1690296"/>
            <a:ext cx="7901977" cy="3392981"/>
            <a:chOff x="759" y="1449"/>
            <a:chExt cx="4660" cy="2497"/>
          </a:xfrm>
        </p:grpSpPr>
        <p:sp>
          <p:nvSpPr>
            <p:cNvPr id="8" name="Rectangle 7"/>
            <p:cNvSpPr>
              <a:spLocks noChangeArrowheads="1"/>
            </p:cNvSpPr>
            <p:nvPr/>
          </p:nvSpPr>
          <p:spPr bwMode="auto">
            <a:xfrm>
              <a:off x="996" y="3223"/>
              <a:ext cx="39" cy="383"/>
            </a:xfrm>
            <a:prstGeom prst="rect">
              <a:avLst/>
            </a:prstGeom>
            <a:solidFill>
              <a:srgbClr val="00A8A0"/>
            </a:solidFill>
            <a:ln w="7938">
              <a:solidFill>
                <a:srgbClr val="000000"/>
              </a:solidFill>
              <a:miter lim="800000"/>
              <a:headEnd/>
              <a:tailEnd/>
            </a:ln>
          </p:spPr>
          <p:txBody>
            <a:bodyPr/>
            <a:lstStyle/>
            <a:p>
              <a:endParaRPr lang="en-US"/>
            </a:p>
          </p:txBody>
        </p:sp>
        <p:sp>
          <p:nvSpPr>
            <p:cNvPr id="9" name="Rectangle 8"/>
            <p:cNvSpPr>
              <a:spLocks noChangeArrowheads="1"/>
            </p:cNvSpPr>
            <p:nvPr/>
          </p:nvSpPr>
          <p:spPr bwMode="auto">
            <a:xfrm>
              <a:off x="1035" y="3197"/>
              <a:ext cx="38" cy="409"/>
            </a:xfrm>
            <a:prstGeom prst="rect">
              <a:avLst/>
            </a:prstGeom>
            <a:solidFill>
              <a:srgbClr val="00A8A0"/>
            </a:solidFill>
            <a:ln w="7938">
              <a:solidFill>
                <a:srgbClr val="000000"/>
              </a:solidFill>
              <a:miter lim="800000"/>
              <a:headEnd/>
              <a:tailEnd/>
            </a:ln>
          </p:spPr>
          <p:txBody>
            <a:bodyPr/>
            <a:lstStyle/>
            <a:p>
              <a:endParaRPr lang="en-US"/>
            </a:p>
          </p:txBody>
        </p:sp>
        <p:sp>
          <p:nvSpPr>
            <p:cNvPr id="10" name="Rectangle 9"/>
            <p:cNvSpPr>
              <a:spLocks noChangeArrowheads="1"/>
            </p:cNvSpPr>
            <p:nvPr/>
          </p:nvSpPr>
          <p:spPr bwMode="auto">
            <a:xfrm>
              <a:off x="1073" y="3238"/>
              <a:ext cx="38" cy="368"/>
            </a:xfrm>
            <a:prstGeom prst="rect">
              <a:avLst/>
            </a:prstGeom>
            <a:solidFill>
              <a:srgbClr val="00A8A0"/>
            </a:solidFill>
            <a:ln w="7938">
              <a:solidFill>
                <a:srgbClr val="000000"/>
              </a:solidFill>
              <a:miter lim="800000"/>
              <a:headEnd/>
              <a:tailEnd/>
            </a:ln>
          </p:spPr>
          <p:txBody>
            <a:bodyPr/>
            <a:lstStyle/>
            <a:p>
              <a:endParaRPr lang="en-US"/>
            </a:p>
          </p:txBody>
        </p:sp>
        <p:sp>
          <p:nvSpPr>
            <p:cNvPr id="11" name="Rectangle 10"/>
            <p:cNvSpPr>
              <a:spLocks noChangeArrowheads="1"/>
            </p:cNvSpPr>
            <p:nvPr/>
          </p:nvSpPr>
          <p:spPr bwMode="auto">
            <a:xfrm>
              <a:off x="1111" y="3259"/>
              <a:ext cx="38" cy="347"/>
            </a:xfrm>
            <a:prstGeom prst="rect">
              <a:avLst/>
            </a:prstGeom>
            <a:solidFill>
              <a:srgbClr val="00A8A0"/>
            </a:solidFill>
            <a:ln w="7938">
              <a:solidFill>
                <a:srgbClr val="000000"/>
              </a:solidFill>
              <a:miter lim="800000"/>
              <a:headEnd/>
              <a:tailEnd/>
            </a:ln>
          </p:spPr>
          <p:txBody>
            <a:bodyPr/>
            <a:lstStyle/>
            <a:p>
              <a:endParaRPr lang="en-US"/>
            </a:p>
          </p:txBody>
        </p:sp>
        <p:sp>
          <p:nvSpPr>
            <p:cNvPr id="12" name="Rectangle 11"/>
            <p:cNvSpPr>
              <a:spLocks noChangeArrowheads="1"/>
            </p:cNvSpPr>
            <p:nvPr/>
          </p:nvSpPr>
          <p:spPr bwMode="auto">
            <a:xfrm>
              <a:off x="1225" y="3596"/>
              <a:ext cx="38" cy="10"/>
            </a:xfrm>
            <a:prstGeom prst="rect">
              <a:avLst/>
            </a:prstGeom>
            <a:solidFill>
              <a:srgbClr val="00A8A0"/>
            </a:solidFill>
            <a:ln w="7938">
              <a:solidFill>
                <a:srgbClr val="000000"/>
              </a:solidFill>
              <a:miter lim="800000"/>
              <a:headEnd/>
              <a:tailEnd/>
            </a:ln>
          </p:spPr>
          <p:txBody>
            <a:bodyPr/>
            <a:lstStyle/>
            <a:p>
              <a:endParaRPr lang="en-US"/>
            </a:p>
          </p:txBody>
        </p:sp>
        <p:sp>
          <p:nvSpPr>
            <p:cNvPr id="13" name="Rectangle 12"/>
            <p:cNvSpPr>
              <a:spLocks noChangeArrowheads="1"/>
            </p:cNvSpPr>
            <p:nvPr/>
          </p:nvSpPr>
          <p:spPr bwMode="auto">
            <a:xfrm>
              <a:off x="1263" y="3253"/>
              <a:ext cx="44" cy="353"/>
            </a:xfrm>
            <a:prstGeom prst="rect">
              <a:avLst/>
            </a:prstGeom>
            <a:solidFill>
              <a:srgbClr val="00A8A0"/>
            </a:solidFill>
            <a:ln w="7938">
              <a:solidFill>
                <a:srgbClr val="000000"/>
              </a:solidFill>
              <a:miter lim="800000"/>
              <a:headEnd/>
              <a:tailEnd/>
            </a:ln>
          </p:spPr>
          <p:txBody>
            <a:bodyPr/>
            <a:lstStyle/>
            <a:p>
              <a:endParaRPr lang="en-US"/>
            </a:p>
          </p:txBody>
        </p:sp>
        <p:sp>
          <p:nvSpPr>
            <p:cNvPr id="14" name="Rectangle 13"/>
            <p:cNvSpPr>
              <a:spLocks noChangeArrowheads="1"/>
            </p:cNvSpPr>
            <p:nvPr/>
          </p:nvSpPr>
          <p:spPr bwMode="auto">
            <a:xfrm>
              <a:off x="1307" y="3330"/>
              <a:ext cx="38" cy="276"/>
            </a:xfrm>
            <a:prstGeom prst="rect">
              <a:avLst/>
            </a:prstGeom>
            <a:solidFill>
              <a:srgbClr val="00A8A0"/>
            </a:solidFill>
            <a:ln w="7938">
              <a:solidFill>
                <a:srgbClr val="000000"/>
              </a:solidFill>
              <a:miter lim="800000"/>
              <a:headEnd/>
              <a:tailEnd/>
            </a:ln>
          </p:spPr>
          <p:txBody>
            <a:bodyPr/>
            <a:lstStyle/>
            <a:p>
              <a:endParaRPr lang="en-US"/>
            </a:p>
          </p:txBody>
        </p:sp>
        <p:sp>
          <p:nvSpPr>
            <p:cNvPr id="15" name="Rectangle 14"/>
            <p:cNvSpPr>
              <a:spLocks noChangeArrowheads="1"/>
            </p:cNvSpPr>
            <p:nvPr/>
          </p:nvSpPr>
          <p:spPr bwMode="auto">
            <a:xfrm>
              <a:off x="1345" y="3350"/>
              <a:ext cx="38" cy="256"/>
            </a:xfrm>
            <a:prstGeom prst="rect">
              <a:avLst/>
            </a:prstGeom>
            <a:solidFill>
              <a:srgbClr val="00A8A0"/>
            </a:solidFill>
            <a:ln w="7938">
              <a:solidFill>
                <a:srgbClr val="000000"/>
              </a:solidFill>
              <a:miter lim="800000"/>
              <a:headEnd/>
              <a:tailEnd/>
            </a:ln>
          </p:spPr>
          <p:txBody>
            <a:bodyPr/>
            <a:lstStyle/>
            <a:p>
              <a:endParaRPr lang="en-US"/>
            </a:p>
          </p:txBody>
        </p:sp>
        <p:sp>
          <p:nvSpPr>
            <p:cNvPr id="16" name="Rectangle 15"/>
            <p:cNvSpPr>
              <a:spLocks noChangeArrowheads="1"/>
            </p:cNvSpPr>
            <p:nvPr/>
          </p:nvSpPr>
          <p:spPr bwMode="auto">
            <a:xfrm>
              <a:off x="1498" y="3299"/>
              <a:ext cx="38" cy="307"/>
            </a:xfrm>
            <a:prstGeom prst="rect">
              <a:avLst/>
            </a:prstGeom>
            <a:solidFill>
              <a:srgbClr val="00A8A0"/>
            </a:solidFill>
            <a:ln w="7938">
              <a:solidFill>
                <a:srgbClr val="000000"/>
              </a:solidFill>
              <a:miter lim="800000"/>
              <a:headEnd/>
              <a:tailEnd/>
            </a:ln>
          </p:spPr>
          <p:txBody>
            <a:bodyPr/>
            <a:lstStyle/>
            <a:p>
              <a:endParaRPr lang="en-US"/>
            </a:p>
          </p:txBody>
        </p:sp>
        <p:sp>
          <p:nvSpPr>
            <p:cNvPr id="17" name="Rectangle 16"/>
            <p:cNvSpPr>
              <a:spLocks noChangeArrowheads="1"/>
            </p:cNvSpPr>
            <p:nvPr/>
          </p:nvSpPr>
          <p:spPr bwMode="auto">
            <a:xfrm>
              <a:off x="1536" y="3320"/>
              <a:ext cx="38" cy="286"/>
            </a:xfrm>
            <a:prstGeom prst="rect">
              <a:avLst/>
            </a:prstGeom>
            <a:solidFill>
              <a:srgbClr val="00A8A0"/>
            </a:solidFill>
            <a:ln w="7938">
              <a:solidFill>
                <a:srgbClr val="000000"/>
              </a:solidFill>
              <a:miter lim="800000"/>
              <a:headEnd/>
              <a:tailEnd/>
            </a:ln>
          </p:spPr>
          <p:txBody>
            <a:bodyPr/>
            <a:lstStyle/>
            <a:p>
              <a:endParaRPr lang="en-US"/>
            </a:p>
          </p:txBody>
        </p:sp>
        <p:sp>
          <p:nvSpPr>
            <p:cNvPr id="18" name="Rectangle 17"/>
            <p:cNvSpPr>
              <a:spLocks noChangeArrowheads="1"/>
            </p:cNvSpPr>
            <p:nvPr/>
          </p:nvSpPr>
          <p:spPr bwMode="auto">
            <a:xfrm>
              <a:off x="1574" y="3325"/>
              <a:ext cx="38" cy="281"/>
            </a:xfrm>
            <a:prstGeom prst="rect">
              <a:avLst/>
            </a:prstGeom>
            <a:solidFill>
              <a:srgbClr val="00A8A0"/>
            </a:solidFill>
            <a:ln w="7938">
              <a:solidFill>
                <a:srgbClr val="000000"/>
              </a:solidFill>
              <a:miter lim="800000"/>
              <a:headEnd/>
              <a:tailEnd/>
            </a:ln>
          </p:spPr>
          <p:txBody>
            <a:bodyPr/>
            <a:lstStyle/>
            <a:p>
              <a:endParaRPr lang="en-US"/>
            </a:p>
          </p:txBody>
        </p:sp>
        <p:sp>
          <p:nvSpPr>
            <p:cNvPr id="19" name="Rectangle 18"/>
            <p:cNvSpPr>
              <a:spLocks noChangeArrowheads="1"/>
            </p:cNvSpPr>
            <p:nvPr/>
          </p:nvSpPr>
          <p:spPr bwMode="auto">
            <a:xfrm>
              <a:off x="1727" y="3356"/>
              <a:ext cx="38" cy="250"/>
            </a:xfrm>
            <a:prstGeom prst="rect">
              <a:avLst/>
            </a:prstGeom>
            <a:solidFill>
              <a:srgbClr val="00A8A0"/>
            </a:solidFill>
            <a:ln w="7938">
              <a:solidFill>
                <a:srgbClr val="000000"/>
              </a:solidFill>
              <a:miter lim="800000"/>
              <a:headEnd/>
              <a:tailEnd/>
            </a:ln>
          </p:spPr>
          <p:txBody>
            <a:bodyPr/>
            <a:lstStyle/>
            <a:p>
              <a:endParaRPr lang="en-US"/>
            </a:p>
          </p:txBody>
        </p:sp>
        <p:sp>
          <p:nvSpPr>
            <p:cNvPr id="20" name="Rectangle 19"/>
            <p:cNvSpPr>
              <a:spLocks noChangeArrowheads="1"/>
            </p:cNvSpPr>
            <p:nvPr/>
          </p:nvSpPr>
          <p:spPr bwMode="auto">
            <a:xfrm>
              <a:off x="1765" y="3345"/>
              <a:ext cx="38" cy="261"/>
            </a:xfrm>
            <a:prstGeom prst="rect">
              <a:avLst/>
            </a:prstGeom>
            <a:solidFill>
              <a:srgbClr val="00A8A0"/>
            </a:solidFill>
            <a:ln w="7938">
              <a:solidFill>
                <a:srgbClr val="000000"/>
              </a:solidFill>
              <a:miter lim="800000"/>
              <a:headEnd/>
              <a:tailEnd/>
            </a:ln>
          </p:spPr>
          <p:txBody>
            <a:bodyPr/>
            <a:lstStyle/>
            <a:p>
              <a:endParaRPr lang="en-US"/>
            </a:p>
          </p:txBody>
        </p:sp>
        <p:sp>
          <p:nvSpPr>
            <p:cNvPr id="21" name="Rectangle 20"/>
            <p:cNvSpPr>
              <a:spLocks noChangeArrowheads="1"/>
            </p:cNvSpPr>
            <p:nvPr/>
          </p:nvSpPr>
          <p:spPr bwMode="auto">
            <a:xfrm>
              <a:off x="1803" y="3177"/>
              <a:ext cx="44" cy="429"/>
            </a:xfrm>
            <a:prstGeom prst="rect">
              <a:avLst/>
            </a:prstGeom>
            <a:solidFill>
              <a:srgbClr val="00A8A0"/>
            </a:solidFill>
            <a:ln w="7938">
              <a:solidFill>
                <a:srgbClr val="000000"/>
              </a:solidFill>
              <a:miter lim="800000"/>
              <a:headEnd/>
              <a:tailEnd/>
            </a:ln>
          </p:spPr>
          <p:txBody>
            <a:bodyPr/>
            <a:lstStyle/>
            <a:p>
              <a:endParaRPr lang="en-US"/>
            </a:p>
          </p:txBody>
        </p:sp>
        <p:sp>
          <p:nvSpPr>
            <p:cNvPr id="22" name="Rectangle 21"/>
            <p:cNvSpPr>
              <a:spLocks noChangeArrowheads="1"/>
            </p:cNvSpPr>
            <p:nvPr/>
          </p:nvSpPr>
          <p:spPr bwMode="auto">
            <a:xfrm>
              <a:off x="1961" y="3376"/>
              <a:ext cx="38" cy="230"/>
            </a:xfrm>
            <a:prstGeom prst="rect">
              <a:avLst/>
            </a:prstGeom>
            <a:solidFill>
              <a:srgbClr val="00A8A0"/>
            </a:solidFill>
            <a:ln w="7938">
              <a:solidFill>
                <a:srgbClr val="000000"/>
              </a:solidFill>
              <a:miter lim="800000"/>
              <a:headEnd/>
              <a:tailEnd/>
            </a:ln>
          </p:spPr>
          <p:txBody>
            <a:bodyPr/>
            <a:lstStyle/>
            <a:p>
              <a:endParaRPr lang="en-US"/>
            </a:p>
          </p:txBody>
        </p:sp>
        <p:sp>
          <p:nvSpPr>
            <p:cNvPr id="23" name="Rectangle 22"/>
            <p:cNvSpPr>
              <a:spLocks noChangeArrowheads="1"/>
            </p:cNvSpPr>
            <p:nvPr/>
          </p:nvSpPr>
          <p:spPr bwMode="auto">
            <a:xfrm>
              <a:off x="1999" y="3340"/>
              <a:ext cx="38" cy="266"/>
            </a:xfrm>
            <a:prstGeom prst="rect">
              <a:avLst/>
            </a:prstGeom>
            <a:solidFill>
              <a:srgbClr val="00A8A0"/>
            </a:solidFill>
            <a:ln w="7938">
              <a:solidFill>
                <a:srgbClr val="000000"/>
              </a:solidFill>
              <a:miter lim="800000"/>
              <a:headEnd/>
              <a:tailEnd/>
            </a:ln>
          </p:spPr>
          <p:txBody>
            <a:bodyPr/>
            <a:lstStyle/>
            <a:p>
              <a:endParaRPr lang="en-US"/>
            </a:p>
          </p:txBody>
        </p:sp>
        <p:sp>
          <p:nvSpPr>
            <p:cNvPr id="24" name="Rectangle 23"/>
            <p:cNvSpPr>
              <a:spLocks noChangeArrowheads="1"/>
            </p:cNvSpPr>
            <p:nvPr/>
          </p:nvSpPr>
          <p:spPr bwMode="auto">
            <a:xfrm>
              <a:off x="2037" y="3264"/>
              <a:ext cx="38" cy="342"/>
            </a:xfrm>
            <a:prstGeom prst="rect">
              <a:avLst/>
            </a:prstGeom>
            <a:solidFill>
              <a:srgbClr val="00A8A0"/>
            </a:solidFill>
            <a:ln w="7938">
              <a:solidFill>
                <a:srgbClr val="000000"/>
              </a:solidFill>
              <a:miter lim="800000"/>
              <a:headEnd/>
              <a:tailEnd/>
            </a:ln>
          </p:spPr>
          <p:txBody>
            <a:bodyPr/>
            <a:lstStyle/>
            <a:p>
              <a:endParaRPr lang="en-US"/>
            </a:p>
          </p:txBody>
        </p:sp>
        <p:sp>
          <p:nvSpPr>
            <p:cNvPr id="25" name="Rectangle 24"/>
            <p:cNvSpPr>
              <a:spLocks noChangeArrowheads="1"/>
            </p:cNvSpPr>
            <p:nvPr/>
          </p:nvSpPr>
          <p:spPr bwMode="auto">
            <a:xfrm>
              <a:off x="2075" y="3601"/>
              <a:ext cx="39" cy="5"/>
            </a:xfrm>
            <a:prstGeom prst="rect">
              <a:avLst/>
            </a:prstGeom>
            <a:solidFill>
              <a:srgbClr val="00A8A0"/>
            </a:solidFill>
            <a:ln w="7938">
              <a:solidFill>
                <a:srgbClr val="000000"/>
              </a:solidFill>
              <a:miter lim="800000"/>
              <a:headEnd/>
              <a:tailEnd/>
            </a:ln>
          </p:spPr>
          <p:txBody>
            <a:bodyPr/>
            <a:lstStyle/>
            <a:p>
              <a:endParaRPr lang="en-US"/>
            </a:p>
          </p:txBody>
        </p:sp>
        <p:sp>
          <p:nvSpPr>
            <p:cNvPr id="26" name="Rectangle 25"/>
            <p:cNvSpPr>
              <a:spLocks noChangeArrowheads="1"/>
            </p:cNvSpPr>
            <p:nvPr/>
          </p:nvSpPr>
          <p:spPr bwMode="auto">
            <a:xfrm>
              <a:off x="2228" y="3294"/>
              <a:ext cx="38" cy="312"/>
            </a:xfrm>
            <a:prstGeom prst="rect">
              <a:avLst/>
            </a:prstGeom>
            <a:solidFill>
              <a:srgbClr val="00A8A0"/>
            </a:solidFill>
            <a:ln w="7938">
              <a:solidFill>
                <a:srgbClr val="000000"/>
              </a:solidFill>
              <a:miter lim="800000"/>
              <a:headEnd/>
              <a:tailEnd/>
            </a:ln>
          </p:spPr>
          <p:txBody>
            <a:bodyPr/>
            <a:lstStyle/>
            <a:p>
              <a:endParaRPr lang="en-US"/>
            </a:p>
          </p:txBody>
        </p:sp>
        <p:sp>
          <p:nvSpPr>
            <p:cNvPr id="27" name="Rectangle 26"/>
            <p:cNvSpPr>
              <a:spLocks noChangeArrowheads="1"/>
            </p:cNvSpPr>
            <p:nvPr/>
          </p:nvSpPr>
          <p:spPr bwMode="auto">
            <a:xfrm>
              <a:off x="2266" y="3305"/>
              <a:ext cx="38" cy="301"/>
            </a:xfrm>
            <a:prstGeom prst="rect">
              <a:avLst/>
            </a:prstGeom>
            <a:solidFill>
              <a:srgbClr val="00A8A0"/>
            </a:solidFill>
            <a:ln w="7938">
              <a:solidFill>
                <a:srgbClr val="000000"/>
              </a:solidFill>
              <a:miter lim="800000"/>
              <a:headEnd/>
              <a:tailEnd/>
            </a:ln>
          </p:spPr>
          <p:txBody>
            <a:bodyPr/>
            <a:lstStyle/>
            <a:p>
              <a:endParaRPr lang="en-US"/>
            </a:p>
          </p:txBody>
        </p:sp>
        <p:sp>
          <p:nvSpPr>
            <p:cNvPr id="28" name="Rectangle 27"/>
            <p:cNvSpPr>
              <a:spLocks noChangeArrowheads="1"/>
            </p:cNvSpPr>
            <p:nvPr/>
          </p:nvSpPr>
          <p:spPr bwMode="auto">
            <a:xfrm>
              <a:off x="2304" y="3402"/>
              <a:ext cx="38" cy="204"/>
            </a:xfrm>
            <a:prstGeom prst="rect">
              <a:avLst/>
            </a:prstGeom>
            <a:solidFill>
              <a:srgbClr val="00A8A0"/>
            </a:solidFill>
            <a:ln w="7938">
              <a:solidFill>
                <a:srgbClr val="000000"/>
              </a:solidFill>
              <a:miter lim="800000"/>
              <a:headEnd/>
              <a:tailEnd/>
            </a:ln>
          </p:spPr>
          <p:txBody>
            <a:bodyPr/>
            <a:lstStyle/>
            <a:p>
              <a:endParaRPr lang="en-US"/>
            </a:p>
          </p:txBody>
        </p:sp>
        <p:sp>
          <p:nvSpPr>
            <p:cNvPr id="29" name="Rectangle 28"/>
            <p:cNvSpPr>
              <a:spLocks noChangeArrowheads="1"/>
            </p:cNvSpPr>
            <p:nvPr/>
          </p:nvSpPr>
          <p:spPr bwMode="auto">
            <a:xfrm>
              <a:off x="2462" y="3453"/>
              <a:ext cx="38" cy="153"/>
            </a:xfrm>
            <a:prstGeom prst="rect">
              <a:avLst/>
            </a:prstGeom>
            <a:solidFill>
              <a:srgbClr val="00A8A0"/>
            </a:solidFill>
            <a:ln w="7938">
              <a:solidFill>
                <a:srgbClr val="000000"/>
              </a:solidFill>
              <a:miter lim="800000"/>
              <a:headEnd/>
              <a:tailEnd/>
            </a:ln>
          </p:spPr>
          <p:txBody>
            <a:bodyPr/>
            <a:lstStyle/>
            <a:p>
              <a:endParaRPr lang="en-US"/>
            </a:p>
          </p:txBody>
        </p:sp>
        <p:sp>
          <p:nvSpPr>
            <p:cNvPr id="30" name="Rectangle 29"/>
            <p:cNvSpPr>
              <a:spLocks noChangeArrowheads="1"/>
            </p:cNvSpPr>
            <p:nvPr/>
          </p:nvSpPr>
          <p:spPr bwMode="auto">
            <a:xfrm>
              <a:off x="2500" y="3407"/>
              <a:ext cx="39" cy="199"/>
            </a:xfrm>
            <a:prstGeom prst="rect">
              <a:avLst/>
            </a:prstGeom>
            <a:solidFill>
              <a:srgbClr val="00A8A0"/>
            </a:solidFill>
            <a:ln w="7938">
              <a:solidFill>
                <a:srgbClr val="000000"/>
              </a:solidFill>
              <a:miter lim="800000"/>
              <a:headEnd/>
              <a:tailEnd/>
            </a:ln>
          </p:spPr>
          <p:txBody>
            <a:bodyPr/>
            <a:lstStyle/>
            <a:p>
              <a:endParaRPr lang="en-US"/>
            </a:p>
          </p:txBody>
        </p:sp>
        <p:sp>
          <p:nvSpPr>
            <p:cNvPr id="31" name="Rectangle 30"/>
            <p:cNvSpPr>
              <a:spLocks noChangeArrowheads="1"/>
            </p:cNvSpPr>
            <p:nvPr/>
          </p:nvSpPr>
          <p:spPr bwMode="auto">
            <a:xfrm>
              <a:off x="2539" y="3330"/>
              <a:ext cx="38" cy="276"/>
            </a:xfrm>
            <a:prstGeom prst="rect">
              <a:avLst/>
            </a:prstGeom>
            <a:solidFill>
              <a:srgbClr val="00A8A0"/>
            </a:solidFill>
            <a:ln w="7938">
              <a:solidFill>
                <a:srgbClr val="000000"/>
              </a:solidFill>
              <a:miter lim="800000"/>
              <a:headEnd/>
              <a:tailEnd/>
            </a:ln>
          </p:spPr>
          <p:txBody>
            <a:bodyPr/>
            <a:lstStyle/>
            <a:p>
              <a:endParaRPr lang="en-US"/>
            </a:p>
          </p:txBody>
        </p:sp>
        <p:sp>
          <p:nvSpPr>
            <p:cNvPr id="32" name="Rectangle 31"/>
            <p:cNvSpPr>
              <a:spLocks noChangeArrowheads="1"/>
            </p:cNvSpPr>
            <p:nvPr/>
          </p:nvSpPr>
          <p:spPr bwMode="auto">
            <a:xfrm>
              <a:off x="2577" y="3575"/>
              <a:ext cx="38" cy="31"/>
            </a:xfrm>
            <a:prstGeom prst="rect">
              <a:avLst/>
            </a:prstGeom>
            <a:solidFill>
              <a:srgbClr val="00A8A0"/>
            </a:solidFill>
            <a:ln w="7938">
              <a:solidFill>
                <a:srgbClr val="000000"/>
              </a:solidFill>
              <a:miter lim="800000"/>
              <a:headEnd/>
              <a:tailEnd/>
            </a:ln>
          </p:spPr>
          <p:txBody>
            <a:bodyPr/>
            <a:lstStyle/>
            <a:p>
              <a:endParaRPr lang="en-US"/>
            </a:p>
          </p:txBody>
        </p:sp>
        <p:sp>
          <p:nvSpPr>
            <p:cNvPr id="33" name="Rectangle 32"/>
            <p:cNvSpPr>
              <a:spLocks noChangeArrowheads="1"/>
            </p:cNvSpPr>
            <p:nvPr/>
          </p:nvSpPr>
          <p:spPr bwMode="auto">
            <a:xfrm>
              <a:off x="2615" y="3575"/>
              <a:ext cx="38" cy="31"/>
            </a:xfrm>
            <a:prstGeom prst="rect">
              <a:avLst/>
            </a:prstGeom>
            <a:solidFill>
              <a:srgbClr val="00A8A0"/>
            </a:solidFill>
            <a:ln w="7938">
              <a:solidFill>
                <a:srgbClr val="000000"/>
              </a:solidFill>
              <a:miter lim="800000"/>
              <a:headEnd/>
              <a:tailEnd/>
            </a:ln>
          </p:spPr>
          <p:txBody>
            <a:bodyPr/>
            <a:lstStyle/>
            <a:p>
              <a:endParaRPr lang="en-US"/>
            </a:p>
          </p:txBody>
        </p:sp>
        <p:sp>
          <p:nvSpPr>
            <p:cNvPr id="34" name="Rectangle 33"/>
            <p:cNvSpPr>
              <a:spLocks noChangeArrowheads="1"/>
            </p:cNvSpPr>
            <p:nvPr/>
          </p:nvSpPr>
          <p:spPr bwMode="auto">
            <a:xfrm>
              <a:off x="2729" y="3294"/>
              <a:ext cx="39" cy="312"/>
            </a:xfrm>
            <a:prstGeom prst="rect">
              <a:avLst/>
            </a:prstGeom>
            <a:solidFill>
              <a:srgbClr val="00A8A0"/>
            </a:solidFill>
            <a:ln w="7938">
              <a:solidFill>
                <a:srgbClr val="000000"/>
              </a:solidFill>
              <a:miter lim="800000"/>
              <a:headEnd/>
              <a:tailEnd/>
            </a:ln>
          </p:spPr>
          <p:txBody>
            <a:bodyPr/>
            <a:lstStyle/>
            <a:p>
              <a:endParaRPr lang="en-US"/>
            </a:p>
          </p:txBody>
        </p:sp>
        <p:sp>
          <p:nvSpPr>
            <p:cNvPr id="35" name="Rectangle 34"/>
            <p:cNvSpPr>
              <a:spLocks noChangeArrowheads="1"/>
            </p:cNvSpPr>
            <p:nvPr/>
          </p:nvSpPr>
          <p:spPr bwMode="auto">
            <a:xfrm>
              <a:off x="2768" y="3253"/>
              <a:ext cx="38" cy="353"/>
            </a:xfrm>
            <a:prstGeom prst="rect">
              <a:avLst/>
            </a:prstGeom>
            <a:solidFill>
              <a:srgbClr val="00A8A0"/>
            </a:solidFill>
            <a:ln w="7938">
              <a:solidFill>
                <a:srgbClr val="000000"/>
              </a:solidFill>
              <a:miter lim="800000"/>
              <a:headEnd/>
              <a:tailEnd/>
            </a:ln>
          </p:spPr>
          <p:txBody>
            <a:bodyPr/>
            <a:lstStyle/>
            <a:p>
              <a:endParaRPr lang="en-US"/>
            </a:p>
          </p:txBody>
        </p:sp>
        <p:sp>
          <p:nvSpPr>
            <p:cNvPr id="36" name="Rectangle 35"/>
            <p:cNvSpPr>
              <a:spLocks noChangeArrowheads="1"/>
            </p:cNvSpPr>
            <p:nvPr/>
          </p:nvSpPr>
          <p:spPr bwMode="auto">
            <a:xfrm>
              <a:off x="2882" y="3591"/>
              <a:ext cx="38" cy="15"/>
            </a:xfrm>
            <a:prstGeom prst="rect">
              <a:avLst/>
            </a:prstGeom>
            <a:solidFill>
              <a:srgbClr val="00A8A0"/>
            </a:solidFill>
            <a:ln w="7938">
              <a:solidFill>
                <a:srgbClr val="000000"/>
              </a:solidFill>
              <a:miter lim="800000"/>
              <a:headEnd/>
              <a:tailEnd/>
            </a:ln>
          </p:spPr>
          <p:txBody>
            <a:bodyPr/>
            <a:lstStyle/>
            <a:p>
              <a:endParaRPr lang="en-US"/>
            </a:p>
          </p:txBody>
        </p:sp>
        <p:sp>
          <p:nvSpPr>
            <p:cNvPr id="37" name="Rectangle 36"/>
            <p:cNvSpPr>
              <a:spLocks noChangeArrowheads="1"/>
            </p:cNvSpPr>
            <p:nvPr/>
          </p:nvSpPr>
          <p:spPr bwMode="auto">
            <a:xfrm>
              <a:off x="3269" y="3095"/>
              <a:ext cx="38" cy="511"/>
            </a:xfrm>
            <a:prstGeom prst="rect">
              <a:avLst/>
            </a:prstGeom>
            <a:solidFill>
              <a:srgbClr val="00A8A0"/>
            </a:solidFill>
            <a:ln w="7938">
              <a:solidFill>
                <a:srgbClr val="000000"/>
              </a:solidFill>
              <a:miter lim="800000"/>
              <a:headEnd/>
              <a:tailEnd/>
            </a:ln>
          </p:spPr>
          <p:txBody>
            <a:bodyPr/>
            <a:lstStyle/>
            <a:p>
              <a:endParaRPr lang="en-US"/>
            </a:p>
          </p:txBody>
        </p:sp>
        <p:sp>
          <p:nvSpPr>
            <p:cNvPr id="38" name="Rectangle 37"/>
            <p:cNvSpPr>
              <a:spLocks noChangeArrowheads="1"/>
            </p:cNvSpPr>
            <p:nvPr/>
          </p:nvSpPr>
          <p:spPr bwMode="auto">
            <a:xfrm>
              <a:off x="3307" y="3034"/>
              <a:ext cx="38" cy="572"/>
            </a:xfrm>
            <a:prstGeom prst="rect">
              <a:avLst/>
            </a:prstGeom>
            <a:solidFill>
              <a:srgbClr val="00A8A0"/>
            </a:solidFill>
            <a:ln w="7938">
              <a:solidFill>
                <a:srgbClr val="000000"/>
              </a:solidFill>
              <a:miter lim="800000"/>
              <a:headEnd/>
              <a:tailEnd/>
            </a:ln>
          </p:spPr>
          <p:txBody>
            <a:bodyPr/>
            <a:lstStyle/>
            <a:p>
              <a:endParaRPr lang="en-US"/>
            </a:p>
          </p:txBody>
        </p:sp>
        <p:sp>
          <p:nvSpPr>
            <p:cNvPr id="39" name="Rectangle 38"/>
            <p:cNvSpPr>
              <a:spLocks noChangeArrowheads="1"/>
            </p:cNvSpPr>
            <p:nvPr/>
          </p:nvSpPr>
          <p:spPr bwMode="auto">
            <a:xfrm>
              <a:off x="3345" y="3330"/>
              <a:ext cx="38" cy="276"/>
            </a:xfrm>
            <a:prstGeom prst="rect">
              <a:avLst/>
            </a:prstGeom>
            <a:solidFill>
              <a:srgbClr val="00A8A0"/>
            </a:solidFill>
            <a:ln w="7938">
              <a:solidFill>
                <a:srgbClr val="000000"/>
              </a:solidFill>
              <a:miter lim="800000"/>
              <a:headEnd/>
              <a:tailEnd/>
            </a:ln>
          </p:spPr>
          <p:txBody>
            <a:bodyPr/>
            <a:lstStyle/>
            <a:p>
              <a:endParaRPr lang="en-US"/>
            </a:p>
          </p:txBody>
        </p:sp>
        <p:sp>
          <p:nvSpPr>
            <p:cNvPr id="40" name="Rectangle 39"/>
            <p:cNvSpPr>
              <a:spLocks noChangeArrowheads="1"/>
            </p:cNvSpPr>
            <p:nvPr/>
          </p:nvSpPr>
          <p:spPr bwMode="auto">
            <a:xfrm>
              <a:off x="3383" y="3335"/>
              <a:ext cx="38" cy="271"/>
            </a:xfrm>
            <a:prstGeom prst="rect">
              <a:avLst/>
            </a:prstGeom>
            <a:solidFill>
              <a:srgbClr val="00A8A0"/>
            </a:solidFill>
            <a:ln w="7938">
              <a:solidFill>
                <a:srgbClr val="000000"/>
              </a:solidFill>
              <a:miter lim="800000"/>
              <a:headEnd/>
              <a:tailEnd/>
            </a:ln>
          </p:spPr>
          <p:txBody>
            <a:bodyPr/>
            <a:lstStyle/>
            <a:p>
              <a:endParaRPr lang="en-US"/>
            </a:p>
          </p:txBody>
        </p:sp>
        <p:sp>
          <p:nvSpPr>
            <p:cNvPr id="41" name="Rectangle 40"/>
            <p:cNvSpPr>
              <a:spLocks noChangeArrowheads="1"/>
            </p:cNvSpPr>
            <p:nvPr/>
          </p:nvSpPr>
          <p:spPr bwMode="auto">
            <a:xfrm>
              <a:off x="3421" y="3601"/>
              <a:ext cx="39" cy="5"/>
            </a:xfrm>
            <a:prstGeom prst="rect">
              <a:avLst/>
            </a:prstGeom>
            <a:solidFill>
              <a:srgbClr val="00A8A0"/>
            </a:solidFill>
            <a:ln w="7938">
              <a:solidFill>
                <a:srgbClr val="000000"/>
              </a:solidFill>
              <a:miter lim="800000"/>
              <a:headEnd/>
              <a:tailEnd/>
            </a:ln>
          </p:spPr>
          <p:txBody>
            <a:bodyPr/>
            <a:lstStyle/>
            <a:p>
              <a:endParaRPr lang="en-US"/>
            </a:p>
          </p:txBody>
        </p:sp>
        <p:sp>
          <p:nvSpPr>
            <p:cNvPr id="42" name="Rectangle 41"/>
            <p:cNvSpPr>
              <a:spLocks noChangeArrowheads="1"/>
            </p:cNvSpPr>
            <p:nvPr/>
          </p:nvSpPr>
          <p:spPr bwMode="auto">
            <a:xfrm>
              <a:off x="3498" y="3207"/>
              <a:ext cx="43" cy="399"/>
            </a:xfrm>
            <a:prstGeom prst="rect">
              <a:avLst/>
            </a:prstGeom>
            <a:solidFill>
              <a:srgbClr val="00A8A0"/>
            </a:solidFill>
            <a:ln w="7938">
              <a:solidFill>
                <a:srgbClr val="000000"/>
              </a:solidFill>
              <a:miter lim="800000"/>
              <a:headEnd/>
              <a:tailEnd/>
            </a:ln>
          </p:spPr>
          <p:txBody>
            <a:bodyPr/>
            <a:lstStyle/>
            <a:p>
              <a:endParaRPr lang="en-US"/>
            </a:p>
          </p:txBody>
        </p:sp>
        <p:sp>
          <p:nvSpPr>
            <p:cNvPr id="43" name="Rectangle 42"/>
            <p:cNvSpPr>
              <a:spLocks noChangeArrowheads="1"/>
            </p:cNvSpPr>
            <p:nvPr/>
          </p:nvSpPr>
          <p:spPr bwMode="auto">
            <a:xfrm>
              <a:off x="3541" y="3305"/>
              <a:ext cx="39" cy="301"/>
            </a:xfrm>
            <a:prstGeom prst="rect">
              <a:avLst/>
            </a:prstGeom>
            <a:solidFill>
              <a:srgbClr val="00A8A0"/>
            </a:solidFill>
            <a:ln w="7938">
              <a:solidFill>
                <a:srgbClr val="000000"/>
              </a:solidFill>
              <a:miter lim="800000"/>
              <a:headEnd/>
              <a:tailEnd/>
            </a:ln>
          </p:spPr>
          <p:txBody>
            <a:bodyPr/>
            <a:lstStyle/>
            <a:p>
              <a:endParaRPr lang="en-US"/>
            </a:p>
          </p:txBody>
        </p:sp>
        <p:sp>
          <p:nvSpPr>
            <p:cNvPr id="44" name="Rectangle 43"/>
            <p:cNvSpPr>
              <a:spLocks noChangeArrowheads="1"/>
            </p:cNvSpPr>
            <p:nvPr/>
          </p:nvSpPr>
          <p:spPr bwMode="auto">
            <a:xfrm>
              <a:off x="3580" y="3366"/>
              <a:ext cx="38" cy="240"/>
            </a:xfrm>
            <a:prstGeom prst="rect">
              <a:avLst/>
            </a:prstGeom>
            <a:solidFill>
              <a:srgbClr val="00A8A0"/>
            </a:solidFill>
            <a:ln w="7938">
              <a:solidFill>
                <a:srgbClr val="000000"/>
              </a:solidFill>
              <a:miter lim="800000"/>
              <a:headEnd/>
              <a:tailEnd/>
            </a:ln>
          </p:spPr>
          <p:txBody>
            <a:bodyPr/>
            <a:lstStyle/>
            <a:p>
              <a:endParaRPr lang="en-US"/>
            </a:p>
          </p:txBody>
        </p:sp>
        <p:sp>
          <p:nvSpPr>
            <p:cNvPr id="45" name="Rectangle 44"/>
            <p:cNvSpPr>
              <a:spLocks noChangeArrowheads="1"/>
            </p:cNvSpPr>
            <p:nvPr/>
          </p:nvSpPr>
          <p:spPr bwMode="auto">
            <a:xfrm>
              <a:off x="3656" y="3596"/>
              <a:ext cx="38" cy="10"/>
            </a:xfrm>
            <a:prstGeom prst="rect">
              <a:avLst/>
            </a:prstGeom>
            <a:solidFill>
              <a:srgbClr val="00A8A0"/>
            </a:solidFill>
            <a:ln w="7938">
              <a:solidFill>
                <a:srgbClr val="000000"/>
              </a:solidFill>
              <a:miter lim="800000"/>
              <a:headEnd/>
              <a:tailEnd/>
            </a:ln>
          </p:spPr>
          <p:txBody>
            <a:bodyPr/>
            <a:lstStyle/>
            <a:p>
              <a:endParaRPr lang="en-US"/>
            </a:p>
          </p:txBody>
        </p:sp>
        <p:sp>
          <p:nvSpPr>
            <p:cNvPr id="46" name="Rectangle 45"/>
            <p:cNvSpPr>
              <a:spLocks noChangeArrowheads="1"/>
            </p:cNvSpPr>
            <p:nvPr/>
          </p:nvSpPr>
          <p:spPr bwMode="auto">
            <a:xfrm>
              <a:off x="3694" y="3386"/>
              <a:ext cx="38" cy="220"/>
            </a:xfrm>
            <a:prstGeom prst="rect">
              <a:avLst/>
            </a:prstGeom>
            <a:solidFill>
              <a:srgbClr val="00A8A0"/>
            </a:solidFill>
            <a:ln w="7938">
              <a:solidFill>
                <a:srgbClr val="000000"/>
              </a:solidFill>
              <a:miter lim="800000"/>
              <a:headEnd/>
              <a:tailEnd/>
            </a:ln>
          </p:spPr>
          <p:txBody>
            <a:bodyPr/>
            <a:lstStyle/>
            <a:p>
              <a:endParaRPr lang="en-US"/>
            </a:p>
          </p:txBody>
        </p:sp>
        <p:sp>
          <p:nvSpPr>
            <p:cNvPr id="47" name="Rectangle 46"/>
            <p:cNvSpPr>
              <a:spLocks noChangeArrowheads="1"/>
            </p:cNvSpPr>
            <p:nvPr/>
          </p:nvSpPr>
          <p:spPr bwMode="auto">
            <a:xfrm>
              <a:off x="3732" y="3417"/>
              <a:ext cx="38" cy="189"/>
            </a:xfrm>
            <a:prstGeom prst="rect">
              <a:avLst/>
            </a:prstGeom>
            <a:solidFill>
              <a:srgbClr val="00A8A0"/>
            </a:solidFill>
            <a:ln w="7938">
              <a:solidFill>
                <a:srgbClr val="000000"/>
              </a:solidFill>
              <a:miter lim="800000"/>
              <a:headEnd/>
              <a:tailEnd/>
            </a:ln>
          </p:spPr>
          <p:txBody>
            <a:bodyPr/>
            <a:lstStyle/>
            <a:p>
              <a:endParaRPr lang="en-US"/>
            </a:p>
          </p:txBody>
        </p:sp>
        <p:sp>
          <p:nvSpPr>
            <p:cNvPr id="48" name="Rectangle 47"/>
            <p:cNvSpPr>
              <a:spLocks noChangeArrowheads="1"/>
            </p:cNvSpPr>
            <p:nvPr/>
          </p:nvSpPr>
          <p:spPr bwMode="auto">
            <a:xfrm>
              <a:off x="3770" y="3356"/>
              <a:ext cx="38" cy="250"/>
            </a:xfrm>
            <a:prstGeom prst="rect">
              <a:avLst/>
            </a:prstGeom>
            <a:solidFill>
              <a:srgbClr val="00A8A0"/>
            </a:solidFill>
            <a:ln w="7938">
              <a:solidFill>
                <a:srgbClr val="000000"/>
              </a:solidFill>
              <a:miter lim="800000"/>
              <a:headEnd/>
              <a:tailEnd/>
            </a:ln>
          </p:spPr>
          <p:txBody>
            <a:bodyPr/>
            <a:lstStyle/>
            <a:p>
              <a:endParaRPr lang="en-US"/>
            </a:p>
          </p:txBody>
        </p:sp>
        <p:sp>
          <p:nvSpPr>
            <p:cNvPr id="49" name="Rectangle 48"/>
            <p:cNvSpPr>
              <a:spLocks noChangeArrowheads="1"/>
            </p:cNvSpPr>
            <p:nvPr/>
          </p:nvSpPr>
          <p:spPr bwMode="auto">
            <a:xfrm>
              <a:off x="3808" y="3596"/>
              <a:ext cx="39" cy="10"/>
            </a:xfrm>
            <a:prstGeom prst="rect">
              <a:avLst/>
            </a:prstGeom>
            <a:solidFill>
              <a:srgbClr val="00A8A0"/>
            </a:solidFill>
            <a:ln w="7938">
              <a:solidFill>
                <a:srgbClr val="000000"/>
              </a:solidFill>
              <a:miter lim="800000"/>
              <a:headEnd/>
              <a:tailEnd/>
            </a:ln>
          </p:spPr>
          <p:txBody>
            <a:bodyPr/>
            <a:lstStyle/>
            <a:p>
              <a:endParaRPr lang="en-US"/>
            </a:p>
          </p:txBody>
        </p:sp>
        <p:sp>
          <p:nvSpPr>
            <p:cNvPr id="50" name="Rectangle 49"/>
            <p:cNvSpPr>
              <a:spLocks noChangeArrowheads="1"/>
            </p:cNvSpPr>
            <p:nvPr/>
          </p:nvSpPr>
          <p:spPr bwMode="auto">
            <a:xfrm>
              <a:off x="3885" y="3361"/>
              <a:ext cx="38" cy="245"/>
            </a:xfrm>
            <a:prstGeom prst="rect">
              <a:avLst/>
            </a:prstGeom>
            <a:solidFill>
              <a:srgbClr val="00A8A0"/>
            </a:solidFill>
            <a:ln w="7938">
              <a:solidFill>
                <a:srgbClr val="000000"/>
              </a:solidFill>
              <a:miter lim="800000"/>
              <a:headEnd/>
              <a:tailEnd/>
            </a:ln>
          </p:spPr>
          <p:txBody>
            <a:bodyPr/>
            <a:lstStyle/>
            <a:p>
              <a:endParaRPr lang="en-US"/>
            </a:p>
          </p:txBody>
        </p:sp>
        <p:sp>
          <p:nvSpPr>
            <p:cNvPr id="51" name="Rectangle 50"/>
            <p:cNvSpPr>
              <a:spLocks noChangeArrowheads="1"/>
            </p:cNvSpPr>
            <p:nvPr/>
          </p:nvSpPr>
          <p:spPr bwMode="auto">
            <a:xfrm>
              <a:off x="3923" y="3381"/>
              <a:ext cx="38" cy="225"/>
            </a:xfrm>
            <a:prstGeom prst="rect">
              <a:avLst/>
            </a:prstGeom>
            <a:solidFill>
              <a:srgbClr val="00A8A0"/>
            </a:solidFill>
            <a:ln w="7938">
              <a:solidFill>
                <a:srgbClr val="000000"/>
              </a:solidFill>
              <a:miter lim="800000"/>
              <a:headEnd/>
              <a:tailEnd/>
            </a:ln>
          </p:spPr>
          <p:txBody>
            <a:bodyPr/>
            <a:lstStyle/>
            <a:p>
              <a:endParaRPr lang="en-US"/>
            </a:p>
          </p:txBody>
        </p:sp>
        <p:sp>
          <p:nvSpPr>
            <p:cNvPr id="52" name="Rectangle 51"/>
            <p:cNvSpPr>
              <a:spLocks noChangeArrowheads="1"/>
            </p:cNvSpPr>
            <p:nvPr/>
          </p:nvSpPr>
          <p:spPr bwMode="auto">
            <a:xfrm>
              <a:off x="3961" y="3305"/>
              <a:ext cx="38" cy="301"/>
            </a:xfrm>
            <a:prstGeom prst="rect">
              <a:avLst/>
            </a:prstGeom>
            <a:solidFill>
              <a:srgbClr val="00A8A0"/>
            </a:solidFill>
            <a:ln w="7938">
              <a:solidFill>
                <a:srgbClr val="000000"/>
              </a:solidFill>
              <a:miter lim="800000"/>
              <a:headEnd/>
              <a:tailEnd/>
            </a:ln>
          </p:spPr>
          <p:txBody>
            <a:bodyPr/>
            <a:lstStyle/>
            <a:p>
              <a:endParaRPr lang="en-US"/>
            </a:p>
          </p:txBody>
        </p:sp>
        <p:sp>
          <p:nvSpPr>
            <p:cNvPr id="53" name="Rectangle 52"/>
            <p:cNvSpPr>
              <a:spLocks noChangeArrowheads="1"/>
            </p:cNvSpPr>
            <p:nvPr/>
          </p:nvSpPr>
          <p:spPr bwMode="auto">
            <a:xfrm>
              <a:off x="3999" y="3585"/>
              <a:ext cx="38" cy="21"/>
            </a:xfrm>
            <a:prstGeom prst="rect">
              <a:avLst/>
            </a:prstGeom>
            <a:solidFill>
              <a:srgbClr val="00A8A0"/>
            </a:solidFill>
            <a:ln w="7938">
              <a:solidFill>
                <a:srgbClr val="000000"/>
              </a:solidFill>
              <a:miter lim="800000"/>
              <a:headEnd/>
              <a:tailEnd/>
            </a:ln>
          </p:spPr>
          <p:txBody>
            <a:bodyPr/>
            <a:lstStyle/>
            <a:p>
              <a:endParaRPr lang="en-US"/>
            </a:p>
          </p:txBody>
        </p:sp>
        <p:sp>
          <p:nvSpPr>
            <p:cNvPr id="54" name="Rectangle 53"/>
            <p:cNvSpPr>
              <a:spLocks noChangeArrowheads="1"/>
            </p:cNvSpPr>
            <p:nvPr/>
          </p:nvSpPr>
          <p:spPr bwMode="auto">
            <a:xfrm>
              <a:off x="4075" y="3345"/>
              <a:ext cx="44" cy="261"/>
            </a:xfrm>
            <a:prstGeom prst="rect">
              <a:avLst/>
            </a:prstGeom>
            <a:solidFill>
              <a:srgbClr val="00A8A0"/>
            </a:solidFill>
            <a:ln w="7938">
              <a:solidFill>
                <a:srgbClr val="000000"/>
              </a:solidFill>
              <a:miter lim="800000"/>
              <a:headEnd/>
              <a:tailEnd/>
            </a:ln>
          </p:spPr>
          <p:txBody>
            <a:bodyPr/>
            <a:lstStyle/>
            <a:p>
              <a:endParaRPr lang="en-US"/>
            </a:p>
          </p:txBody>
        </p:sp>
        <p:sp>
          <p:nvSpPr>
            <p:cNvPr id="55" name="Rectangle 54"/>
            <p:cNvSpPr>
              <a:spLocks noChangeArrowheads="1"/>
            </p:cNvSpPr>
            <p:nvPr/>
          </p:nvSpPr>
          <p:spPr bwMode="auto">
            <a:xfrm>
              <a:off x="4119" y="3294"/>
              <a:ext cx="38" cy="312"/>
            </a:xfrm>
            <a:prstGeom prst="rect">
              <a:avLst/>
            </a:prstGeom>
            <a:solidFill>
              <a:srgbClr val="00A8A0"/>
            </a:solidFill>
            <a:ln w="7938">
              <a:solidFill>
                <a:srgbClr val="000000"/>
              </a:solidFill>
              <a:miter lim="800000"/>
              <a:headEnd/>
              <a:tailEnd/>
            </a:ln>
          </p:spPr>
          <p:txBody>
            <a:bodyPr/>
            <a:lstStyle/>
            <a:p>
              <a:endParaRPr lang="en-US"/>
            </a:p>
          </p:txBody>
        </p:sp>
        <p:sp>
          <p:nvSpPr>
            <p:cNvPr id="56" name="Rectangle 55"/>
            <p:cNvSpPr>
              <a:spLocks noChangeArrowheads="1"/>
            </p:cNvSpPr>
            <p:nvPr/>
          </p:nvSpPr>
          <p:spPr bwMode="auto">
            <a:xfrm>
              <a:off x="4157" y="3340"/>
              <a:ext cx="38" cy="266"/>
            </a:xfrm>
            <a:prstGeom prst="rect">
              <a:avLst/>
            </a:prstGeom>
            <a:solidFill>
              <a:srgbClr val="00A8A0"/>
            </a:solidFill>
            <a:ln w="7938">
              <a:solidFill>
                <a:srgbClr val="000000"/>
              </a:solidFill>
              <a:miter lim="800000"/>
              <a:headEnd/>
              <a:tailEnd/>
            </a:ln>
          </p:spPr>
          <p:txBody>
            <a:bodyPr/>
            <a:lstStyle/>
            <a:p>
              <a:endParaRPr lang="en-US"/>
            </a:p>
          </p:txBody>
        </p:sp>
        <p:sp>
          <p:nvSpPr>
            <p:cNvPr id="57" name="Rectangle 56"/>
            <p:cNvSpPr>
              <a:spLocks noChangeArrowheads="1"/>
            </p:cNvSpPr>
            <p:nvPr/>
          </p:nvSpPr>
          <p:spPr bwMode="auto">
            <a:xfrm>
              <a:off x="4272" y="3356"/>
              <a:ext cx="38" cy="250"/>
            </a:xfrm>
            <a:prstGeom prst="rect">
              <a:avLst/>
            </a:prstGeom>
            <a:solidFill>
              <a:srgbClr val="00A8A0"/>
            </a:solidFill>
            <a:ln w="7938">
              <a:solidFill>
                <a:srgbClr val="000000"/>
              </a:solidFill>
              <a:miter lim="800000"/>
              <a:headEnd/>
              <a:tailEnd/>
            </a:ln>
          </p:spPr>
          <p:txBody>
            <a:bodyPr/>
            <a:lstStyle/>
            <a:p>
              <a:endParaRPr lang="en-US"/>
            </a:p>
          </p:txBody>
        </p:sp>
        <p:sp>
          <p:nvSpPr>
            <p:cNvPr id="58" name="Rectangle 57"/>
            <p:cNvSpPr>
              <a:spLocks noChangeArrowheads="1"/>
            </p:cNvSpPr>
            <p:nvPr/>
          </p:nvSpPr>
          <p:spPr bwMode="auto">
            <a:xfrm>
              <a:off x="4310" y="3366"/>
              <a:ext cx="38" cy="240"/>
            </a:xfrm>
            <a:prstGeom prst="rect">
              <a:avLst/>
            </a:prstGeom>
            <a:solidFill>
              <a:srgbClr val="00A8A0"/>
            </a:solidFill>
            <a:ln w="7938">
              <a:solidFill>
                <a:srgbClr val="000000"/>
              </a:solidFill>
              <a:miter lim="800000"/>
              <a:headEnd/>
              <a:tailEnd/>
            </a:ln>
          </p:spPr>
          <p:txBody>
            <a:bodyPr/>
            <a:lstStyle/>
            <a:p>
              <a:endParaRPr lang="en-US"/>
            </a:p>
          </p:txBody>
        </p:sp>
        <p:sp>
          <p:nvSpPr>
            <p:cNvPr id="59" name="Rectangle 58"/>
            <p:cNvSpPr>
              <a:spLocks noChangeArrowheads="1"/>
            </p:cNvSpPr>
            <p:nvPr/>
          </p:nvSpPr>
          <p:spPr bwMode="auto">
            <a:xfrm>
              <a:off x="4348" y="3453"/>
              <a:ext cx="38" cy="153"/>
            </a:xfrm>
            <a:prstGeom prst="rect">
              <a:avLst/>
            </a:prstGeom>
            <a:solidFill>
              <a:srgbClr val="00A8A0"/>
            </a:solidFill>
            <a:ln w="7938">
              <a:solidFill>
                <a:srgbClr val="000000"/>
              </a:solidFill>
              <a:miter lim="800000"/>
              <a:headEnd/>
              <a:tailEnd/>
            </a:ln>
          </p:spPr>
          <p:txBody>
            <a:bodyPr/>
            <a:lstStyle/>
            <a:p>
              <a:endParaRPr lang="en-US"/>
            </a:p>
          </p:txBody>
        </p:sp>
        <p:sp>
          <p:nvSpPr>
            <p:cNvPr id="60" name="Line 59"/>
            <p:cNvSpPr>
              <a:spLocks noChangeShapeType="1"/>
            </p:cNvSpPr>
            <p:nvPr/>
          </p:nvSpPr>
          <p:spPr bwMode="auto">
            <a:xfrm>
              <a:off x="1013" y="2886"/>
              <a:ext cx="1" cy="720"/>
            </a:xfrm>
            <a:prstGeom prst="line">
              <a:avLst/>
            </a:prstGeom>
            <a:noFill/>
            <a:ln w="7938">
              <a:solidFill>
                <a:srgbClr val="000000"/>
              </a:solidFill>
              <a:round/>
              <a:headEnd/>
              <a:tailEnd/>
            </a:ln>
          </p:spPr>
          <p:txBody>
            <a:bodyPr/>
            <a:lstStyle/>
            <a:p>
              <a:endParaRPr lang="en-US"/>
            </a:p>
          </p:txBody>
        </p:sp>
        <p:sp>
          <p:nvSpPr>
            <p:cNvPr id="61" name="Line 60"/>
            <p:cNvSpPr>
              <a:spLocks noChangeShapeType="1"/>
            </p:cNvSpPr>
            <p:nvPr/>
          </p:nvSpPr>
          <p:spPr bwMode="auto">
            <a:xfrm>
              <a:off x="996" y="3606"/>
              <a:ext cx="17" cy="1"/>
            </a:xfrm>
            <a:prstGeom prst="line">
              <a:avLst/>
            </a:prstGeom>
            <a:noFill/>
            <a:ln w="7938">
              <a:solidFill>
                <a:srgbClr val="000000"/>
              </a:solidFill>
              <a:round/>
              <a:headEnd/>
              <a:tailEnd/>
            </a:ln>
          </p:spPr>
          <p:txBody>
            <a:bodyPr/>
            <a:lstStyle/>
            <a:p>
              <a:endParaRPr lang="en-US"/>
            </a:p>
          </p:txBody>
        </p:sp>
        <p:sp>
          <p:nvSpPr>
            <p:cNvPr id="62" name="Line 61"/>
            <p:cNvSpPr>
              <a:spLocks noChangeShapeType="1"/>
            </p:cNvSpPr>
            <p:nvPr/>
          </p:nvSpPr>
          <p:spPr bwMode="auto">
            <a:xfrm>
              <a:off x="996" y="3427"/>
              <a:ext cx="17" cy="1"/>
            </a:xfrm>
            <a:prstGeom prst="line">
              <a:avLst/>
            </a:prstGeom>
            <a:noFill/>
            <a:ln w="7938">
              <a:solidFill>
                <a:srgbClr val="000000"/>
              </a:solidFill>
              <a:round/>
              <a:headEnd/>
              <a:tailEnd/>
            </a:ln>
          </p:spPr>
          <p:txBody>
            <a:bodyPr/>
            <a:lstStyle/>
            <a:p>
              <a:endParaRPr lang="en-US"/>
            </a:p>
          </p:txBody>
        </p:sp>
        <p:sp>
          <p:nvSpPr>
            <p:cNvPr id="63" name="Line 62"/>
            <p:cNvSpPr>
              <a:spLocks noChangeShapeType="1"/>
            </p:cNvSpPr>
            <p:nvPr/>
          </p:nvSpPr>
          <p:spPr bwMode="auto">
            <a:xfrm>
              <a:off x="996" y="3248"/>
              <a:ext cx="17" cy="1"/>
            </a:xfrm>
            <a:prstGeom prst="line">
              <a:avLst/>
            </a:prstGeom>
            <a:noFill/>
            <a:ln w="7938">
              <a:solidFill>
                <a:srgbClr val="000000"/>
              </a:solidFill>
              <a:round/>
              <a:headEnd/>
              <a:tailEnd/>
            </a:ln>
          </p:spPr>
          <p:txBody>
            <a:bodyPr/>
            <a:lstStyle/>
            <a:p>
              <a:endParaRPr lang="en-US"/>
            </a:p>
          </p:txBody>
        </p:sp>
        <p:sp>
          <p:nvSpPr>
            <p:cNvPr id="64" name="Line 63"/>
            <p:cNvSpPr>
              <a:spLocks noChangeShapeType="1"/>
            </p:cNvSpPr>
            <p:nvPr/>
          </p:nvSpPr>
          <p:spPr bwMode="auto">
            <a:xfrm>
              <a:off x="996" y="3064"/>
              <a:ext cx="17" cy="1"/>
            </a:xfrm>
            <a:prstGeom prst="line">
              <a:avLst/>
            </a:prstGeom>
            <a:noFill/>
            <a:ln w="7938">
              <a:solidFill>
                <a:srgbClr val="000000"/>
              </a:solidFill>
              <a:round/>
              <a:headEnd/>
              <a:tailEnd/>
            </a:ln>
          </p:spPr>
          <p:txBody>
            <a:bodyPr/>
            <a:lstStyle/>
            <a:p>
              <a:endParaRPr lang="en-US"/>
            </a:p>
          </p:txBody>
        </p:sp>
        <p:sp>
          <p:nvSpPr>
            <p:cNvPr id="65" name="Line 64"/>
            <p:cNvSpPr>
              <a:spLocks noChangeShapeType="1"/>
            </p:cNvSpPr>
            <p:nvPr/>
          </p:nvSpPr>
          <p:spPr bwMode="auto">
            <a:xfrm>
              <a:off x="996" y="2886"/>
              <a:ext cx="17" cy="1"/>
            </a:xfrm>
            <a:prstGeom prst="line">
              <a:avLst/>
            </a:prstGeom>
            <a:noFill/>
            <a:ln w="7938">
              <a:solidFill>
                <a:srgbClr val="000000"/>
              </a:solidFill>
              <a:round/>
              <a:headEnd/>
              <a:tailEnd/>
            </a:ln>
          </p:spPr>
          <p:txBody>
            <a:bodyPr/>
            <a:lstStyle/>
            <a:p>
              <a:endParaRPr lang="en-US"/>
            </a:p>
          </p:txBody>
        </p:sp>
        <p:sp>
          <p:nvSpPr>
            <p:cNvPr id="66" name="Line 65"/>
            <p:cNvSpPr>
              <a:spLocks noChangeShapeType="1"/>
            </p:cNvSpPr>
            <p:nvPr/>
          </p:nvSpPr>
          <p:spPr bwMode="auto">
            <a:xfrm>
              <a:off x="1013" y="3606"/>
              <a:ext cx="3929" cy="1"/>
            </a:xfrm>
            <a:prstGeom prst="line">
              <a:avLst/>
            </a:prstGeom>
            <a:noFill/>
            <a:ln w="7938">
              <a:solidFill>
                <a:srgbClr val="000000"/>
              </a:solidFill>
              <a:round/>
              <a:headEnd/>
              <a:tailEnd/>
            </a:ln>
          </p:spPr>
          <p:txBody>
            <a:bodyPr/>
            <a:lstStyle/>
            <a:p>
              <a:endParaRPr lang="en-US"/>
            </a:p>
          </p:txBody>
        </p:sp>
        <p:sp>
          <p:nvSpPr>
            <p:cNvPr id="67" name="Line 66"/>
            <p:cNvSpPr>
              <a:spLocks noChangeShapeType="1"/>
            </p:cNvSpPr>
            <p:nvPr/>
          </p:nvSpPr>
          <p:spPr bwMode="auto">
            <a:xfrm flipV="1">
              <a:off x="1013" y="3606"/>
              <a:ext cx="1" cy="20"/>
            </a:xfrm>
            <a:prstGeom prst="line">
              <a:avLst/>
            </a:prstGeom>
            <a:noFill/>
            <a:ln w="7938">
              <a:solidFill>
                <a:srgbClr val="000000"/>
              </a:solidFill>
              <a:round/>
              <a:headEnd/>
              <a:tailEnd/>
            </a:ln>
          </p:spPr>
          <p:txBody>
            <a:bodyPr/>
            <a:lstStyle/>
            <a:p>
              <a:endParaRPr lang="en-US"/>
            </a:p>
          </p:txBody>
        </p:sp>
        <p:sp>
          <p:nvSpPr>
            <p:cNvPr id="68" name="Line 67"/>
            <p:cNvSpPr>
              <a:spLocks noChangeShapeType="1"/>
            </p:cNvSpPr>
            <p:nvPr/>
          </p:nvSpPr>
          <p:spPr bwMode="auto">
            <a:xfrm flipV="1">
              <a:off x="1051" y="3606"/>
              <a:ext cx="1" cy="20"/>
            </a:xfrm>
            <a:prstGeom prst="line">
              <a:avLst/>
            </a:prstGeom>
            <a:noFill/>
            <a:ln w="7938">
              <a:solidFill>
                <a:srgbClr val="000000"/>
              </a:solidFill>
              <a:round/>
              <a:headEnd/>
              <a:tailEnd/>
            </a:ln>
          </p:spPr>
          <p:txBody>
            <a:bodyPr/>
            <a:lstStyle/>
            <a:p>
              <a:endParaRPr lang="en-US"/>
            </a:p>
          </p:txBody>
        </p:sp>
        <p:sp>
          <p:nvSpPr>
            <p:cNvPr id="69" name="Line 68"/>
            <p:cNvSpPr>
              <a:spLocks noChangeShapeType="1"/>
            </p:cNvSpPr>
            <p:nvPr/>
          </p:nvSpPr>
          <p:spPr bwMode="auto">
            <a:xfrm flipV="1">
              <a:off x="1089" y="3606"/>
              <a:ext cx="1" cy="20"/>
            </a:xfrm>
            <a:prstGeom prst="line">
              <a:avLst/>
            </a:prstGeom>
            <a:noFill/>
            <a:ln w="7938">
              <a:solidFill>
                <a:srgbClr val="000000"/>
              </a:solidFill>
              <a:round/>
              <a:headEnd/>
              <a:tailEnd/>
            </a:ln>
          </p:spPr>
          <p:txBody>
            <a:bodyPr/>
            <a:lstStyle/>
            <a:p>
              <a:endParaRPr lang="en-US"/>
            </a:p>
          </p:txBody>
        </p:sp>
        <p:sp>
          <p:nvSpPr>
            <p:cNvPr id="70" name="Line 69"/>
            <p:cNvSpPr>
              <a:spLocks noChangeShapeType="1"/>
            </p:cNvSpPr>
            <p:nvPr/>
          </p:nvSpPr>
          <p:spPr bwMode="auto">
            <a:xfrm flipV="1">
              <a:off x="1127" y="3606"/>
              <a:ext cx="1" cy="20"/>
            </a:xfrm>
            <a:prstGeom prst="line">
              <a:avLst/>
            </a:prstGeom>
            <a:noFill/>
            <a:ln w="7938">
              <a:solidFill>
                <a:srgbClr val="000000"/>
              </a:solidFill>
              <a:round/>
              <a:headEnd/>
              <a:tailEnd/>
            </a:ln>
          </p:spPr>
          <p:txBody>
            <a:bodyPr/>
            <a:lstStyle/>
            <a:p>
              <a:endParaRPr lang="en-US"/>
            </a:p>
          </p:txBody>
        </p:sp>
        <p:sp>
          <p:nvSpPr>
            <p:cNvPr id="71" name="Line 70"/>
            <p:cNvSpPr>
              <a:spLocks noChangeShapeType="1"/>
            </p:cNvSpPr>
            <p:nvPr/>
          </p:nvSpPr>
          <p:spPr bwMode="auto">
            <a:xfrm flipV="1">
              <a:off x="1165" y="3606"/>
              <a:ext cx="1" cy="20"/>
            </a:xfrm>
            <a:prstGeom prst="line">
              <a:avLst/>
            </a:prstGeom>
            <a:noFill/>
            <a:ln w="7938">
              <a:solidFill>
                <a:srgbClr val="000000"/>
              </a:solidFill>
              <a:round/>
              <a:headEnd/>
              <a:tailEnd/>
            </a:ln>
          </p:spPr>
          <p:txBody>
            <a:bodyPr/>
            <a:lstStyle/>
            <a:p>
              <a:endParaRPr lang="en-US"/>
            </a:p>
          </p:txBody>
        </p:sp>
        <p:sp>
          <p:nvSpPr>
            <p:cNvPr id="72" name="Line 71"/>
            <p:cNvSpPr>
              <a:spLocks noChangeShapeType="1"/>
            </p:cNvSpPr>
            <p:nvPr/>
          </p:nvSpPr>
          <p:spPr bwMode="auto">
            <a:xfrm flipV="1">
              <a:off x="1204" y="3606"/>
              <a:ext cx="1" cy="20"/>
            </a:xfrm>
            <a:prstGeom prst="line">
              <a:avLst/>
            </a:prstGeom>
            <a:noFill/>
            <a:ln w="7938">
              <a:solidFill>
                <a:srgbClr val="000000"/>
              </a:solidFill>
              <a:round/>
              <a:headEnd/>
              <a:tailEnd/>
            </a:ln>
          </p:spPr>
          <p:txBody>
            <a:bodyPr/>
            <a:lstStyle/>
            <a:p>
              <a:endParaRPr lang="en-US"/>
            </a:p>
          </p:txBody>
        </p:sp>
        <p:sp>
          <p:nvSpPr>
            <p:cNvPr id="73" name="Line 72"/>
            <p:cNvSpPr>
              <a:spLocks noChangeShapeType="1"/>
            </p:cNvSpPr>
            <p:nvPr/>
          </p:nvSpPr>
          <p:spPr bwMode="auto">
            <a:xfrm flipV="1">
              <a:off x="1242" y="3606"/>
              <a:ext cx="1" cy="20"/>
            </a:xfrm>
            <a:prstGeom prst="line">
              <a:avLst/>
            </a:prstGeom>
            <a:noFill/>
            <a:ln w="7938">
              <a:solidFill>
                <a:srgbClr val="000000"/>
              </a:solidFill>
              <a:round/>
              <a:headEnd/>
              <a:tailEnd/>
            </a:ln>
          </p:spPr>
          <p:txBody>
            <a:bodyPr/>
            <a:lstStyle/>
            <a:p>
              <a:endParaRPr lang="en-US"/>
            </a:p>
          </p:txBody>
        </p:sp>
        <p:sp>
          <p:nvSpPr>
            <p:cNvPr id="74" name="Line 73"/>
            <p:cNvSpPr>
              <a:spLocks noChangeShapeType="1"/>
            </p:cNvSpPr>
            <p:nvPr/>
          </p:nvSpPr>
          <p:spPr bwMode="auto">
            <a:xfrm flipV="1">
              <a:off x="1280" y="3606"/>
              <a:ext cx="1" cy="20"/>
            </a:xfrm>
            <a:prstGeom prst="line">
              <a:avLst/>
            </a:prstGeom>
            <a:noFill/>
            <a:ln w="7938">
              <a:solidFill>
                <a:srgbClr val="000000"/>
              </a:solidFill>
              <a:round/>
              <a:headEnd/>
              <a:tailEnd/>
            </a:ln>
          </p:spPr>
          <p:txBody>
            <a:bodyPr/>
            <a:lstStyle/>
            <a:p>
              <a:endParaRPr lang="en-US"/>
            </a:p>
          </p:txBody>
        </p:sp>
        <p:sp>
          <p:nvSpPr>
            <p:cNvPr id="75" name="Line 74"/>
            <p:cNvSpPr>
              <a:spLocks noChangeShapeType="1"/>
            </p:cNvSpPr>
            <p:nvPr/>
          </p:nvSpPr>
          <p:spPr bwMode="auto">
            <a:xfrm flipV="1">
              <a:off x="1323" y="3606"/>
              <a:ext cx="1" cy="20"/>
            </a:xfrm>
            <a:prstGeom prst="line">
              <a:avLst/>
            </a:prstGeom>
            <a:noFill/>
            <a:ln w="7938">
              <a:solidFill>
                <a:srgbClr val="000000"/>
              </a:solidFill>
              <a:round/>
              <a:headEnd/>
              <a:tailEnd/>
            </a:ln>
          </p:spPr>
          <p:txBody>
            <a:bodyPr/>
            <a:lstStyle/>
            <a:p>
              <a:endParaRPr lang="en-US"/>
            </a:p>
          </p:txBody>
        </p:sp>
        <p:sp>
          <p:nvSpPr>
            <p:cNvPr id="76" name="Line 75"/>
            <p:cNvSpPr>
              <a:spLocks noChangeShapeType="1"/>
            </p:cNvSpPr>
            <p:nvPr/>
          </p:nvSpPr>
          <p:spPr bwMode="auto">
            <a:xfrm flipV="1">
              <a:off x="1362" y="3606"/>
              <a:ext cx="1" cy="20"/>
            </a:xfrm>
            <a:prstGeom prst="line">
              <a:avLst/>
            </a:prstGeom>
            <a:noFill/>
            <a:ln w="7938">
              <a:solidFill>
                <a:srgbClr val="000000"/>
              </a:solidFill>
              <a:round/>
              <a:headEnd/>
              <a:tailEnd/>
            </a:ln>
          </p:spPr>
          <p:txBody>
            <a:bodyPr/>
            <a:lstStyle/>
            <a:p>
              <a:endParaRPr lang="en-US"/>
            </a:p>
          </p:txBody>
        </p:sp>
        <p:sp>
          <p:nvSpPr>
            <p:cNvPr id="77" name="Line 76"/>
            <p:cNvSpPr>
              <a:spLocks noChangeShapeType="1"/>
            </p:cNvSpPr>
            <p:nvPr/>
          </p:nvSpPr>
          <p:spPr bwMode="auto">
            <a:xfrm flipV="1">
              <a:off x="1400" y="3606"/>
              <a:ext cx="1" cy="20"/>
            </a:xfrm>
            <a:prstGeom prst="line">
              <a:avLst/>
            </a:prstGeom>
            <a:noFill/>
            <a:ln w="7938">
              <a:solidFill>
                <a:srgbClr val="000000"/>
              </a:solidFill>
              <a:round/>
              <a:headEnd/>
              <a:tailEnd/>
            </a:ln>
          </p:spPr>
          <p:txBody>
            <a:bodyPr/>
            <a:lstStyle/>
            <a:p>
              <a:endParaRPr lang="en-US"/>
            </a:p>
          </p:txBody>
        </p:sp>
        <p:sp>
          <p:nvSpPr>
            <p:cNvPr id="78" name="Line 77"/>
            <p:cNvSpPr>
              <a:spLocks noChangeShapeType="1"/>
            </p:cNvSpPr>
            <p:nvPr/>
          </p:nvSpPr>
          <p:spPr bwMode="auto">
            <a:xfrm flipV="1">
              <a:off x="1438" y="3606"/>
              <a:ext cx="1" cy="20"/>
            </a:xfrm>
            <a:prstGeom prst="line">
              <a:avLst/>
            </a:prstGeom>
            <a:noFill/>
            <a:ln w="7938">
              <a:solidFill>
                <a:srgbClr val="000000"/>
              </a:solidFill>
              <a:round/>
              <a:headEnd/>
              <a:tailEnd/>
            </a:ln>
          </p:spPr>
          <p:txBody>
            <a:bodyPr/>
            <a:lstStyle/>
            <a:p>
              <a:endParaRPr lang="en-US"/>
            </a:p>
          </p:txBody>
        </p:sp>
        <p:sp>
          <p:nvSpPr>
            <p:cNvPr id="79" name="Line 78"/>
            <p:cNvSpPr>
              <a:spLocks noChangeShapeType="1"/>
            </p:cNvSpPr>
            <p:nvPr/>
          </p:nvSpPr>
          <p:spPr bwMode="auto">
            <a:xfrm flipV="1">
              <a:off x="1476" y="3606"/>
              <a:ext cx="1" cy="20"/>
            </a:xfrm>
            <a:prstGeom prst="line">
              <a:avLst/>
            </a:prstGeom>
            <a:noFill/>
            <a:ln w="7938">
              <a:solidFill>
                <a:srgbClr val="000000"/>
              </a:solidFill>
              <a:round/>
              <a:headEnd/>
              <a:tailEnd/>
            </a:ln>
          </p:spPr>
          <p:txBody>
            <a:bodyPr/>
            <a:lstStyle/>
            <a:p>
              <a:endParaRPr lang="en-US"/>
            </a:p>
          </p:txBody>
        </p:sp>
        <p:sp>
          <p:nvSpPr>
            <p:cNvPr id="80" name="Line 79"/>
            <p:cNvSpPr>
              <a:spLocks noChangeShapeType="1"/>
            </p:cNvSpPr>
            <p:nvPr/>
          </p:nvSpPr>
          <p:spPr bwMode="auto">
            <a:xfrm flipV="1">
              <a:off x="1514" y="3606"/>
              <a:ext cx="1" cy="20"/>
            </a:xfrm>
            <a:prstGeom prst="line">
              <a:avLst/>
            </a:prstGeom>
            <a:noFill/>
            <a:ln w="7938">
              <a:solidFill>
                <a:srgbClr val="000000"/>
              </a:solidFill>
              <a:round/>
              <a:headEnd/>
              <a:tailEnd/>
            </a:ln>
          </p:spPr>
          <p:txBody>
            <a:bodyPr/>
            <a:lstStyle/>
            <a:p>
              <a:endParaRPr lang="en-US"/>
            </a:p>
          </p:txBody>
        </p:sp>
        <p:sp>
          <p:nvSpPr>
            <p:cNvPr id="81" name="Line 80"/>
            <p:cNvSpPr>
              <a:spLocks noChangeShapeType="1"/>
            </p:cNvSpPr>
            <p:nvPr/>
          </p:nvSpPr>
          <p:spPr bwMode="auto">
            <a:xfrm flipV="1">
              <a:off x="1552" y="3606"/>
              <a:ext cx="1" cy="20"/>
            </a:xfrm>
            <a:prstGeom prst="line">
              <a:avLst/>
            </a:prstGeom>
            <a:noFill/>
            <a:ln w="7938">
              <a:solidFill>
                <a:srgbClr val="000000"/>
              </a:solidFill>
              <a:round/>
              <a:headEnd/>
              <a:tailEnd/>
            </a:ln>
          </p:spPr>
          <p:txBody>
            <a:bodyPr/>
            <a:lstStyle/>
            <a:p>
              <a:endParaRPr lang="en-US"/>
            </a:p>
          </p:txBody>
        </p:sp>
        <p:sp>
          <p:nvSpPr>
            <p:cNvPr id="82" name="Line 81"/>
            <p:cNvSpPr>
              <a:spLocks noChangeShapeType="1"/>
            </p:cNvSpPr>
            <p:nvPr/>
          </p:nvSpPr>
          <p:spPr bwMode="auto">
            <a:xfrm flipV="1">
              <a:off x="1590" y="3606"/>
              <a:ext cx="1" cy="20"/>
            </a:xfrm>
            <a:prstGeom prst="line">
              <a:avLst/>
            </a:prstGeom>
            <a:noFill/>
            <a:ln w="7938">
              <a:solidFill>
                <a:srgbClr val="000000"/>
              </a:solidFill>
              <a:round/>
              <a:headEnd/>
              <a:tailEnd/>
            </a:ln>
          </p:spPr>
          <p:txBody>
            <a:bodyPr/>
            <a:lstStyle/>
            <a:p>
              <a:endParaRPr lang="en-US"/>
            </a:p>
          </p:txBody>
        </p:sp>
        <p:sp>
          <p:nvSpPr>
            <p:cNvPr id="83" name="Line 82"/>
            <p:cNvSpPr>
              <a:spLocks noChangeShapeType="1"/>
            </p:cNvSpPr>
            <p:nvPr/>
          </p:nvSpPr>
          <p:spPr bwMode="auto">
            <a:xfrm flipV="1">
              <a:off x="1629" y="3606"/>
              <a:ext cx="1" cy="20"/>
            </a:xfrm>
            <a:prstGeom prst="line">
              <a:avLst/>
            </a:prstGeom>
            <a:noFill/>
            <a:ln w="7938">
              <a:solidFill>
                <a:srgbClr val="000000"/>
              </a:solidFill>
              <a:round/>
              <a:headEnd/>
              <a:tailEnd/>
            </a:ln>
          </p:spPr>
          <p:txBody>
            <a:bodyPr/>
            <a:lstStyle/>
            <a:p>
              <a:endParaRPr lang="en-US"/>
            </a:p>
          </p:txBody>
        </p:sp>
        <p:sp>
          <p:nvSpPr>
            <p:cNvPr id="84" name="Line 83"/>
            <p:cNvSpPr>
              <a:spLocks noChangeShapeType="1"/>
            </p:cNvSpPr>
            <p:nvPr/>
          </p:nvSpPr>
          <p:spPr bwMode="auto">
            <a:xfrm flipV="1">
              <a:off x="1667" y="3606"/>
              <a:ext cx="1" cy="20"/>
            </a:xfrm>
            <a:prstGeom prst="line">
              <a:avLst/>
            </a:prstGeom>
            <a:noFill/>
            <a:ln w="7938">
              <a:solidFill>
                <a:srgbClr val="000000"/>
              </a:solidFill>
              <a:round/>
              <a:headEnd/>
              <a:tailEnd/>
            </a:ln>
          </p:spPr>
          <p:txBody>
            <a:bodyPr/>
            <a:lstStyle/>
            <a:p>
              <a:endParaRPr lang="en-US"/>
            </a:p>
          </p:txBody>
        </p:sp>
        <p:sp>
          <p:nvSpPr>
            <p:cNvPr id="85" name="Line 84"/>
            <p:cNvSpPr>
              <a:spLocks noChangeShapeType="1"/>
            </p:cNvSpPr>
            <p:nvPr/>
          </p:nvSpPr>
          <p:spPr bwMode="auto">
            <a:xfrm flipV="1">
              <a:off x="1705" y="3606"/>
              <a:ext cx="1" cy="20"/>
            </a:xfrm>
            <a:prstGeom prst="line">
              <a:avLst/>
            </a:prstGeom>
            <a:noFill/>
            <a:ln w="7938">
              <a:solidFill>
                <a:srgbClr val="000000"/>
              </a:solidFill>
              <a:round/>
              <a:headEnd/>
              <a:tailEnd/>
            </a:ln>
          </p:spPr>
          <p:txBody>
            <a:bodyPr/>
            <a:lstStyle/>
            <a:p>
              <a:endParaRPr lang="en-US"/>
            </a:p>
          </p:txBody>
        </p:sp>
        <p:sp>
          <p:nvSpPr>
            <p:cNvPr id="86" name="Line 85"/>
            <p:cNvSpPr>
              <a:spLocks noChangeShapeType="1"/>
            </p:cNvSpPr>
            <p:nvPr/>
          </p:nvSpPr>
          <p:spPr bwMode="auto">
            <a:xfrm flipV="1">
              <a:off x="1743" y="3606"/>
              <a:ext cx="1" cy="20"/>
            </a:xfrm>
            <a:prstGeom prst="line">
              <a:avLst/>
            </a:prstGeom>
            <a:noFill/>
            <a:ln w="7938">
              <a:solidFill>
                <a:srgbClr val="000000"/>
              </a:solidFill>
              <a:round/>
              <a:headEnd/>
              <a:tailEnd/>
            </a:ln>
          </p:spPr>
          <p:txBody>
            <a:bodyPr/>
            <a:lstStyle/>
            <a:p>
              <a:endParaRPr lang="en-US"/>
            </a:p>
          </p:txBody>
        </p:sp>
        <p:sp>
          <p:nvSpPr>
            <p:cNvPr id="87" name="Line 86"/>
            <p:cNvSpPr>
              <a:spLocks noChangeShapeType="1"/>
            </p:cNvSpPr>
            <p:nvPr/>
          </p:nvSpPr>
          <p:spPr bwMode="auto">
            <a:xfrm flipV="1">
              <a:off x="1781" y="3606"/>
              <a:ext cx="1" cy="20"/>
            </a:xfrm>
            <a:prstGeom prst="line">
              <a:avLst/>
            </a:prstGeom>
            <a:noFill/>
            <a:ln w="7938">
              <a:solidFill>
                <a:srgbClr val="000000"/>
              </a:solidFill>
              <a:round/>
              <a:headEnd/>
              <a:tailEnd/>
            </a:ln>
          </p:spPr>
          <p:txBody>
            <a:bodyPr/>
            <a:lstStyle/>
            <a:p>
              <a:endParaRPr lang="en-US"/>
            </a:p>
          </p:txBody>
        </p:sp>
        <p:sp>
          <p:nvSpPr>
            <p:cNvPr id="88" name="Line 87"/>
            <p:cNvSpPr>
              <a:spLocks noChangeShapeType="1"/>
            </p:cNvSpPr>
            <p:nvPr/>
          </p:nvSpPr>
          <p:spPr bwMode="auto">
            <a:xfrm flipV="1">
              <a:off x="1819" y="3606"/>
              <a:ext cx="1" cy="20"/>
            </a:xfrm>
            <a:prstGeom prst="line">
              <a:avLst/>
            </a:prstGeom>
            <a:noFill/>
            <a:ln w="7938">
              <a:solidFill>
                <a:srgbClr val="000000"/>
              </a:solidFill>
              <a:round/>
              <a:headEnd/>
              <a:tailEnd/>
            </a:ln>
          </p:spPr>
          <p:txBody>
            <a:bodyPr/>
            <a:lstStyle/>
            <a:p>
              <a:endParaRPr lang="en-US"/>
            </a:p>
          </p:txBody>
        </p:sp>
        <p:sp>
          <p:nvSpPr>
            <p:cNvPr id="89" name="Line 88"/>
            <p:cNvSpPr>
              <a:spLocks noChangeShapeType="1"/>
            </p:cNvSpPr>
            <p:nvPr/>
          </p:nvSpPr>
          <p:spPr bwMode="auto">
            <a:xfrm flipV="1">
              <a:off x="1863" y="3606"/>
              <a:ext cx="1" cy="20"/>
            </a:xfrm>
            <a:prstGeom prst="line">
              <a:avLst/>
            </a:prstGeom>
            <a:noFill/>
            <a:ln w="7938">
              <a:solidFill>
                <a:srgbClr val="000000"/>
              </a:solidFill>
              <a:round/>
              <a:headEnd/>
              <a:tailEnd/>
            </a:ln>
          </p:spPr>
          <p:txBody>
            <a:bodyPr/>
            <a:lstStyle/>
            <a:p>
              <a:endParaRPr lang="en-US"/>
            </a:p>
          </p:txBody>
        </p:sp>
        <p:sp>
          <p:nvSpPr>
            <p:cNvPr id="90" name="Line 89"/>
            <p:cNvSpPr>
              <a:spLocks noChangeShapeType="1"/>
            </p:cNvSpPr>
            <p:nvPr/>
          </p:nvSpPr>
          <p:spPr bwMode="auto">
            <a:xfrm flipV="1">
              <a:off x="1901" y="3606"/>
              <a:ext cx="1" cy="20"/>
            </a:xfrm>
            <a:prstGeom prst="line">
              <a:avLst/>
            </a:prstGeom>
            <a:noFill/>
            <a:ln w="7938">
              <a:solidFill>
                <a:srgbClr val="000000"/>
              </a:solidFill>
              <a:round/>
              <a:headEnd/>
              <a:tailEnd/>
            </a:ln>
          </p:spPr>
          <p:txBody>
            <a:bodyPr/>
            <a:lstStyle/>
            <a:p>
              <a:endParaRPr lang="en-US"/>
            </a:p>
          </p:txBody>
        </p:sp>
        <p:sp>
          <p:nvSpPr>
            <p:cNvPr id="91" name="Line 90"/>
            <p:cNvSpPr>
              <a:spLocks noChangeShapeType="1"/>
            </p:cNvSpPr>
            <p:nvPr/>
          </p:nvSpPr>
          <p:spPr bwMode="auto">
            <a:xfrm flipV="1">
              <a:off x="1939" y="3606"/>
              <a:ext cx="1" cy="20"/>
            </a:xfrm>
            <a:prstGeom prst="line">
              <a:avLst/>
            </a:prstGeom>
            <a:noFill/>
            <a:ln w="7938">
              <a:solidFill>
                <a:srgbClr val="000000"/>
              </a:solidFill>
              <a:round/>
              <a:headEnd/>
              <a:tailEnd/>
            </a:ln>
          </p:spPr>
          <p:txBody>
            <a:bodyPr/>
            <a:lstStyle/>
            <a:p>
              <a:endParaRPr lang="en-US"/>
            </a:p>
          </p:txBody>
        </p:sp>
        <p:sp>
          <p:nvSpPr>
            <p:cNvPr id="92" name="Line 91"/>
            <p:cNvSpPr>
              <a:spLocks noChangeShapeType="1"/>
            </p:cNvSpPr>
            <p:nvPr/>
          </p:nvSpPr>
          <p:spPr bwMode="auto">
            <a:xfrm flipV="1">
              <a:off x="1977" y="3606"/>
              <a:ext cx="1" cy="20"/>
            </a:xfrm>
            <a:prstGeom prst="line">
              <a:avLst/>
            </a:prstGeom>
            <a:noFill/>
            <a:ln w="7938">
              <a:solidFill>
                <a:srgbClr val="000000"/>
              </a:solidFill>
              <a:round/>
              <a:headEnd/>
              <a:tailEnd/>
            </a:ln>
          </p:spPr>
          <p:txBody>
            <a:bodyPr/>
            <a:lstStyle/>
            <a:p>
              <a:endParaRPr lang="en-US"/>
            </a:p>
          </p:txBody>
        </p:sp>
        <p:sp>
          <p:nvSpPr>
            <p:cNvPr id="93" name="Line 92"/>
            <p:cNvSpPr>
              <a:spLocks noChangeShapeType="1"/>
            </p:cNvSpPr>
            <p:nvPr/>
          </p:nvSpPr>
          <p:spPr bwMode="auto">
            <a:xfrm flipV="1">
              <a:off x="2015" y="3606"/>
              <a:ext cx="1" cy="20"/>
            </a:xfrm>
            <a:prstGeom prst="line">
              <a:avLst/>
            </a:prstGeom>
            <a:noFill/>
            <a:ln w="7938">
              <a:solidFill>
                <a:srgbClr val="000000"/>
              </a:solidFill>
              <a:round/>
              <a:headEnd/>
              <a:tailEnd/>
            </a:ln>
          </p:spPr>
          <p:txBody>
            <a:bodyPr/>
            <a:lstStyle/>
            <a:p>
              <a:endParaRPr lang="en-US"/>
            </a:p>
          </p:txBody>
        </p:sp>
        <p:sp>
          <p:nvSpPr>
            <p:cNvPr id="94" name="Line 93"/>
            <p:cNvSpPr>
              <a:spLocks noChangeShapeType="1"/>
            </p:cNvSpPr>
            <p:nvPr/>
          </p:nvSpPr>
          <p:spPr bwMode="auto">
            <a:xfrm flipV="1">
              <a:off x="2054" y="3606"/>
              <a:ext cx="1" cy="20"/>
            </a:xfrm>
            <a:prstGeom prst="line">
              <a:avLst/>
            </a:prstGeom>
            <a:noFill/>
            <a:ln w="7938">
              <a:solidFill>
                <a:srgbClr val="000000"/>
              </a:solidFill>
              <a:round/>
              <a:headEnd/>
              <a:tailEnd/>
            </a:ln>
          </p:spPr>
          <p:txBody>
            <a:bodyPr/>
            <a:lstStyle/>
            <a:p>
              <a:endParaRPr lang="en-US"/>
            </a:p>
          </p:txBody>
        </p:sp>
        <p:sp>
          <p:nvSpPr>
            <p:cNvPr id="95" name="Line 94"/>
            <p:cNvSpPr>
              <a:spLocks noChangeShapeType="1"/>
            </p:cNvSpPr>
            <p:nvPr/>
          </p:nvSpPr>
          <p:spPr bwMode="auto">
            <a:xfrm flipV="1">
              <a:off x="2092" y="3606"/>
              <a:ext cx="1" cy="20"/>
            </a:xfrm>
            <a:prstGeom prst="line">
              <a:avLst/>
            </a:prstGeom>
            <a:noFill/>
            <a:ln w="7938">
              <a:solidFill>
                <a:srgbClr val="000000"/>
              </a:solidFill>
              <a:round/>
              <a:headEnd/>
              <a:tailEnd/>
            </a:ln>
          </p:spPr>
          <p:txBody>
            <a:bodyPr/>
            <a:lstStyle/>
            <a:p>
              <a:endParaRPr lang="en-US"/>
            </a:p>
          </p:txBody>
        </p:sp>
        <p:sp>
          <p:nvSpPr>
            <p:cNvPr id="96" name="Line 95"/>
            <p:cNvSpPr>
              <a:spLocks noChangeShapeType="1"/>
            </p:cNvSpPr>
            <p:nvPr/>
          </p:nvSpPr>
          <p:spPr bwMode="auto">
            <a:xfrm flipV="1">
              <a:off x="2130" y="3606"/>
              <a:ext cx="1" cy="20"/>
            </a:xfrm>
            <a:prstGeom prst="line">
              <a:avLst/>
            </a:prstGeom>
            <a:noFill/>
            <a:ln w="7938">
              <a:solidFill>
                <a:srgbClr val="000000"/>
              </a:solidFill>
              <a:round/>
              <a:headEnd/>
              <a:tailEnd/>
            </a:ln>
          </p:spPr>
          <p:txBody>
            <a:bodyPr/>
            <a:lstStyle/>
            <a:p>
              <a:endParaRPr lang="en-US"/>
            </a:p>
          </p:txBody>
        </p:sp>
        <p:sp>
          <p:nvSpPr>
            <p:cNvPr id="97" name="Line 96"/>
            <p:cNvSpPr>
              <a:spLocks noChangeShapeType="1"/>
            </p:cNvSpPr>
            <p:nvPr/>
          </p:nvSpPr>
          <p:spPr bwMode="auto">
            <a:xfrm flipV="1">
              <a:off x="2168" y="3606"/>
              <a:ext cx="1" cy="20"/>
            </a:xfrm>
            <a:prstGeom prst="line">
              <a:avLst/>
            </a:prstGeom>
            <a:noFill/>
            <a:ln w="7938">
              <a:solidFill>
                <a:srgbClr val="000000"/>
              </a:solidFill>
              <a:round/>
              <a:headEnd/>
              <a:tailEnd/>
            </a:ln>
          </p:spPr>
          <p:txBody>
            <a:bodyPr/>
            <a:lstStyle/>
            <a:p>
              <a:endParaRPr lang="en-US"/>
            </a:p>
          </p:txBody>
        </p:sp>
        <p:sp>
          <p:nvSpPr>
            <p:cNvPr id="98" name="Line 97"/>
            <p:cNvSpPr>
              <a:spLocks noChangeShapeType="1"/>
            </p:cNvSpPr>
            <p:nvPr/>
          </p:nvSpPr>
          <p:spPr bwMode="auto">
            <a:xfrm flipV="1">
              <a:off x="2206" y="3606"/>
              <a:ext cx="1" cy="20"/>
            </a:xfrm>
            <a:prstGeom prst="line">
              <a:avLst/>
            </a:prstGeom>
            <a:noFill/>
            <a:ln w="7938">
              <a:solidFill>
                <a:srgbClr val="000000"/>
              </a:solidFill>
              <a:round/>
              <a:headEnd/>
              <a:tailEnd/>
            </a:ln>
          </p:spPr>
          <p:txBody>
            <a:bodyPr/>
            <a:lstStyle/>
            <a:p>
              <a:endParaRPr lang="en-US"/>
            </a:p>
          </p:txBody>
        </p:sp>
        <p:sp>
          <p:nvSpPr>
            <p:cNvPr id="99" name="Line 98"/>
            <p:cNvSpPr>
              <a:spLocks noChangeShapeType="1"/>
            </p:cNvSpPr>
            <p:nvPr/>
          </p:nvSpPr>
          <p:spPr bwMode="auto">
            <a:xfrm flipV="1">
              <a:off x="2244" y="3606"/>
              <a:ext cx="1" cy="20"/>
            </a:xfrm>
            <a:prstGeom prst="line">
              <a:avLst/>
            </a:prstGeom>
            <a:noFill/>
            <a:ln w="7938">
              <a:solidFill>
                <a:srgbClr val="000000"/>
              </a:solidFill>
              <a:round/>
              <a:headEnd/>
              <a:tailEnd/>
            </a:ln>
          </p:spPr>
          <p:txBody>
            <a:bodyPr/>
            <a:lstStyle/>
            <a:p>
              <a:endParaRPr lang="en-US"/>
            </a:p>
          </p:txBody>
        </p:sp>
        <p:sp>
          <p:nvSpPr>
            <p:cNvPr id="100" name="Line 99"/>
            <p:cNvSpPr>
              <a:spLocks noChangeShapeType="1"/>
            </p:cNvSpPr>
            <p:nvPr/>
          </p:nvSpPr>
          <p:spPr bwMode="auto">
            <a:xfrm flipV="1">
              <a:off x="2283" y="3606"/>
              <a:ext cx="1" cy="20"/>
            </a:xfrm>
            <a:prstGeom prst="line">
              <a:avLst/>
            </a:prstGeom>
            <a:noFill/>
            <a:ln w="7938">
              <a:solidFill>
                <a:srgbClr val="000000"/>
              </a:solidFill>
              <a:round/>
              <a:headEnd/>
              <a:tailEnd/>
            </a:ln>
          </p:spPr>
          <p:txBody>
            <a:bodyPr/>
            <a:lstStyle/>
            <a:p>
              <a:endParaRPr lang="en-US"/>
            </a:p>
          </p:txBody>
        </p:sp>
        <p:sp>
          <p:nvSpPr>
            <p:cNvPr id="101" name="Line 100"/>
            <p:cNvSpPr>
              <a:spLocks noChangeShapeType="1"/>
            </p:cNvSpPr>
            <p:nvPr/>
          </p:nvSpPr>
          <p:spPr bwMode="auto">
            <a:xfrm flipV="1">
              <a:off x="2321" y="3606"/>
              <a:ext cx="1" cy="20"/>
            </a:xfrm>
            <a:prstGeom prst="line">
              <a:avLst/>
            </a:prstGeom>
            <a:noFill/>
            <a:ln w="7938">
              <a:solidFill>
                <a:srgbClr val="000000"/>
              </a:solidFill>
              <a:round/>
              <a:headEnd/>
              <a:tailEnd/>
            </a:ln>
          </p:spPr>
          <p:txBody>
            <a:bodyPr/>
            <a:lstStyle/>
            <a:p>
              <a:endParaRPr lang="en-US"/>
            </a:p>
          </p:txBody>
        </p:sp>
        <p:sp>
          <p:nvSpPr>
            <p:cNvPr id="102" name="Line 101"/>
            <p:cNvSpPr>
              <a:spLocks noChangeShapeType="1"/>
            </p:cNvSpPr>
            <p:nvPr/>
          </p:nvSpPr>
          <p:spPr bwMode="auto">
            <a:xfrm flipV="1">
              <a:off x="2359" y="3606"/>
              <a:ext cx="1" cy="20"/>
            </a:xfrm>
            <a:prstGeom prst="line">
              <a:avLst/>
            </a:prstGeom>
            <a:noFill/>
            <a:ln w="7938">
              <a:solidFill>
                <a:srgbClr val="000000"/>
              </a:solidFill>
              <a:round/>
              <a:headEnd/>
              <a:tailEnd/>
            </a:ln>
          </p:spPr>
          <p:txBody>
            <a:bodyPr/>
            <a:lstStyle/>
            <a:p>
              <a:endParaRPr lang="en-US"/>
            </a:p>
          </p:txBody>
        </p:sp>
        <p:sp>
          <p:nvSpPr>
            <p:cNvPr id="103" name="Line 102"/>
            <p:cNvSpPr>
              <a:spLocks noChangeShapeType="1"/>
            </p:cNvSpPr>
            <p:nvPr/>
          </p:nvSpPr>
          <p:spPr bwMode="auto">
            <a:xfrm flipV="1">
              <a:off x="2397" y="3606"/>
              <a:ext cx="1" cy="20"/>
            </a:xfrm>
            <a:prstGeom prst="line">
              <a:avLst/>
            </a:prstGeom>
            <a:noFill/>
            <a:ln w="7938">
              <a:solidFill>
                <a:srgbClr val="000000"/>
              </a:solidFill>
              <a:round/>
              <a:headEnd/>
              <a:tailEnd/>
            </a:ln>
          </p:spPr>
          <p:txBody>
            <a:bodyPr/>
            <a:lstStyle/>
            <a:p>
              <a:endParaRPr lang="en-US"/>
            </a:p>
          </p:txBody>
        </p:sp>
        <p:sp>
          <p:nvSpPr>
            <p:cNvPr id="104" name="Line 103"/>
            <p:cNvSpPr>
              <a:spLocks noChangeShapeType="1"/>
            </p:cNvSpPr>
            <p:nvPr/>
          </p:nvSpPr>
          <p:spPr bwMode="auto">
            <a:xfrm flipV="1">
              <a:off x="2441" y="3606"/>
              <a:ext cx="1" cy="20"/>
            </a:xfrm>
            <a:prstGeom prst="line">
              <a:avLst/>
            </a:prstGeom>
            <a:noFill/>
            <a:ln w="7938">
              <a:solidFill>
                <a:srgbClr val="000000"/>
              </a:solidFill>
              <a:round/>
              <a:headEnd/>
              <a:tailEnd/>
            </a:ln>
          </p:spPr>
          <p:txBody>
            <a:bodyPr/>
            <a:lstStyle/>
            <a:p>
              <a:endParaRPr lang="en-US"/>
            </a:p>
          </p:txBody>
        </p:sp>
        <p:sp>
          <p:nvSpPr>
            <p:cNvPr id="105" name="Line 104"/>
            <p:cNvSpPr>
              <a:spLocks noChangeShapeType="1"/>
            </p:cNvSpPr>
            <p:nvPr/>
          </p:nvSpPr>
          <p:spPr bwMode="auto">
            <a:xfrm flipV="1">
              <a:off x="2479" y="3606"/>
              <a:ext cx="1" cy="20"/>
            </a:xfrm>
            <a:prstGeom prst="line">
              <a:avLst/>
            </a:prstGeom>
            <a:noFill/>
            <a:ln w="7938">
              <a:solidFill>
                <a:srgbClr val="000000"/>
              </a:solidFill>
              <a:round/>
              <a:headEnd/>
              <a:tailEnd/>
            </a:ln>
          </p:spPr>
          <p:txBody>
            <a:bodyPr/>
            <a:lstStyle/>
            <a:p>
              <a:endParaRPr lang="en-US"/>
            </a:p>
          </p:txBody>
        </p:sp>
        <p:sp>
          <p:nvSpPr>
            <p:cNvPr id="106" name="Line 105"/>
            <p:cNvSpPr>
              <a:spLocks noChangeShapeType="1"/>
            </p:cNvSpPr>
            <p:nvPr/>
          </p:nvSpPr>
          <p:spPr bwMode="auto">
            <a:xfrm flipV="1">
              <a:off x="2517" y="3606"/>
              <a:ext cx="1" cy="20"/>
            </a:xfrm>
            <a:prstGeom prst="line">
              <a:avLst/>
            </a:prstGeom>
            <a:noFill/>
            <a:ln w="7938">
              <a:solidFill>
                <a:srgbClr val="000000"/>
              </a:solidFill>
              <a:round/>
              <a:headEnd/>
              <a:tailEnd/>
            </a:ln>
          </p:spPr>
          <p:txBody>
            <a:bodyPr/>
            <a:lstStyle/>
            <a:p>
              <a:endParaRPr lang="en-US"/>
            </a:p>
          </p:txBody>
        </p:sp>
        <p:sp>
          <p:nvSpPr>
            <p:cNvPr id="107" name="Line 106"/>
            <p:cNvSpPr>
              <a:spLocks noChangeShapeType="1"/>
            </p:cNvSpPr>
            <p:nvPr/>
          </p:nvSpPr>
          <p:spPr bwMode="auto">
            <a:xfrm flipV="1">
              <a:off x="2555" y="3606"/>
              <a:ext cx="1" cy="20"/>
            </a:xfrm>
            <a:prstGeom prst="line">
              <a:avLst/>
            </a:prstGeom>
            <a:noFill/>
            <a:ln w="7938">
              <a:solidFill>
                <a:srgbClr val="000000"/>
              </a:solidFill>
              <a:round/>
              <a:headEnd/>
              <a:tailEnd/>
            </a:ln>
          </p:spPr>
          <p:txBody>
            <a:bodyPr/>
            <a:lstStyle/>
            <a:p>
              <a:endParaRPr lang="en-US"/>
            </a:p>
          </p:txBody>
        </p:sp>
        <p:sp>
          <p:nvSpPr>
            <p:cNvPr id="108" name="Line 107"/>
            <p:cNvSpPr>
              <a:spLocks noChangeShapeType="1"/>
            </p:cNvSpPr>
            <p:nvPr/>
          </p:nvSpPr>
          <p:spPr bwMode="auto">
            <a:xfrm flipV="1">
              <a:off x="2593" y="3606"/>
              <a:ext cx="1" cy="20"/>
            </a:xfrm>
            <a:prstGeom prst="line">
              <a:avLst/>
            </a:prstGeom>
            <a:noFill/>
            <a:ln w="7938">
              <a:solidFill>
                <a:srgbClr val="000000"/>
              </a:solidFill>
              <a:round/>
              <a:headEnd/>
              <a:tailEnd/>
            </a:ln>
          </p:spPr>
          <p:txBody>
            <a:bodyPr/>
            <a:lstStyle/>
            <a:p>
              <a:endParaRPr lang="en-US"/>
            </a:p>
          </p:txBody>
        </p:sp>
        <p:sp>
          <p:nvSpPr>
            <p:cNvPr id="109" name="Line 108"/>
            <p:cNvSpPr>
              <a:spLocks noChangeShapeType="1"/>
            </p:cNvSpPr>
            <p:nvPr/>
          </p:nvSpPr>
          <p:spPr bwMode="auto">
            <a:xfrm flipV="1">
              <a:off x="2631" y="3606"/>
              <a:ext cx="1" cy="20"/>
            </a:xfrm>
            <a:prstGeom prst="line">
              <a:avLst/>
            </a:prstGeom>
            <a:noFill/>
            <a:ln w="7938">
              <a:solidFill>
                <a:srgbClr val="000000"/>
              </a:solidFill>
              <a:round/>
              <a:headEnd/>
              <a:tailEnd/>
            </a:ln>
          </p:spPr>
          <p:txBody>
            <a:bodyPr/>
            <a:lstStyle/>
            <a:p>
              <a:endParaRPr lang="en-US"/>
            </a:p>
          </p:txBody>
        </p:sp>
        <p:sp>
          <p:nvSpPr>
            <p:cNvPr id="110" name="Line 109"/>
            <p:cNvSpPr>
              <a:spLocks noChangeShapeType="1"/>
            </p:cNvSpPr>
            <p:nvPr/>
          </p:nvSpPr>
          <p:spPr bwMode="auto">
            <a:xfrm flipV="1">
              <a:off x="2669" y="3606"/>
              <a:ext cx="1" cy="20"/>
            </a:xfrm>
            <a:prstGeom prst="line">
              <a:avLst/>
            </a:prstGeom>
            <a:noFill/>
            <a:ln w="7938">
              <a:solidFill>
                <a:srgbClr val="000000"/>
              </a:solidFill>
              <a:round/>
              <a:headEnd/>
              <a:tailEnd/>
            </a:ln>
          </p:spPr>
          <p:txBody>
            <a:bodyPr/>
            <a:lstStyle/>
            <a:p>
              <a:endParaRPr lang="en-US"/>
            </a:p>
          </p:txBody>
        </p:sp>
        <p:sp>
          <p:nvSpPr>
            <p:cNvPr id="111" name="Line 110"/>
            <p:cNvSpPr>
              <a:spLocks noChangeShapeType="1"/>
            </p:cNvSpPr>
            <p:nvPr/>
          </p:nvSpPr>
          <p:spPr bwMode="auto">
            <a:xfrm flipV="1">
              <a:off x="2708" y="3606"/>
              <a:ext cx="1" cy="20"/>
            </a:xfrm>
            <a:prstGeom prst="line">
              <a:avLst/>
            </a:prstGeom>
            <a:noFill/>
            <a:ln w="7938">
              <a:solidFill>
                <a:srgbClr val="000000"/>
              </a:solidFill>
              <a:round/>
              <a:headEnd/>
              <a:tailEnd/>
            </a:ln>
          </p:spPr>
          <p:txBody>
            <a:bodyPr/>
            <a:lstStyle/>
            <a:p>
              <a:endParaRPr lang="en-US"/>
            </a:p>
          </p:txBody>
        </p:sp>
        <p:sp>
          <p:nvSpPr>
            <p:cNvPr id="112" name="Line 111"/>
            <p:cNvSpPr>
              <a:spLocks noChangeShapeType="1"/>
            </p:cNvSpPr>
            <p:nvPr/>
          </p:nvSpPr>
          <p:spPr bwMode="auto">
            <a:xfrm flipV="1">
              <a:off x="2746" y="3606"/>
              <a:ext cx="1" cy="20"/>
            </a:xfrm>
            <a:prstGeom prst="line">
              <a:avLst/>
            </a:prstGeom>
            <a:noFill/>
            <a:ln w="7938">
              <a:solidFill>
                <a:srgbClr val="000000"/>
              </a:solidFill>
              <a:round/>
              <a:headEnd/>
              <a:tailEnd/>
            </a:ln>
          </p:spPr>
          <p:txBody>
            <a:bodyPr/>
            <a:lstStyle/>
            <a:p>
              <a:endParaRPr lang="en-US"/>
            </a:p>
          </p:txBody>
        </p:sp>
        <p:sp>
          <p:nvSpPr>
            <p:cNvPr id="113" name="Line 112"/>
            <p:cNvSpPr>
              <a:spLocks noChangeShapeType="1"/>
            </p:cNvSpPr>
            <p:nvPr/>
          </p:nvSpPr>
          <p:spPr bwMode="auto">
            <a:xfrm flipV="1">
              <a:off x="2784" y="3606"/>
              <a:ext cx="1" cy="20"/>
            </a:xfrm>
            <a:prstGeom prst="line">
              <a:avLst/>
            </a:prstGeom>
            <a:noFill/>
            <a:ln w="7938">
              <a:solidFill>
                <a:srgbClr val="000000"/>
              </a:solidFill>
              <a:round/>
              <a:headEnd/>
              <a:tailEnd/>
            </a:ln>
          </p:spPr>
          <p:txBody>
            <a:bodyPr/>
            <a:lstStyle/>
            <a:p>
              <a:endParaRPr lang="en-US"/>
            </a:p>
          </p:txBody>
        </p:sp>
        <p:sp>
          <p:nvSpPr>
            <p:cNvPr id="114" name="Line 113"/>
            <p:cNvSpPr>
              <a:spLocks noChangeShapeType="1"/>
            </p:cNvSpPr>
            <p:nvPr/>
          </p:nvSpPr>
          <p:spPr bwMode="auto">
            <a:xfrm flipV="1">
              <a:off x="2822" y="3606"/>
              <a:ext cx="1" cy="20"/>
            </a:xfrm>
            <a:prstGeom prst="line">
              <a:avLst/>
            </a:prstGeom>
            <a:noFill/>
            <a:ln w="7938">
              <a:solidFill>
                <a:srgbClr val="000000"/>
              </a:solidFill>
              <a:round/>
              <a:headEnd/>
              <a:tailEnd/>
            </a:ln>
          </p:spPr>
          <p:txBody>
            <a:bodyPr/>
            <a:lstStyle/>
            <a:p>
              <a:endParaRPr lang="en-US"/>
            </a:p>
          </p:txBody>
        </p:sp>
        <p:sp>
          <p:nvSpPr>
            <p:cNvPr id="115" name="Line 114"/>
            <p:cNvSpPr>
              <a:spLocks noChangeShapeType="1"/>
            </p:cNvSpPr>
            <p:nvPr/>
          </p:nvSpPr>
          <p:spPr bwMode="auto">
            <a:xfrm flipV="1">
              <a:off x="2860" y="3606"/>
              <a:ext cx="1" cy="20"/>
            </a:xfrm>
            <a:prstGeom prst="line">
              <a:avLst/>
            </a:prstGeom>
            <a:noFill/>
            <a:ln w="7938">
              <a:solidFill>
                <a:srgbClr val="000000"/>
              </a:solidFill>
              <a:round/>
              <a:headEnd/>
              <a:tailEnd/>
            </a:ln>
          </p:spPr>
          <p:txBody>
            <a:bodyPr/>
            <a:lstStyle/>
            <a:p>
              <a:endParaRPr lang="en-US"/>
            </a:p>
          </p:txBody>
        </p:sp>
        <p:sp>
          <p:nvSpPr>
            <p:cNvPr id="116" name="Line 115"/>
            <p:cNvSpPr>
              <a:spLocks noChangeShapeType="1"/>
            </p:cNvSpPr>
            <p:nvPr/>
          </p:nvSpPr>
          <p:spPr bwMode="auto">
            <a:xfrm flipV="1">
              <a:off x="2898" y="3606"/>
              <a:ext cx="1" cy="20"/>
            </a:xfrm>
            <a:prstGeom prst="line">
              <a:avLst/>
            </a:prstGeom>
            <a:noFill/>
            <a:ln w="7938">
              <a:solidFill>
                <a:srgbClr val="000000"/>
              </a:solidFill>
              <a:round/>
              <a:headEnd/>
              <a:tailEnd/>
            </a:ln>
          </p:spPr>
          <p:txBody>
            <a:bodyPr/>
            <a:lstStyle/>
            <a:p>
              <a:endParaRPr lang="en-US"/>
            </a:p>
          </p:txBody>
        </p:sp>
        <p:sp>
          <p:nvSpPr>
            <p:cNvPr id="117" name="Line 116"/>
            <p:cNvSpPr>
              <a:spLocks noChangeShapeType="1"/>
            </p:cNvSpPr>
            <p:nvPr/>
          </p:nvSpPr>
          <p:spPr bwMode="auto">
            <a:xfrm flipV="1">
              <a:off x="2936" y="3606"/>
              <a:ext cx="1" cy="20"/>
            </a:xfrm>
            <a:prstGeom prst="line">
              <a:avLst/>
            </a:prstGeom>
            <a:noFill/>
            <a:ln w="7938">
              <a:solidFill>
                <a:srgbClr val="000000"/>
              </a:solidFill>
              <a:round/>
              <a:headEnd/>
              <a:tailEnd/>
            </a:ln>
          </p:spPr>
          <p:txBody>
            <a:bodyPr/>
            <a:lstStyle/>
            <a:p>
              <a:endParaRPr lang="en-US"/>
            </a:p>
          </p:txBody>
        </p:sp>
        <p:sp>
          <p:nvSpPr>
            <p:cNvPr id="118" name="Line 117"/>
            <p:cNvSpPr>
              <a:spLocks noChangeShapeType="1"/>
            </p:cNvSpPr>
            <p:nvPr/>
          </p:nvSpPr>
          <p:spPr bwMode="auto">
            <a:xfrm flipV="1">
              <a:off x="2980" y="3606"/>
              <a:ext cx="1" cy="20"/>
            </a:xfrm>
            <a:prstGeom prst="line">
              <a:avLst/>
            </a:prstGeom>
            <a:noFill/>
            <a:ln w="7938">
              <a:solidFill>
                <a:srgbClr val="000000"/>
              </a:solidFill>
              <a:round/>
              <a:headEnd/>
              <a:tailEnd/>
            </a:ln>
          </p:spPr>
          <p:txBody>
            <a:bodyPr/>
            <a:lstStyle/>
            <a:p>
              <a:endParaRPr lang="en-US"/>
            </a:p>
          </p:txBody>
        </p:sp>
        <p:sp>
          <p:nvSpPr>
            <p:cNvPr id="119" name="Line 118"/>
            <p:cNvSpPr>
              <a:spLocks noChangeShapeType="1"/>
            </p:cNvSpPr>
            <p:nvPr/>
          </p:nvSpPr>
          <p:spPr bwMode="auto">
            <a:xfrm flipV="1">
              <a:off x="3018" y="3606"/>
              <a:ext cx="1" cy="20"/>
            </a:xfrm>
            <a:prstGeom prst="line">
              <a:avLst/>
            </a:prstGeom>
            <a:noFill/>
            <a:ln w="7938">
              <a:solidFill>
                <a:srgbClr val="000000"/>
              </a:solidFill>
              <a:round/>
              <a:headEnd/>
              <a:tailEnd/>
            </a:ln>
          </p:spPr>
          <p:txBody>
            <a:bodyPr/>
            <a:lstStyle/>
            <a:p>
              <a:endParaRPr lang="en-US"/>
            </a:p>
          </p:txBody>
        </p:sp>
        <p:sp>
          <p:nvSpPr>
            <p:cNvPr id="120" name="Line 119"/>
            <p:cNvSpPr>
              <a:spLocks noChangeShapeType="1"/>
            </p:cNvSpPr>
            <p:nvPr/>
          </p:nvSpPr>
          <p:spPr bwMode="auto">
            <a:xfrm flipV="1">
              <a:off x="3056" y="3606"/>
              <a:ext cx="1" cy="20"/>
            </a:xfrm>
            <a:prstGeom prst="line">
              <a:avLst/>
            </a:prstGeom>
            <a:noFill/>
            <a:ln w="7938">
              <a:solidFill>
                <a:srgbClr val="000000"/>
              </a:solidFill>
              <a:round/>
              <a:headEnd/>
              <a:tailEnd/>
            </a:ln>
          </p:spPr>
          <p:txBody>
            <a:bodyPr/>
            <a:lstStyle/>
            <a:p>
              <a:endParaRPr lang="en-US"/>
            </a:p>
          </p:txBody>
        </p:sp>
        <p:sp>
          <p:nvSpPr>
            <p:cNvPr id="121" name="Line 120"/>
            <p:cNvSpPr>
              <a:spLocks noChangeShapeType="1"/>
            </p:cNvSpPr>
            <p:nvPr/>
          </p:nvSpPr>
          <p:spPr bwMode="auto">
            <a:xfrm flipV="1">
              <a:off x="3094" y="3606"/>
              <a:ext cx="1" cy="20"/>
            </a:xfrm>
            <a:prstGeom prst="line">
              <a:avLst/>
            </a:prstGeom>
            <a:noFill/>
            <a:ln w="7938">
              <a:solidFill>
                <a:srgbClr val="000000"/>
              </a:solidFill>
              <a:round/>
              <a:headEnd/>
              <a:tailEnd/>
            </a:ln>
          </p:spPr>
          <p:txBody>
            <a:bodyPr/>
            <a:lstStyle/>
            <a:p>
              <a:endParaRPr lang="en-US"/>
            </a:p>
          </p:txBody>
        </p:sp>
        <p:sp>
          <p:nvSpPr>
            <p:cNvPr id="122" name="Line 121"/>
            <p:cNvSpPr>
              <a:spLocks noChangeShapeType="1"/>
            </p:cNvSpPr>
            <p:nvPr/>
          </p:nvSpPr>
          <p:spPr bwMode="auto">
            <a:xfrm flipV="1">
              <a:off x="3133" y="3606"/>
              <a:ext cx="1" cy="20"/>
            </a:xfrm>
            <a:prstGeom prst="line">
              <a:avLst/>
            </a:prstGeom>
            <a:noFill/>
            <a:ln w="7938">
              <a:solidFill>
                <a:srgbClr val="000000"/>
              </a:solidFill>
              <a:round/>
              <a:headEnd/>
              <a:tailEnd/>
            </a:ln>
          </p:spPr>
          <p:txBody>
            <a:bodyPr/>
            <a:lstStyle/>
            <a:p>
              <a:endParaRPr lang="en-US"/>
            </a:p>
          </p:txBody>
        </p:sp>
        <p:sp>
          <p:nvSpPr>
            <p:cNvPr id="123" name="Line 122"/>
            <p:cNvSpPr>
              <a:spLocks noChangeShapeType="1"/>
            </p:cNvSpPr>
            <p:nvPr/>
          </p:nvSpPr>
          <p:spPr bwMode="auto">
            <a:xfrm flipV="1">
              <a:off x="3171" y="3606"/>
              <a:ext cx="1" cy="20"/>
            </a:xfrm>
            <a:prstGeom prst="line">
              <a:avLst/>
            </a:prstGeom>
            <a:noFill/>
            <a:ln w="7938">
              <a:solidFill>
                <a:srgbClr val="000000"/>
              </a:solidFill>
              <a:round/>
              <a:headEnd/>
              <a:tailEnd/>
            </a:ln>
          </p:spPr>
          <p:txBody>
            <a:bodyPr/>
            <a:lstStyle/>
            <a:p>
              <a:endParaRPr lang="en-US"/>
            </a:p>
          </p:txBody>
        </p:sp>
        <p:sp>
          <p:nvSpPr>
            <p:cNvPr id="124" name="Line 123"/>
            <p:cNvSpPr>
              <a:spLocks noChangeShapeType="1"/>
            </p:cNvSpPr>
            <p:nvPr/>
          </p:nvSpPr>
          <p:spPr bwMode="auto">
            <a:xfrm flipV="1">
              <a:off x="3209" y="3606"/>
              <a:ext cx="1" cy="20"/>
            </a:xfrm>
            <a:prstGeom prst="line">
              <a:avLst/>
            </a:prstGeom>
            <a:noFill/>
            <a:ln w="7938">
              <a:solidFill>
                <a:srgbClr val="000000"/>
              </a:solidFill>
              <a:round/>
              <a:headEnd/>
              <a:tailEnd/>
            </a:ln>
          </p:spPr>
          <p:txBody>
            <a:bodyPr/>
            <a:lstStyle/>
            <a:p>
              <a:endParaRPr lang="en-US"/>
            </a:p>
          </p:txBody>
        </p:sp>
        <p:sp>
          <p:nvSpPr>
            <p:cNvPr id="125" name="Line 124"/>
            <p:cNvSpPr>
              <a:spLocks noChangeShapeType="1"/>
            </p:cNvSpPr>
            <p:nvPr/>
          </p:nvSpPr>
          <p:spPr bwMode="auto">
            <a:xfrm flipV="1">
              <a:off x="3247" y="3606"/>
              <a:ext cx="1" cy="20"/>
            </a:xfrm>
            <a:prstGeom prst="line">
              <a:avLst/>
            </a:prstGeom>
            <a:noFill/>
            <a:ln w="7938">
              <a:solidFill>
                <a:srgbClr val="000000"/>
              </a:solidFill>
              <a:round/>
              <a:headEnd/>
              <a:tailEnd/>
            </a:ln>
          </p:spPr>
          <p:txBody>
            <a:bodyPr/>
            <a:lstStyle/>
            <a:p>
              <a:endParaRPr lang="en-US"/>
            </a:p>
          </p:txBody>
        </p:sp>
        <p:sp>
          <p:nvSpPr>
            <p:cNvPr id="126" name="Line 125"/>
            <p:cNvSpPr>
              <a:spLocks noChangeShapeType="1"/>
            </p:cNvSpPr>
            <p:nvPr/>
          </p:nvSpPr>
          <p:spPr bwMode="auto">
            <a:xfrm flipV="1">
              <a:off x="3285" y="3606"/>
              <a:ext cx="1" cy="20"/>
            </a:xfrm>
            <a:prstGeom prst="line">
              <a:avLst/>
            </a:prstGeom>
            <a:noFill/>
            <a:ln w="7938">
              <a:solidFill>
                <a:srgbClr val="000000"/>
              </a:solidFill>
              <a:round/>
              <a:headEnd/>
              <a:tailEnd/>
            </a:ln>
          </p:spPr>
          <p:txBody>
            <a:bodyPr/>
            <a:lstStyle/>
            <a:p>
              <a:endParaRPr lang="en-US"/>
            </a:p>
          </p:txBody>
        </p:sp>
        <p:sp>
          <p:nvSpPr>
            <p:cNvPr id="127" name="Line 126"/>
            <p:cNvSpPr>
              <a:spLocks noChangeShapeType="1"/>
            </p:cNvSpPr>
            <p:nvPr/>
          </p:nvSpPr>
          <p:spPr bwMode="auto">
            <a:xfrm flipV="1">
              <a:off x="3323" y="3606"/>
              <a:ext cx="1" cy="20"/>
            </a:xfrm>
            <a:prstGeom prst="line">
              <a:avLst/>
            </a:prstGeom>
            <a:noFill/>
            <a:ln w="7938">
              <a:solidFill>
                <a:srgbClr val="000000"/>
              </a:solidFill>
              <a:round/>
              <a:headEnd/>
              <a:tailEnd/>
            </a:ln>
          </p:spPr>
          <p:txBody>
            <a:bodyPr/>
            <a:lstStyle/>
            <a:p>
              <a:endParaRPr lang="en-US"/>
            </a:p>
          </p:txBody>
        </p:sp>
        <p:sp>
          <p:nvSpPr>
            <p:cNvPr id="128" name="Line 127"/>
            <p:cNvSpPr>
              <a:spLocks noChangeShapeType="1"/>
            </p:cNvSpPr>
            <p:nvPr/>
          </p:nvSpPr>
          <p:spPr bwMode="auto">
            <a:xfrm flipV="1">
              <a:off x="3362" y="3606"/>
              <a:ext cx="1" cy="20"/>
            </a:xfrm>
            <a:prstGeom prst="line">
              <a:avLst/>
            </a:prstGeom>
            <a:noFill/>
            <a:ln w="7938">
              <a:solidFill>
                <a:srgbClr val="000000"/>
              </a:solidFill>
              <a:round/>
              <a:headEnd/>
              <a:tailEnd/>
            </a:ln>
          </p:spPr>
          <p:txBody>
            <a:bodyPr/>
            <a:lstStyle/>
            <a:p>
              <a:endParaRPr lang="en-US"/>
            </a:p>
          </p:txBody>
        </p:sp>
        <p:sp>
          <p:nvSpPr>
            <p:cNvPr id="129" name="Line 128"/>
            <p:cNvSpPr>
              <a:spLocks noChangeShapeType="1"/>
            </p:cNvSpPr>
            <p:nvPr/>
          </p:nvSpPr>
          <p:spPr bwMode="auto">
            <a:xfrm flipV="1">
              <a:off x="3400" y="3606"/>
              <a:ext cx="1" cy="20"/>
            </a:xfrm>
            <a:prstGeom prst="line">
              <a:avLst/>
            </a:prstGeom>
            <a:noFill/>
            <a:ln w="7938">
              <a:solidFill>
                <a:srgbClr val="000000"/>
              </a:solidFill>
              <a:round/>
              <a:headEnd/>
              <a:tailEnd/>
            </a:ln>
          </p:spPr>
          <p:txBody>
            <a:bodyPr/>
            <a:lstStyle/>
            <a:p>
              <a:endParaRPr lang="en-US"/>
            </a:p>
          </p:txBody>
        </p:sp>
        <p:sp>
          <p:nvSpPr>
            <p:cNvPr id="130" name="Line 129"/>
            <p:cNvSpPr>
              <a:spLocks noChangeShapeType="1"/>
            </p:cNvSpPr>
            <p:nvPr/>
          </p:nvSpPr>
          <p:spPr bwMode="auto">
            <a:xfrm flipV="1">
              <a:off x="3438" y="3606"/>
              <a:ext cx="1" cy="20"/>
            </a:xfrm>
            <a:prstGeom prst="line">
              <a:avLst/>
            </a:prstGeom>
            <a:noFill/>
            <a:ln w="7938">
              <a:solidFill>
                <a:srgbClr val="000000"/>
              </a:solidFill>
              <a:round/>
              <a:headEnd/>
              <a:tailEnd/>
            </a:ln>
          </p:spPr>
          <p:txBody>
            <a:bodyPr/>
            <a:lstStyle/>
            <a:p>
              <a:endParaRPr lang="en-US"/>
            </a:p>
          </p:txBody>
        </p:sp>
        <p:sp>
          <p:nvSpPr>
            <p:cNvPr id="131" name="Line 130"/>
            <p:cNvSpPr>
              <a:spLocks noChangeShapeType="1"/>
            </p:cNvSpPr>
            <p:nvPr/>
          </p:nvSpPr>
          <p:spPr bwMode="auto">
            <a:xfrm flipV="1">
              <a:off x="3476" y="3606"/>
              <a:ext cx="1" cy="20"/>
            </a:xfrm>
            <a:prstGeom prst="line">
              <a:avLst/>
            </a:prstGeom>
            <a:noFill/>
            <a:ln w="7938">
              <a:solidFill>
                <a:srgbClr val="000000"/>
              </a:solidFill>
              <a:round/>
              <a:headEnd/>
              <a:tailEnd/>
            </a:ln>
          </p:spPr>
          <p:txBody>
            <a:bodyPr/>
            <a:lstStyle/>
            <a:p>
              <a:endParaRPr lang="en-US"/>
            </a:p>
          </p:txBody>
        </p:sp>
        <p:sp>
          <p:nvSpPr>
            <p:cNvPr id="132" name="Line 131"/>
            <p:cNvSpPr>
              <a:spLocks noChangeShapeType="1"/>
            </p:cNvSpPr>
            <p:nvPr/>
          </p:nvSpPr>
          <p:spPr bwMode="auto">
            <a:xfrm flipV="1">
              <a:off x="3514" y="3606"/>
              <a:ext cx="1" cy="20"/>
            </a:xfrm>
            <a:prstGeom prst="line">
              <a:avLst/>
            </a:prstGeom>
            <a:noFill/>
            <a:ln w="7938">
              <a:solidFill>
                <a:srgbClr val="000000"/>
              </a:solidFill>
              <a:round/>
              <a:headEnd/>
              <a:tailEnd/>
            </a:ln>
          </p:spPr>
          <p:txBody>
            <a:bodyPr/>
            <a:lstStyle/>
            <a:p>
              <a:endParaRPr lang="en-US"/>
            </a:p>
          </p:txBody>
        </p:sp>
        <p:sp>
          <p:nvSpPr>
            <p:cNvPr id="133" name="Line 132"/>
            <p:cNvSpPr>
              <a:spLocks noChangeShapeType="1"/>
            </p:cNvSpPr>
            <p:nvPr/>
          </p:nvSpPr>
          <p:spPr bwMode="auto">
            <a:xfrm flipV="1">
              <a:off x="3558" y="3606"/>
              <a:ext cx="1" cy="20"/>
            </a:xfrm>
            <a:prstGeom prst="line">
              <a:avLst/>
            </a:prstGeom>
            <a:noFill/>
            <a:ln w="7938">
              <a:solidFill>
                <a:srgbClr val="000000"/>
              </a:solidFill>
              <a:round/>
              <a:headEnd/>
              <a:tailEnd/>
            </a:ln>
          </p:spPr>
          <p:txBody>
            <a:bodyPr/>
            <a:lstStyle/>
            <a:p>
              <a:endParaRPr lang="en-US"/>
            </a:p>
          </p:txBody>
        </p:sp>
        <p:sp>
          <p:nvSpPr>
            <p:cNvPr id="134" name="Line 133"/>
            <p:cNvSpPr>
              <a:spLocks noChangeShapeType="1"/>
            </p:cNvSpPr>
            <p:nvPr/>
          </p:nvSpPr>
          <p:spPr bwMode="auto">
            <a:xfrm flipV="1">
              <a:off x="3596" y="3606"/>
              <a:ext cx="1" cy="20"/>
            </a:xfrm>
            <a:prstGeom prst="line">
              <a:avLst/>
            </a:prstGeom>
            <a:noFill/>
            <a:ln w="7938">
              <a:solidFill>
                <a:srgbClr val="000000"/>
              </a:solidFill>
              <a:round/>
              <a:headEnd/>
              <a:tailEnd/>
            </a:ln>
          </p:spPr>
          <p:txBody>
            <a:bodyPr/>
            <a:lstStyle/>
            <a:p>
              <a:endParaRPr lang="en-US"/>
            </a:p>
          </p:txBody>
        </p:sp>
        <p:sp>
          <p:nvSpPr>
            <p:cNvPr id="135" name="Line 134"/>
            <p:cNvSpPr>
              <a:spLocks noChangeShapeType="1"/>
            </p:cNvSpPr>
            <p:nvPr/>
          </p:nvSpPr>
          <p:spPr bwMode="auto">
            <a:xfrm flipV="1">
              <a:off x="3634" y="3606"/>
              <a:ext cx="1" cy="20"/>
            </a:xfrm>
            <a:prstGeom prst="line">
              <a:avLst/>
            </a:prstGeom>
            <a:noFill/>
            <a:ln w="7938">
              <a:solidFill>
                <a:srgbClr val="000000"/>
              </a:solidFill>
              <a:round/>
              <a:headEnd/>
              <a:tailEnd/>
            </a:ln>
          </p:spPr>
          <p:txBody>
            <a:bodyPr/>
            <a:lstStyle/>
            <a:p>
              <a:endParaRPr lang="en-US"/>
            </a:p>
          </p:txBody>
        </p:sp>
        <p:sp>
          <p:nvSpPr>
            <p:cNvPr id="136" name="Line 135"/>
            <p:cNvSpPr>
              <a:spLocks noChangeShapeType="1"/>
            </p:cNvSpPr>
            <p:nvPr/>
          </p:nvSpPr>
          <p:spPr bwMode="auto">
            <a:xfrm flipV="1">
              <a:off x="3672" y="3606"/>
              <a:ext cx="1" cy="20"/>
            </a:xfrm>
            <a:prstGeom prst="line">
              <a:avLst/>
            </a:prstGeom>
            <a:noFill/>
            <a:ln w="7938">
              <a:solidFill>
                <a:srgbClr val="000000"/>
              </a:solidFill>
              <a:round/>
              <a:headEnd/>
              <a:tailEnd/>
            </a:ln>
          </p:spPr>
          <p:txBody>
            <a:bodyPr/>
            <a:lstStyle/>
            <a:p>
              <a:endParaRPr lang="en-US"/>
            </a:p>
          </p:txBody>
        </p:sp>
        <p:sp>
          <p:nvSpPr>
            <p:cNvPr id="137" name="Line 136"/>
            <p:cNvSpPr>
              <a:spLocks noChangeShapeType="1"/>
            </p:cNvSpPr>
            <p:nvPr/>
          </p:nvSpPr>
          <p:spPr bwMode="auto">
            <a:xfrm flipV="1">
              <a:off x="3710" y="3606"/>
              <a:ext cx="1" cy="20"/>
            </a:xfrm>
            <a:prstGeom prst="line">
              <a:avLst/>
            </a:prstGeom>
            <a:noFill/>
            <a:ln w="7938">
              <a:solidFill>
                <a:srgbClr val="000000"/>
              </a:solidFill>
              <a:round/>
              <a:headEnd/>
              <a:tailEnd/>
            </a:ln>
          </p:spPr>
          <p:txBody>
            <a:bodyPr/>
            <a:lstStyle/>
            <a:p>
              <a:endParaRPr lang="en-US"/>
            </a:p>
          </p:txBody>
        </p:sp>
        <p:sp>
          <p:nvSpPr>
            <p:cNvPr id="138" name="Line 137"/>
            <p:cNvSpPr>
              <a:spLocks noChangeShapeType="1"/>
            </p:cNvSpPr>
            <p:nvPr/>
          </p:nvSpPr>
          <p:spPr bwMode="auto">
            <a:xfrm flipV="1">
              <a:off x="3748" y="3606"/>
              <a:ext cx="1" cy="20"/>
            </a:xfrm>
            <a:prstGeom prst="line">
              <a:avLst/>
            </a:prstGeom>
            <a:noFill/>
            <a:ln w="7938">
              <a:solidFill>
                <a:srgbClr val="000000"/>
              </a:solidFill>
              <a:round/>
              <a:headEnd/>
              <a:tailEnd/>
            </a:ln>
          </p:spPr>
          <p:txBody>
            <a:bodyPr/>
            <a:lstStyle/>
            <a:p>
              <a:endParaRPr lang="en-US"/>
            </a:p>
          </p:txBody>
        </p:sp>
        <p:sp>
          <p:nvSpPr>
            <p:cNvPr id="139" name="Line 138"/>
            <p:cNvSpPr>
              <a:spLocks noChangeShapeType="1"/>
            </p:cNvSpPr>
            <p:nvPr/>
          </p:nvSpPr>
          <p:spPr bwMode="auto">
            <a:xfrm flipV="1">
              <a:off x="3787" y="3606"/>
              <a:ext cx="1" cy="20"/>
            </a:xfrm>
            <a:prstGeom prst="line">
              <a:avLst/>
            </a:prstGeom>
            <a:noFill/>
            <a:ln w="7938">
              <a:solidFill>
                <a:srgbClr val="000000"/>
              </a:solidFill>
              <a:round/>
              <a:headEnd/>
              <a:tailEnd/>
            </a:ln>
          </p:spPr>
          <p:txBody>
            <a:bodyPr/>
            <a:lstStyle/>
            <a:p>
              <a:endParaRPr lang="en-US"/>
            </a:p>
          </p:txBody>
        </p:sp>
        <p:sp>
          <p:nvSpPr>
            <p:cNvPr id="140" name="Line 139"/>
            <p:cNvSpPr>
              <a:spLocks noChangeShapeType="1"/>
            </p:cNvSpPr>
            <p:nvPr/>
          </p:nvSpPr>
          <p:spPr bwMode="auto">
            <a:xfrm flipV="1">
              <a:off x="3825" y="3606"/>
              <a:ext cx="1" cy="20"/>
            </a:xfrm>
            <a:prstGeom prst="line">
              <a:avLst/>
            </a:prstGeom>
            <a:noFill/>
            <a:ln w="7938">
              <a:solidFill>
                <a:srgbClr val="000000"/>
              </a:solidFill>
              <a:round/>
              <a:headEnd/>
              <a:tailEnd/>
            </a:ln>
          </p:spPr>
          <p:txBody>
            <a:bodyPr/>
            <a:lstStyle/>
            <a:p>
              <a:endParaRPr lang="en-US"/>
            </a:p>
          </p:txBody>
        </p:sp>
        <p:sp>
          <p:nvSpPr>
            <p:cNvPr id="141" name="Line 140"/>
            <p:cNvSpPr>
              <a:spLocks noChangeShapeType="1"/>
            </p:cNvSpPr>
            <p:nvPr/>
          </p:nvSpPr>
          <p:spPr bwMode="auto">
            <a:xfrm flipV="1">
              <a:off x="3863" y="3606"/>
              <a:ext cx="1" cy="20"/>
            </a:xfrm>
            <a:prstGeom prst="line">
              <a:avLst/>
            </a:prstGeom>
            <a:noFill/>
            <a:ln w="7938">
              <a:solidFill>
                <a:srgbClr val="000000"/>
              </a:solidFill>
              <a:round/>
              <a:headEnd/>
              <a:tailEnd/>
            </a:ln>
          </p:spPr>
          <p:txBody>
            <a:bodyPr/>
            <a:lstStyle/>
            <a:p>
              <a:endParaRPr lang="en-US"/>
            </a:p>
          </p:txBody>
        </p:sp>
        <p:sp>
          <p:nvSpPr>
            <p:cNvPr id="142" name="Line 141"/>
            <p:cNvSpPr>
              <a:spLocks noChangeShapeType="1"/>
            </p:cNvSpPr>
            <p:nvPr/>
          </p:nvSpPr>
          <p:spPr bwMode="auto">
            <a:xfrm flipV="1">
              <a:off x="3901" y="3606"/>
              <a:ext cx="1" cy="20"/>
            </a:xfrm>
            <a:prstGeom prst="line">
              <a:avLst/>
            </a:prstGeom>
            <a:noFill/>
            <a:ln w="7938">
              <a:solidFill>
                <a:srgbClr val="000000"/>
              </a:solidFill>
              <a:round/>
              <a:headEnd/>
              <a:tailEnd/>
            </a:ln>
          </p:spPr>
          <p:txBody>
            <a:bodyPr/>
            <a:lstStyle/>
            <a:p>
              <a:endParaRPr lang="en-US"/>
            </a:p>
          </p:txBody>
        </p:sp>
        <p:sp>
          <p:nvSpPr>
            <p:cNvPr id="143" name="Line 142"/>
            <p:cNvSpPr>
              <a:spLocks noChangeShapeType="1"/>
            </p:cNvSpPr>
            <p:nvPr/>
          </p:nvSpPr>
          <p:spPr bwMode="auto">
            <a:xfrm flipV="1">
              <a:off x="3939" y="3606"/>
              <a:ext cx="1" cy="20"/>
            </a:xfrm>
            <a:prstGeom prst="line">
              <a:avLst/>
            </a:prstGeom>
            <a:noFill/>
            <a:ln w="7938">
              <a:solidFill>
                <a:srgbClr val="000000"/>
              </a:solidFill>
              <a:round/>
              <a:headEnd/>
              <a:tailEnd/>
            </a:ln>
          </p:spPr>
          <p:txBody>
            <a:bodyPr/>
            <a:lstStyle/>
            <a:p>
              <a:endParaRPr lang="en-US"/>
            </a:p>
          </p:txBody>
        </p:sp>
        <p:sp>
          <p:nvSpPr>
            <p:cNvPr id="144" name="Line 143"/>
            <p:cNvSpPr>
              <a:spLocks noChangeShapeType="1"/>
            </p:cNvSpPr>
            <p:nvPr/>
          </p:nvSpPr>
          <p:spPr bwMode="auto">
            <a:xfrm flipV="1">
              <a:off x="3977" y="3606"/>
              <a:ext cx="1" cy="20"/>
            </a:xfrm>
            <a:prstGeom prst="line">
              <a:avLst/>
            </a:prstGeom>
            <a:noFill/>
            <a:ln w="7938">
              <a:solidFill>
                <a:srgbClr val="000000"/>
              </a:solidFill>
              <a:round/>
              <a:headEnd/>
              <a:tailEnd/>
            </a:ln>
          </p:spPr>
          <p:txBody>
            <a:bodyPr/>
            <a:lstStyle/>
            <a:p>
              <a:endParaRPr lang="en-US"/>
            </a:p>
          </p:txBody>
        </p:sp>
        <p:sp>
          <p:nvSpPr>
            <p:cNvPr id="145" name="Line 144"/>
            <p:cNvSpPr>
              <a:spLocks noChangeShapeType="1"/>
            </p:cNvSpPr>
            <p:nvPr/>
          </p:nvSpPr>
          <p:spPr bwMode="auto">
            <a:xfrm flipV="1">
              <a:off x="4015" y="3606"/>
              <a:ext cx="1" cy="20"/>
            </a:xfrm>
            <a:prstGeom prst="line">
              <a:avLst/>
            </a:prstGeom>
            <a:noFill/>
            <a:ln w="7938">
              <a:solidFill>
                <a:srgbClr val="000000"/>
              </a:solidFill>
              <a:round/>
              <a:headEnd/>
              <a:tailEnd/>
            </a:ln>
          </p:spPr>
          <p:txBody>
            <a:bodyPr/>
            <a:lstStyle/>
            <a:p>
              <a:endParaRPr lang="en-US"/>
            </a:p>
          </p:txBody>
        </p:sp>
        <p:sp>
          <p:nvSpPr>
            <p:cNvPr id="146" name="Line 145"/>
            <p:cNvSpPr>
              <a:spLocks noChangeShapeType="1"/>
            </p:cNvSpPr>
            <p:nvPr/>
          </p:nvSpPr>
          <p:spPr bwMode="auto">
            <a:xfrm flipV="1">
              <a:off x="4054" y="3606"/>
              <a:ext cx="1" cy="20"/>
            </a:xfrm>
            <a:prstGeom prst="line">
              <a:avLst/>
            </a:prstGeom>
            <a:noFill/>
            <a:ln w="7938">
              <a:solidFill>
                <a:srgbClr val="000000"/>
              </a:solidFill>
              <a:round/>
              <a:headEnd/>
              <a:tailEnd/>
            </a:ln>
          </p:spPr>
          <p:txBody>
            <a:bodyPr/>
            <a:lstStyle/>
            <a:p>
              <a:endParaRPr lang="en-US"/>
            </a:p>
          </p:txBody>
        </p:sp>
        <p:sp>
          <p:nvSpPr>
            <p:cNvPr id="147" name="Line 146"/>
            <p:cNvSpPr>
              <a:spLocks noChangeShapeType="1"/>
            </p:cNvSpPr>
            <p:nvPr/>
          </p:nvSpPr>
          <p:spPr bwMode="auto">
            <a:xfrm flipV="1">
              <a:off x="4092" y="3606"/>
              <a:ext cx="1" cy="20"/>
            </a:xfrm>
            <a:prstGeom prst="line">
              <a:avLst/>
            </a:prstGeom>
            <a:noFill/>
            <a:ln w="7938">
              <a:solidFill>
                <a:srgbClr val="000000"/>
              </a:solidFill>
              <a:round/>
              <a:headEnd/>
              <a:tailEnd/>
            </a:ln>
          </p:spPr>
          <p:txBody>
            <a:bodyPr/>
            <a:lstStyle/>
            <a:p>
              <a:endParaRPr lang="en-US"/>
            </a:p>
          </p:txBody>
        </p:sp>
        <p:sp>
          <p:nvSpPr>
            <p:cNvPr id="148" name="Line 147"/>
            <p:cNvSpPr>
              <a:spLocks noChangeShapeType="1"/>
            </p:cNvSpPr>
            <p:nvPr/>
          </p:nvSpPr>
          <p:spPr bwMode="auto">
            <a:xfrm flipV="1">
              <a:off x="4135" y="3606"/>
              <a:ext cx="1" cy="20"/>
            </a:xfrm>
            <a:prstGeom prst="line">
              <a:avLst/>
            </a:prstGeom>
            <a:noFill/>
            <a:ln w="7938">
              <a:solidFill>
                <a:srgbClr val="000000"/>
              </a:solidFill>
              <a:round/>
              <a:headEnd/>
              <a:tailEnd/>
            </a:ln>
          </p:spPr>
          <p:txBody>
            <a:bodyPr/>
            <a:lstStyle/>
            <a:p>
              <a:endParaRPr lang="en-US"/>
            </a:p>
          </p:txBody>
        </p:sp>
        <p:sp>
          <p:nvSpPr>
            <p:cNvPr id="149" name="Line 148"/>
            <p:cNvSpPr>
              <a:spLocks noChangeShapeType="1"/>
            </p:cNvSpPr>
            <p:nvPr/>
          </p:nvSpPr>
          <p:spPr bwMode="auto">
            <a:xfrm flipV="1">
              <a:off x="4174" y="3606"/>
              <a:ext cx="1" cy="20"/>
            </a:xfrm>
            <a:prstGeom prst="line">
              <a:avLst/>
            </a:prstGeom>
            <a:noFill/>
            <a:ln w="7938">
              <a:solidFill>
                <a:srgbClr val="000000"/>
              </a:solidFill>
              <a:round/>
              <a:headEnd/>
              <a:tailEnd/>
            </a:ln>
          </p:spPr>
          <p:txBody>
            <a:bodyPr/>
            <a:lstStyle/>
            <a:p>
              <a:endParaRPr lang="en-US"/>
            </a:p>
          </p:txBody>
        </p:sp>
        <p:sp>
          <p:nvSpPr>
            <p:cNvPr id="150" name="Line 149"/>
            <p:cNvSpPr>
              <a:spLocks noChangeShapeType="1"/>
            </p:cNvSpPr>
            <p:nvPr/>
          </p:nvSpPr>
          <p:spPr bwMode="auto">
            <a:xfrm flipV="1">
              <a:off x="4212" y="3606"/>
              <a:ext cx="1" cy="20"/>
            </a:xfrm>
            <a:prstGeom prst="line">
              <a:avLst/>
            </a:prstGeom>
            <a:noFill/>
            <a:ln w="7938">
              <a:solidFill>
                <a:srgbClr val="000000"/>
              </a:solidFill>
              <a:round/>
              <a:headEnd/>
              <a:tailEnd/>
            </a:ln>
          </p:spPr>
          <p:txBody>
            <a:bodyPr/>
            <a:lstStyle/>
            <a:p>
              <a:endParaRPr lang="en-US"/>
            </a:p>
          </p:txBody>
        </p:sp>
        <p:sp>
          <p:nvSpPr>
            <p:cNvPr id="151" name="Line 150"/>
            <p:cNvSpPr>
              <a:spLocks noChangeShapeType="1"/>
            </p:cNvSpPr>
            <p:nvPr/>
          </p:nvSpPr>
          <p:spPr bwMode="auto">
            <a:xfrm flipV="1">
              <a:off x="4250" y="3606"/>
              <a:ext cx="1" cy="20"/>
            </a:xfrm>
            <a:prstGeom prst="line">
              <a:avLst/>
            </a:prstGeom>
            <a:noFill/>
            <a:ln w="7938">
              <a:solidFill>
                <a:srgbClr val="000000"/>
              </a:solidFill>
              <a:round/>
              <a:headEnd/>
              <a:tailEnd/>
            </a:ln>
          </p:spPr>
          <p:txBody>
            <a:bodyPr/>
            <a:lstStyle/>
            <a:p>
              <a:endParaRPr lang="en-US"/>
            </a:p>
          </p:txBody>
        </p:sp>
        <p:sp>
          <p:nvSpPr>
            <p:cNvPr id="152" name="Line 151"/>
            <p:cNvSpPr>
              <a:spLocks noChangeShapeType="1"/>
            </p:cNvSpPr>
            <p:nvPr/>
          </p:nvSpPr>
          <p:spPr bwMode="auto">
            <a:xfrm flipV="1">
              <a:off x="4288" y="3606"/>
              <a:ext cx="1" cy="20"/>
            </a:xfrm>
            <a:prstGeom prst="line">
              <a:avLst/>
            </a:prstGeom>
            <a:noFill/>
            <a:ln w="7938">
              <a:solidFill>
                <a:srgbClr val="000000"/>
              </a:solidFill>
              <a:round/>
              <a:headEnd/>
              <a:tailEnd/>
            </a:ln>
          </p:spPr>
          <p:txBody>
            <a:bodyPr/>
            <a:lstStyle/>
            <a:p>
              <a:endParaRPr lang="en-US"/>
            </a:p>
          </p:txBody>
        </p:sp>
        <p:sp>
          <p:nvSpPr>
            <p:cNvPr id="153" name="Line 152"/>
            <p:cNvSpPr>
              <a:spLocks noChangeShapeType="1"/>
            </p:cNvSpPr>
            <p:nvPr/>
          </p:nvSpPr>
          <p:spPr bwMode="auto">
            <a:xfrm flipV="1">
              <a:off x="4326" y="3606"/>
              <a:ext cx="1" cy="20"/>
            </a:xfrm>
            <a:prstGeom prst="line">
              <a:avLst/>
            </a:prstGeom>
            <a:noFill/>
            <a:ln w="7938">
              <a:solidFill>
                <a:srgbClr val="000000"/>
              </a:solidFill>
              <a:round/>
              <a:headEnd/>
              <a:tailEnd/>
            </a:ln>
          </p:spPr>
          <p:txBody>
            <a:bodyPr/>
            <a:lstStyle/>
            <a:p>
              <a:endParaRPr lang="en-US"/>
            </a:p>
          </p:txBody>
        </p:sp>
        <p:sp>
          <p:nvSpPr>
            <p:cNvPr id="154" name="Line 153"/>
            <p:cNvSpPr>
              <a:spLocks noChangeShapeType="1"/>
            </p:cNvSpPr>
            <p:nvPr/>
          </p:nvSpPr>
          <p:spPr bwMode="auto">
            <a:xfrm flipV="1">
              <a:off x="4364" y="3606"/>
              <a:ext cx="1" cy="20"/>
            </a:xfrm>
            <a:prstGeom prst="line">
              <a:avLst/>
            </a:prstGeom>
            <a:noFill/>
            <a:ln w="7938">
              <a:solidFill>
                <a:srgbClr val="000000"/>
              </a:solidFill>
              <a:round/>
              <a:headEnd/>
              <a:tailEnd/>
            </a:ln>
          </p:spPr>
          <p:txBody>
            <a:bodyPr/>
            <a:lstStyle/>
            <a:p>
              <a:endParaRPr lang="en-US"/>
            </a:p>
          </p:txBody>
        </p:sp>
        <p:sp>
          <p:nvSpPr>
            <p:cNvPr id="155" name="Line 154"/>
            <p:cNvSpPr>
              <a:spLocks noChangeShapeType="1"/>
            </p:cNvSpPr>
            <p:nvPr/>
          </p:nvSpPr>
          <p:spPr bwMode="auto">
            <a:xfrm flipV="1">
              <a:off x="4402" y="3606"/>
              <a:ext cx="1" cy="20"/>
            </a:xfrm>
            <a:prstGeom prst="line">
              <a:avLst/>
            </a:prstGeom>
            <a:noFill/>
            <a:ln w="7938">
              <a:solidFill>
                <a:srgbClr val="000000"/>
              </a:solidFill>
              <a:round/>
              <a:headEnd/>
              <a:tailEnd/>
            </a:ln>
          </p:spPr>
          <p:txBody>
            <a:bodyPr/>
            <a:lstStyle/>
            <a:p>
              <a:endParaRPr lang="en-US"/>
            </a:p>
          </p:txBody>
        </p:sp>
        <p:sp>
          <p:nvSpPr>
            <p:cNvPr id="156" name="Line 155"/>
            <p:cNvSpPr>
              <a:spLocks noChangeShapeType="1"/>
            </p:cNvSpPr>
            <p:nvPr/>
          </p:nvSpPr>
          <p:spPr bwMode="auto">
            <a:xfrm flipV="1">
              <a:off x="4441" y="3606"/>
              <a:ext cx="1" cy="20"/>
            </a:xfrm>
            <a:prstGeom prst="line">
              <a:avLst/>
            </a:prstGeom>
            <a:noFill/>
            <a:ln w="7938">
              <a:solidFill>
                <a:srgbClr val="000000"/>
              </a:solidFill>
              <a:round/>
              <a:headEnd/>
              <a:tailEnd/>
            </a:ln>
          </p:spPr>
          <p:txBody>
            <a:bodyPr/>
            <a:lstStyle/>
            <a:p>
              <a:endParaRPr lang="en-US"/>
            </a:p>
          </p:txBody>
        </p:sp>
        <p:sp>
          <p:nvSpPr>
            <p:cNvPr id="157" name="Line 156"/>
            <p:cNvSpPr>
              <a:spLocks noChangeShapeType="1"/>
            </p:cNvSpPr>
            <p:nvPr/>
          </p:nvSpPr>
          <p:spPr bwMode="auto">
            <a:xfrm flipV="1">
              <a:off x="4479" y="3606"/>
              <a:ext cx="1" cy="20"/>
            </a:xfrm>
            <a:prstGeom prst="line">
              <a:avLst/>
            </a:prstGeom>
            <a:noFill/>
            <a:ln w="7938">
              <a:solidFill>
                <a:srgbClr val="000000"/>
              </a:solidFill>
              <a:round/>
              <a:headEnd/>
              <a:tailEnd/>
            </a:ln>
          </p:spPr>
          <p:txBody>
            <a:bodyPr/>
            <a:lstStyle/>
            <a:p>
              <a:endParaRPr lang="en-US"/>
            </a:p>
          </p:txBody>
        </p:sp>
        <p:sp>
          <p:nvSpPr>
            <p:cNvPr id="158" name="Line 157"/>
            <p:cNvSpPr>
              <a:spLocks noChangeShapeType="1"/>
            </p:cNvSpPr>
            <p:nvPr/>
          </p:nvSpPr>
          <p:spPr bwMode="auto">
            <a:xfrm flipV="1">
              <a:off x="4517" y="3606"/>
              <a:ext cx="1" cy="20"/>
            </a:xfrm>
            <a:prstGeom prst="line">
              <a:avLst/>
            </a:prstGeom>
            <a:noFill/>
            <a:ln w="7938">
              <a:solidFill>
                <a:srgbClr val="000000"/>
              </a:solidFill>
              <a:round/>
              <a:headEnd/>
              <a:tailEnd/>
            </a:ln>
          </p:spPr>
          <p:txBody>
            <a:bodyPr/>
            <a:lstStyle/>
            <a:p>
              <a:endParaRPr lang="en-US"/>
            </a:p>
          </p:txBody>
        </p:sp>
        <p:sp>
          <p:nvSpPr>
            <p:cNvPr id="159" name="Line 158"/>
            <p:cNvSpPr>
              <a:spLocks noChangeShapeType="1"/>
            </p:cNvSpPr>
            <p:nvPr/>
          </p:nvSpPr>
          <p:spPr bwMode="auto">
            <a:xfrm flipV="1">
              <a:off x="4555" y="3606"/>
              <a:ext cx="1" cy="20"/>
            </a:xfrm>
            <a:prstGeom prst="line">
              <a:avLst/>
            </a:prstGeom>
            <a:noFill/>
            <a:ln w="7938">
              <a:solidFill>
                <a:srgbClr val="000000"/>
              </a:solidFill>
              <a:round/>
              <a:headEnd/>
              <a:tailEnd/>
            </a:ln>
          </p:spPr>
          <p:txBody>
            <a:bodyPr/>
            <a:lstStyle/>
            <a:p>
              <a:endParaRPr lang="en-US"/>
            </a:p>
          </p:txBody>
        </p:sp>
        <p:sp>
          <p:nvSpPr>
            <p:cNvPr id="160" name="Line 159"/>
            <p:cNvSpPr>
              <a:spLocks noChangeShapeType="1"/>
            </p:cNvSpPr>
            <p:nvPr/>
          </p:nvSpPr>
          <p:spPr bwMode="auto">
            <a:xfrm flipV="1">
              <a:off x="4593" y="3606"/>
              <a:ext cx="1" cy="20"/>
            </a:xfrm>
            <a:prstGeom prst="line">
              <a:avLst/>
            </a:prstGeom>
            <a:noFill/>
            <a:ln w="7938">
              <a:solidFill>
                <a:srgbClr val="000000"/>
              </a:solidFill>
              <a:round/>
              <a:headEnd/>
              <a:tailEnd/>
            </a:ln>
          </p:spPr>
          <p:txBody>
            <a:bodyPr/>
            <a:lstStyle/>
            <a:p>
              <a:endParaRPr lang="en-US"/>
            </a:p>
          </p:txBody>
        </p:sp>
        <p:sp>
          <p:nvSpPr>
            <p:cNvPr id="161" name="Line 160"/>
            <p:cNvSpPr>
              <a:spLocks noChangeShapeType="1"/>
            </p:cNvSpPr>
            <p:nvPr/>
          </p:nvSpPr>
          <p:spPr bwMode="auto">
            <a:xfrm flipV="1">
              <a:off x="4631" y="3606"/>
              <a:ext cx="1" cy="20"/>
            </a:xfrm>
            <a:prstGeom prst="line">
              <a:avLst/>
            </a:prstGeom>
            <a:noFill/>
            <a:ln w="7938">
              <a:solidFill>
                <a:srgbClr val="000000"/>
              </a:solidFill>
              <a:round/>
              <a:headEnd/>
              <a:tailEnd/>
            </a:ln>
          </p:spPr>
          <p:txBody>
            <a:bodyPr/>
            <a:lstStyle/>
            <a:p>
              <a:endParaRPr lang="en-US"/>
            </a:p>
          </p:txBody>
        </p:sp>
        <p:sp>
          <p:nvSpPr>
            <p:cNvPr id="162" name="Line 161"/>
            <p:cNvSpPr>
              <a:spLocks noChangeShapeType="1"/>
            </p:cNvSpPr>
            <p:nvPr/>
          </p:nvSpPr>
          <p:spPr bwMode="auto">
            <a:xfrm flipV="1">
              <a:off x="4675" y="3606"/>
              <a:ext cx="1" cy="20"/>
            </a:xfrm>
            <a:prstGeom prst="line">
              <a:avLst/>
            </a:prstGeom>
            <a:noFill/>
            <a:ln w="7938">
              <a:solidFill>
                <a:srgbClr val="000000"/>
              </a:solidFill>
              <a:round/>
              <a:headEnd/>
              <a:tailEnd/>
            </a:ln>
          </p:spPr>
          <p:txBody>
            <a:bodyPr/>
            <a:lstStyle/>
            <a:p>
              <a:endParaRPr lang="en-US"/>
            </a:p>
          </p:txBody>
        </p:sp>
        <p:sp>
          <p:nvSpPr>
            <p:cNvPr id="163" name="Line 162"/>
            <p:cNvSpPr>
              <a:spLocks noChangeShapeType="1"/>
            </p:cNvSpPr>
            <p:nvPr/>
          </p:nvSpPr>
          <p:spPr bwMode="auto">
            <a:xfrm flipV="1">
              <a:off x="4713" y="3606"/>
              <a:ext cx="1" cy="20"/>
            </a:xfrm>
            <a:prstGeom prst="line">
              <a:avLst/>
            </a:prstGeom>
            <a:noFill/>
            <a:ln w="7938">
              <a:solidFill>
                <a:srgbClr val="000000"/>
              </a:solidFill>
              <a:round/>
              <a:headEnd/>
              <a:tailEnd/>
            </a:ln>
          </p:spPr>
          <p:txBody>
            <a:bodyPr/>
            <a:lstStyle/>
            <a:p>
              <a:endParaRPr lang="en-US"/>
            </a:p>
          </p:txBody>
        </p:sp>
        <p:sp>
          <p:nvSpPr>
            <p:cNvPr id="164" name="Line 163"/>
            <p:cNvSpPr>
              <a:spLocks noChangeShapeType="1"/>
            </p:cNvSpPr>
            <p:nvPr/>
          </p:nvSpPr>
          <p:spPr bwMode="auto">
            <a:xfrm flipV="1">
              <a:off x="4751" y="3606"/>
              <a:ext cx="1" cy="20"/>
            </a:xfrm>
            <a:prstGeom prst="line">
              <a:avLst/>
            </a:prstGeom>
            <a:noFill/>
            <a:ln w="7938">
              <a:solidFill>
                <a:srgbClr val="000000"/>
              </a:solidFill>
              <a:round/>
              <a:headEnd/>
              <a:tailEnd/>
            </a:ln>
          </p:spPr>
          <p:txBody>
            <a:bodyPr/>
            <a:lstStyle/>
            <a:p>
              <a:endParaRPr lang="en-US"/>
            </a:p>
          </p:txBody>
        </p:sp>
        <p:sp>
          <p:nvSpPr>
            <p:cNvPr id="165" name="Line 164"/>
            <p:cNvSpPr>
              <a:spLocks noChangeShapeType="1"/>
            </p:cNvSpPr>
            <p:nvPr/>
          </p:nvSpPr>
          <p:spPr bwMode="auto">
            <a:xfrm flipV="1">
              <a:off x="4789" y="3606"/>
              <a:ext cx="1" cy="20"/>
            </a:xfrm>
            <a:prstGeom prst="line">
              <a:avLst/>
            </a:prstGeom>
            <a:noFill/>
            <a:ln w="7938">
              <a:solidFill>
                <a:srgbClr val="000000"/>
              </a:solidFill>
              <a:round/>
              <a:headEnd/>
              <a:tailEnd/>
            </a:ln>
          </p:spPr>
          <p:txBody>
            <a:bodyPr/>
            <a:lstStyle/>
            <a:p>
              <a:endParaRPr lang="en-US"/>
            </a:p>
          </p:txBody>
        </p:sp>
        <p:sp>
          <p:nvSpPr>
            <p:cNvPr id="166" name="Line 165"/>
            <p:cNvSpPr>
              <a:spLocks noChangeShapeType="1"/>
            </p:cNvSpPr>
            <p:nvPr/>
          </p:nvSpPr>
          <p:spPr bwMode="auto">
            <a:xfrm flipV="1">
              <a:off x="4827" y="3606"/>
              <a:ext cx="1" cy="20"/>
            </a:xfrm>
            <a:prstGeom prst="line">
              <a:avLst/>
            </a:prstGeom>
            <a:noFill/>
            <a:ln w="7938">
              <a:solidFill>
                <a:srgbClr val="000000"/>
              </a:solidFill>
              <a:round/>
              <a:headEnd/>
              <a:tailEnd/>
            </a:ln>
          </p:spPr>
          <p:txBody>
            <a:bodyPr/>
            <a:lstStyle/>
            <a:p>
              <a:endParaRPr lang="en-US"/>
            </a:p>
          </p:txBody>
        </p:sp>
        <p:sp>
          <p:nvSpPr>
            <p:cNvPr id="167" name="Line 166"/>
            <p:cNvSpPr>
              <a:spLocks noChangeShapeType="1"/>
            </p:cNvSpPr>
            <p:nvPr/>
          </p:nvSpPr>
          <p:spPr bwMode="auto">
            <a:xfrm flipV="1">
              <a:off x="4866" y="3606"/>
              <a:ext cx="1" cy="20"/>
            </a:xfrm>
            <a:prstGeom prst="line">
              <a:avLst/>
            </a:prstGeom>
            <a:noFill/>
            <a:ln w="7938">
              <a:solidFill>
                <a:srgbClr val="000000"/>
              </a:solidFill>
              <a:round/>
              <a:headEnd/>
              <a:tailEnd/>
            </a:ln>
          </p:spPr>
          <p:txBody>
            <a:bodyPr/>
            <a:lstStyle/>
            <a:p>
              <a:endParaRPr lang="en-US"/>
            </a:p>
          </p:txBody>
        </p:sp>
        <p:sp>
          <p:nvSpPr>
            <p:cNvPr id="168" name="Line 167"/>
            <p:cNvSpPr>
              <a:spLocks noChangeShapeType="1"/>
            </p:cNvSpPr>
            <p:nvPr/>
          </p:nvSpPr>
          <p:spPr bwMode="auto">
            <a:xfrm flipV="1">
              <a:off x="4904" y="3606"/>
              <a:ext cx="1" cy="20"/>
            </a:xfrm>
            <a:prstGeom prst="line">
              <a:avLst/>
            </a:prstGeom>
            <a:noFill/>
            <a:ln w="7938">
              <a:solidFill>
                <a:srgbClr val="000000"/>
              </a:solidFill>
              <a:round/>
              <a:headEnd/>
              <a:tailEnd/>
            </a:ln>
          </p:spPr>
          <p:txBody>
            <a:bodyPr/>
            <a:lstStyle/>
            <a:p>
              <a:endParaRPr lang="en-US"/>
            </a:p>
          </p:txBody>
        </p:sp>
        <p:sp>
          <p:nvSpPr>
            <p:cNvPr id="169" name="Line 168"/>
            <p:cNvSpPr>
              <a:spLocks noChangeShapeType="1"/>
            </p:cNvSpPr>
            <p:nvPr/>
          </p:nvSpPr>
          <p:spPr bwMode="auto">
            <a:xfrm flipV="1">
              <a:off x="4942" y="3606"/>
              <a:ext cx="1" cy="20"/>
            </a:xfrm>
            <a:prstGeom prst="line">
              <a:avLst/>
            </a:prstGeom>
            <a:noFill/>
            <a:ln w="7938">
              <a:solidFill>
                <a:srgbClr val="000000"/>
              </a:solidFill>
              <a:round/>
              <a:headEnd/>
              <a:tailEnd/>
            </a:ln>
          </p:spPr>
          <p:txBody>
            <a:bodyPr/>
            <a:lstStyle/>
            <a:p>
              <a:endParaRPr lang="en-US"/>
            </a:p>
          </p:txBody>
        </p:sp>
        <p:sp>
          <p:nvSpPr>
            <p:cNvPr id="170" name="Rectangle 169"/>
            <p:cNvSpPr>
              <a:spLocks noChangeArrowheads="1"/>
            </p:cNvSpPr>
            <p:nvPr/>
          </p:nvSpPr>
          <p:spPr bwMode="auto">
            <a:xfrm>
              <a:off x="4762" y="2891"/>
              <a:ext cx="195"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Adults</a:t>
              </a:r>
              <a:endParaRPr lang="en-CA" sz="2400"/>
            </a:p>
          </p:txBody>
        </p:sp>
        <p:sp>
          <p:nvSpPr>
            <p:cNvPr id="171" name="Rectangle 170"/>
            <p:cNvSpPr>
              <a:spLocks noChangeArrowheads="1"/>
            </p:cNvSpPr>
            <p:nvPr/>
          </p:nvSpPr>
          <p:spPr bwMode="auto">
            <a:xfrm>
              <a:off x="1062" y="2916"/>
              <a:ext cx="349"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Creative #1</a:t>
              </a:r>
              <a:endParaRPr lang="en-CA" sz="2400"/>
            </a:p>
          </p:txBody>
        </p:sp>
        <p:sp>
          <p:nvSpPr>
            <p:cNvPr id="172" name="Rectangle 171"/>
            <p:cNvSpPr>
              <a:spLocks noChangeArrowheads="1"/>
            </p:cNvSpPr>
            <p:nvPr/>
          </p:nvSpPr>
          <p:spPr bwMode="auto">
            <a:xfrm>
              <a:off x="4332" y="3279"/>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177</a:t>
              </a:r>
              <a:endParaRPr lang="en-CA" sz="2400"/>
            </a:p>
          </p:txBody>
        </p:sp>
        <p:sp>
          <p:nvSpPr>
            <p:cNvPr id="173" name="Rectangle 172"/>
            <p:cNvSpPr>
              <a:spLocks noChangeArrowheads="1"/>
            </p:cNvSpPr>
            <p:nvPr/>
          </p:nvSpPr>
          <p:spPr bwMode="auto">
            <a:xfrm>
              <a:off x="4124" y="3202"/>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234</a:t>
              </a:r>
              <a:endParaRPr lang="en-CA" sz="2400"/>
            </a:p>
          </p:txBody>
        </p:sp>
        <p:sp>
          <p:nvSpPr>
            <p:cNvPr id="174" name="Rectangle 173"/>
            <p:cNvSpPr>
              <a:spLocks noChangeArrowheads="1"/>
            </p:cNvSpPr>
            <p:nvPr/>
          </p:nvSpPr>
          <p:spPr bwMode="auto">
            <a:xfrm>
              <a:off x="3983" y="3468"/>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218</a:t>
              </a:r>
              <a:endParaRPr lang="en-CA" sz="2400"/>
            </a:p>
          </p:txBody>
        </p:sp>
        <p:sp>
          <p:nvSpPr>
            <p:cNvPr id="175" name="Rectangle 174"/>
            <p:cNvSpPr>
              <a:spLocks noChangeArrowheads="1"/>
            </p:cNvSpPr>
            <p:nvPr/>
          </p:nvSpPr>
          <p:spPr bwMode="auto">
            <a:xfrm>
              <a:off x="3705" y="3243"/>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190</a:t>
              </a:r>
              <a:endParaRPr lang="en-CA" sz="2400"/>
            </a:p>
          </p:txBody>
        </p:sp>
        <p:sp>
          <p:nvSpPr>
            <p:cNvPr id="176" name="Rectangle 175"/>
            <p:cNvSpPr>
              <a:spLocks noChangeArrowheads="1"/>
            </p:cNvSpPr>
            <p:nvPr/>
          </p:nvSpPr>
          <p:spPr bwMode="auto">
            <a:xfrm>
              <a:off x="3563" y="3167"/>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259</a:t>
              </a:r>
              <a:endParaRPr lang="en-CA" sz="2400"/>
            </a:p>
          </p:txBody>
        </p:sp>
        <p:sp>
          <p:nvSpPr>
            <p:cNvPr id="177" name="Rectangle 176"/>
            <p:cNvSpPr>
              <a:spLocks noChangeArrowheads="1"/>
            </p:cNvSpPr>
            <p:nvPr/>
          </p:nvSpPr>
          <p:spPr bwMode="auto">
            <a:xfrm>
              <a:off x="3372" y="3233"/>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454</a:t>
              </a:r>
              <a:endParaRPr lang="en-CA" sz="2400"/>
            </a:p>
          </p:txBody>
        </p:sp>
        <p:sp>
          <p:nvSpPr>
            <p:cNvPr id="178" name="Rectangle 177"/>
            <p:cNvSpPr>
              <a:spLocks noChangeArrowheads="1"/>
            </p:cNvSpPr>
            <p:nvPr/>
          </p:nvSpPr>
          <p:spPr bwMode="auto">
            <a:xfrm>
              <a:off x="3149" y="2921"/>
              <a:ext cx="349"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Creative #2</a:t>
              </a:r>
              <a:endParaRPr lang="en-CA" sz="2400"/>
            </a:p>
          </p:txBody>
        </p:sp>
        <p:sp>
          <p:nvSpPr>
            <p:cNvPr id="179" name="Rectangle 178"/>
            <p:cNvSpPr>
              <a:spLocks noChangeArrowheads="1"/>
            </p:cNvSpPr>
            <p:nvPr/>
          </p:nvSpPr>
          <p:spPr bwMode="auto">
            <a:xfrm>
              <a:off x="2882" y="3478"/>
              <a:ext cx="39"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4</a:t>
              </a:r>
              <a:endParaRPr lang="en-CA" sz="2400"/>
            </a:p>
          </p:txBody>
        </p:sp>
        <p:sp>
          <p:nvSpPr>
            <p:cNvPr id="180" name="Rectangle 179"/>
            <p:cNvSpPr>
              <a:spLocks noChangeArrowheads="1"/>
            </p:cNvSpPr>
            <p:nvPr/>
          </p:nvSpPr>
          <p:spPr bwMode="auto">
            <a:xfrm>
              <a:off x="2729" y="3141"/>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184</a:t>
              </a:r>
              <a:endParaRPr lang="en-CA" sz="2400"/>
            </a:p>
          </p:txBody>
        </p:sp>
        <p:sp>
          <p:nvSpPr>
            <p:cNvPr id="181" name="Rectangle 180"/>
            <p:cNvSpPr>
              <a:spLocks noChangeArrowheads="1"/>
            </p:cNvSpPr>
            <p:nvPr/>
          </p:nvSpPr>
          <p:spPr bwMode="auto">
            <a:xfrm>
              <a:off x="2577" y="3463"/>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192</a:t>
              </a:r>
              <a:endParaRPr lang="en-CA" sz="2400"/>
            </a:p>
          </p:txBody>
        </p:sp>
        <p:sp>
          <p:nvSpPr>
            <p:cNvPr id="182" name="Rectangle 181"/>
            <p:cNvSpPr>
              <a:spLocks noChangeArrowheads="1"/>
            </p:cNvSpPr>
            <p:nvPr/>
          </p:nvSpPr>
          <p:spPr bwMode="auto">
            <a:xfrm>
              <a:off x="2293" y="3289"/>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226</a:t>
              </a:r>
              <a:endParaRPr lang="en-CA" sz="2400"/>
            </a:p>
          </p:txBody>
        </p:sp>
        <p:sp>
          <p:nvSpPr>
            <p:cNvPr id="183" name="Rectangle 182"/>
            <p:cNvSpPr>
              <a:spLocks noChangeArrowheads="1"/>
            </p:cNvSpPr>
            <p:nvPr/>
          </p:nvSpPr>
          <p:spPr bwMode="auto">
            <a:xfrm>
              <a:off x="2081" y="3483"/>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235</a:t>
              </a:r>
              <a:endParaRPr lang="en-CA" sz="2400"/>
            </a:p>
          </p:txBody>
        </p:sp>
        <p:sp>
          <p:nvSpPr>
            <p:cNvPr id="184" name="Rectangle 183"/>
            <p:cNvSpPr>
              <a:spLocks noChangeArrowheads="1"/>
            </p:cNvSpPr>
            <p:nvPr/>
          </p:nvSpPr>
          <p:spPr bwMode="auto">
            <a:xfrm>
              <a:off x="1765" y="3064"/>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260</a:t>
              </a:r>
              <a:endParaRPr lang="en-CA" sz="2400"/>
            </a:p>
          </p:txBody>
        </p:sp>
        <p:sp>
          <p:nvSpPr>
            <p:cNvPr id="185" name="Rectangle 184"/>
            <p:cNvSpPr>
              <a:spLocks noChangeArrowheads="1"/>
            </p:cNvSpPr>
            <p:nvPr/>
          </p:nvSpPr>
          <p:spPr bwMode="auto">
            <a:xfrm>
              <a:off x="1536" y="3213"/>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242</a:t>
              </a:r>
              <a:endParaRPr lang="en-CA" sz="2400"/>
            </a:p>
          </p:txBody>
        </p:sp>
        <p:sp>
          <p:nvSpPr>
            <p:cNvPr id="186" name="Rectangle 185"/>
            <p:cNvSpPr>
              <a:spLocks noChangeArrowheads="1"/>
            </p:cNvSpPr>
            <p:nvPr/>
          </p:nvSpPr>
          <p:spPr bwMode="auto">
            <a:xfrm>
              <a:off x="1329" y="3238"/>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248</a:t>
              </a:r>
              <a:endParaRPr lang="en-CA" sz="2400"/>
            </a:p>
          </p:txBody>
        </p:sp>
        <p:sp>
          <p:nvSpPr>
            <p:cNvPr id="187" name="Rectangle 186"/>
            <p:cNvSpPr>
              <a:spLocks noChangeArrowheads="1"/>
            </p:cNvSpPr>
            <p:nvPr/>
          </p:nvSpPr>
          <p:spPr bwMode="auto">
            <a:xfrm>
              <a:off x="1073" y="3146"/>
              <a:ext cx="116" cy="113"/>
            </a:xfrm>
            <a:prstGeom prst="rect">
              <a:avLst/>
            </a:prstGeom>
            <a:noFill/>
            <a:ln w="9525">
              <a:noFill/>
              <a:miter lim="800000"/>
              <a:headEnd/>
              <a:tailEnd/>
            </a:ln>
          </p:spPr>
          <p:txBody>
            <a:bodyPr wrap="none" lIns="0" tIns="0" rIns="0" bIns="0">
              <a:spAutoFit/>
            </a:bodyPr>
            <a:lstStyle/>
            <a:p>
              <a:pPr>
                <a:spcBef>
                  <a:spcPct val="0"/>
                </a:spcBef>
              </a:pPr>
              <a:r>
                <a:rPr lang="en-CA" sz="1000">
                  <a:solidFill>
                    <a:srgbClr val="000000"/>
                  </a:solidFill>
                </a:rPr>
                <a:t>420</a:t>
              </a:r>
              <a:endParaRPr lang="en-CA" sz="2400"/>
            </a:p>
          </p:txBody>
        </p:sp>
        <p:sp>
          <p:nvSpPr>
            <p:cNvPr id="188" name="Rectangle 187"/>
            <p:cNvSpPr>
              <a:spLocks noChangeArrowheads="1"/>
            </p:cNvSpPr>
            <p:nvPr/>
          </p:nvSpPr>
          <p:spPr bwMode="auto">
            <a:xfrm>
              <a:off x="936" y="3570"/>
              <a:ext cx="34"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0</a:t>
              </a:r>
              <a:endParaRPr lang="en-CA" sz="2400"/>
            </a:p>
          </p:txBody>
        </p:sp>
        <p:sp>
          <p:nvSpPr>
            <p:cNvPr id="189" name="Rectangle 188"/>
            <p:cNvSpPr>
              <a:spLocks noChangeArrowheads="1"/>
            </p:cNvSpPr>
            <p:nvPr/>
          </p:nvSpPr>
          <p:spPr bwMode="auto">
            <a:xfrm>
              <a:off x="904" y="3391"/>
              <a:ext cx="68"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50</a:t>
              </a:r>
              <a:endParaRPr lang="en-CA" sz="2400"/>
            </a:p>
          </p:txBody>
        </p:sp>
        <p:sp>
          <p:nvSpPr>
            <p:cNvPr id="190" name="Rectangle 189"/>
            <p:cNvSpPr>
              <a:spLocks noChangeArrowheads="1"/>
            </p:cNvSpPr>
            <p:nvPr/>
          </p:nvSpPr>
          <p:spPr bwMode="auto">
            <a:xfrm>
              <a:off x="871" y="3213"/>
              <a:ext cx="102"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100</a:t>
              </a:r>
              <a:endParaRPr lang="en-CA" sz="2400"/>
            </a:p>
          </p:txBody>
        </p:sp>
        <p:sp>
          <p:nvSpPr>
            <p:cNvPr id="191" name="Rectangle 190"/>
            <p:cNvSpPr>
              <a:spLocks noChangeArrowheads="1"/>
            </p:cNvSpPr>
            <p:nvPr/>
          </p:nvSpPr>
          <p:spPr bwMode="auto">
            <a:xfrm>
              <a:off x="871" y="3029"/>
              <a:ext cx="102"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150</a:t>
              </a:r>
              <a:endParaRPr lang="en-CA" sz="2400"/>
            </a:p>
          </p:txBody>
        </p:sp>
        <p:sp>
          <p:nvSpPr>
            <p:cNvPr id="192" name="Rectangle 191"/>
            <p:cNvSpPr>
              <a:spLocks noChangeArrowheads="1"/>
            </p:cNvSpPr>
            <p:nvPr/>
          </p:nvSpPr>
          <p:spPr bwMode="auto">
            <a:xfrm>
              <a:off x="871" y="2850"/>
              <a:ext cx="102"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200</a:t>
              </a:r>
              <a:endParaRPr lang="en-CA" sz="2400"/>
            </a:p>
          </p:txBody>
        </p:sp>
        <p:sp>
          <p:nvSpPr>
            <p:cNvPr id="193" name="Rectangle 192"/>
            <p:cNvSpPr>
              <a:spLocks noChangeArrowheads="1"/>
            </p:cNvSpPr>
            <p:nvPr/>
          </p:nvSpPr>
          <p:spPr bwMode="auto">
            <a:xfrm rot="16200000">
              <a:off x="789" y="3479"/>
              <a:ext cx="196" cy="82"/>
            </a:xfrm>
            <a:prstGeom prst="rect">
              <a:avLst/>
            </a:prstGeom>
            <a:noFill/>
            <a:ln w="9525">
              <a:noFill/>
              <a:miter lim="800000"/>
              <a:headEnd/>
              <a:tailEnd/>
            </a:ln>
          </p:spPr>
          <p:txBody>
            <a:bodyPr wrap="none" lIns="0" tIns="0" rIns="0" bIns="0">
              <a:spAutoFit/>
            </a:bodyPr>
            <a:lstStyle/>
            <a:p>
              <a:pPr>
                <a:spcBef>
                  <a:spcPct val="0"/>
                </a:spcBef>
              </a:pPr>
              <a:r>
                <a:rPr lang="en-CA" sz="900" b="1">
                  <a:solidFill>
                    <a:srgbClr val="000000"/>
                  </a:solidFill>
                </a:rPr>
                <a:t>TRP'S</a:t>
              </a:r>
              <a:endParaRPr lang="en-CA" sz="2400"/>
            </a:p>
          </p:txBody>
        </p:sp>
        <p:sp>
          <p:nvSpPr>
            <p:cNvPr id="194" name="Line 193"/>
            <p:cNvSpPr>
              <a:spLocks noChangeShapeType="1"/>
            </p:cNvSpPr>
            <p:nvPr/>
          </p:nvSpPr>
          <p:spPr bwMode="auto">
            <a:xfrm>
              <a:off x="1200" y="3770"/>
              <a:ext cx="3504" cy="0"/>
            </a:xfrm>
            <a:prstGeom prst="line">
              <a:avLst/>
            </a:prstGeom>
            <a:noFill/>
            <a:ln w="12700">
              <a:solidFill>
                <a:schemeClr val="tx1"/>
              </a:solidFill>
              <a:round/>
              <a:headEnd type="none" w="sm" len="sm"/>
              <a:tailEnd type="triangle" w="sm" len="sm"/>
            </a:ln>
          </p:spPr>
          <p:txBody>
            <a:bodyPr/>
            <a:lstStyle/>
            <a:p>
              <a:endParaRPr lang="en-US"/>
            </a:p>
          </p:txBody>
        </p:sp>
        <p:sp>
          <p:nvSpPr>
            <p:cNvPr id="195" name="Text Box 194"/>
            <p:cNvSpPr txBox="1">
              <a:spLocks noChangeArrowheads="1"/>
            </p:cNvSpPr>
            <p:nvPr/>
          </p:nvSpPr>
          <p:spPr bwMode="auto">
            <a:xfrm>
              <a:off x="2496" y="3674"/>
              <a:ext cx="576" cy="272"/>
            </a:xfrm>
            <a:prstGeom prst="rect">
              <a:avLst/>
            </a:prstGeom>
            <a:solidFill>
              <a:srgbClr val="FFFFFF"/>
            </a:solidFill>
            <a:ln w="12700">
              <a:noFill/>
              <a:miter lim="800000"/>
              <a:headEnd type="none" w="sm" len="sm"/>
              <a:tailEnd type="none" w="sm" len="sm"/>
            </a:ln>
          </p:spPr>
          <p:txBody>
            <a:bodyPr>
              <a:spAutoFit/>
            </a:bodyPr>
            <a:lstStyle/>
            <a:p>
              <a:pPr eaLnBrk="0" hangingPunct="0">
                <a:buClrTx/>
              </a:pPr>
              <a:r>
                <a:rPr lang="en-CA"/>
                <a:t>weeks</a:t>
              </a:r>
            </a:p>
          </p:txBody>
        </p:sp>
        <p:sp>
          <p:nvSpPr>
            <p:cNvPr id="196" name="Line 195"/>
            <p:cNvSpPr>
              <a:spLocks noChangeShapeType="1"/>
            </p:cNvSpPr>
            <p:nvPr/>
          </p:nvSpPr>
          <p:spPr bwMode="auto">
            <a:xfrm>
              <a:off x="1018" y="1454"/>
              <a:ext cx="1" cy="1382"/>
            </a:xfrm>
            <a:prstGeom prst="line">
              <a:avLst/>
            </a:prstGeom>
            <a:noFill/>
            <a:ln w="9525">
              <a:solidFill>
                <a:srgbClr val="000000"/>
              </a:solidFill>
              <a:round/>
              <a:headEnd/>
              <a:tailEnd/>
            </a:ln>
          </p:spPr>
          <p:txBody>
            <a:bodyPr/>
            <a:lstStyle/>
            <a:p>
              <a:endParaRPr lang="en-US"/>
            </a:p>
          </p:txBody>
        </p:sp>
        <p:sp>
          <p:nvSpPr>
            <p:cNvPr id="197" name="Line 196"/>
            <p:cNvSpPr>
              <a:spLocks noChangeShapeType="1"/>
            </p:cNvSpPr>
            <p:nvPr/>
          </p:nvSpPr>
          <p:spPr bwMode="auto">
            <a:xfrm>
              <a:off x="1001" y="2836"/>
              <a:ext cx="17" cy="1"/>
            </a:xfrm>
            <a:prstGeom prst="line">
              <a:avLst/>
            </a:prstGeom>
            <a:noFill/>
            <a:ln w="9525">
              <a:solidFill>
                <a:srgbClr val="000000"/>
              </a:solidFill>
              <a:round/>
              <a:headEnd/>
              <a:tailEnd/>
            </a:ln>
          </p:spPr>
          <p:txBody>
            <a:bodyPr/>
            <a:lstStyle/>
            <a:p>
              <a:endParaRPr lang="en-US"/>
            </a:p>
          </p:txBody>
        </p:sp>
        <p:sp>
          <p:nvSpPr>
            <p:cNvPr id="198" name="Line 197"/>
            <p:cNvSpPr>
              <a:spLocks noChangeShapeType="1"/>
            </p:cNvSpPr>
            <p:nvPr/>
          </p:nvSpPr>
          <p:spPr bwMode="auto">
            <a:xfrm>
              <a:off x="1001" y="2636"/>
              <a:ext cx="17" cy="1"/>
            </a:xfrm>
            <a:prstGeom prst="line">
              <a:avLst/>
            </a:prstGeom>
            <a:noFill/>
            <a:ln w="9525">
              <a:solidFill>
                <a:srgbClr val="000000"/>
              </a:solidFill>
              <a:round/>
              <a:headEnd/>
              <a:tailEnd/>
            </a:ln>
          </p:spPr>
          <p:txBody>
            <a:bodyPr/>
            <a:lstStyle/>
            <a:p>
              <a:endParaRPr lang="en-US"/>
            </a:p>
          </p:txBody>
        </p:sp>
        <p:sp>
          <p:nvSpPr>
            <p:cNvPr id="199" name="Line 198"/>
            <p:cNvSpPr>
              <a:spLocks noChangeShapeType="1"/>
            </p:cNvSpPr>
            <p:nvPr/>
          </p:nvSpPr>
          <p:spPr bwMode="auto">
            <a:xfrm>
              <a:off x="1001" y="2442"/>
              <a:ext cx="17" cy="1"/>
            </a:xfrm>
            <a:prstGeom prst="line">
              <a:avLst/>
            </a:prstGeom>
            <a:noFill/>
            <a:ln w="9525">
              <a:solidFill>
                <a:srgbClr val="000000"/>
              </a:solidFill>
              <a:round/>
              <a:headEnd/>
              <a:tailEnd/>
            </a:ln>
          </p:spPr>
          <p:txBody>
            <a:bodyPr/>
            <a:lstStyle/>
            <a:p>
              <a:endParaRPr lang="en-US"/>
            </a:p>
          </p:txBody>
        </p:sp>
        <p:sp>
          <p:nvSpPr>
            <p:cNvPr id="200" name="Line 199"/>
            <p:cNvSpPr>
              <a:spLocks noChangeShapeType="1"/>
            </p:cNvSpPr>
            <p:nvPr/>
          </p:nvSpPr>
          <p:spPr bwMode="auto">
            <a:xfrm>
              <a:off x="1001" y="2242"/>
              <a:ext cx="17" cy="1"/>
            </a:xfrm>
            <a:prstGeom prst="line">
              <a:avLst/>
            </a:prstGeom>
            <a:noFill/>
            <a:ln w="9525">
              <a:solidFill>
                <a:srgbClr val="000000"/>
              </a:solidFill>
              <a:round/>
              <a:headEnd/>
              <a:tailEnd/>
            </a:ln>
          </p:spPr>
          <p:txBody>
            <a:bodyPr/>
            <a:lstStyle/>
            <a:p>
              <a:endParaRPr lang="en-US"/>
            </a:p>
          </p:txBody>
        </p:sp>
        <p:sp>
          <p:nvSpPr>
            <p:cNvPr id="201" name="Line 200"/>
            <p:cNvSpPr>
              <a:spLocks noChangeShapeType="1"/>
            </p:cNvSpPr>
            <p:nvPr/>
          </p:nvSpPr>
          <p:spPr bwMode="auto">
            <a:xfrm>
              <a:off x="1001" y="2047"/>
              <a:ext cx="17" cy="1"/>
            </a:xfrm>
            <a:prstGeom prst="line">
              <a:avLst/>
            </a:prstGeom>
            <a:noFill/>
            <a:ln w="9525">
              <a:solidFill>
                <a:srgbClr val="000000"/>
              </a:solidFill>
              <a:round/>
              <a:headEnd/>
              <a:tailEnd/>
            </a:ln>
          </p:spPr>
          <p:txBody>
            <a:bodyPr/>
            <a:lstStyle/>
            <a:p>
              <a:endParaRPr lang="en-US"/>
            </a:p>
          </p:txBody>
        </p:sp>
        <p:sp>
          <p:nvSpPr>
            <p:cNvPr id="202" name="Line 201"/>
            <p:cNvSpPr>
              <a:spLocks noChangeShapeType="1"/>
            </p:cNvSpPr>
            <p:nvPr/>
          </p:nvSpPr>
          <p:spPr bwMode="auto">
            <a:xfrm>
              <a:off x="1001" y="1847"/>
              <a:ext cx="17" cy="1"/>
            </a:xfrm>
            <a:prstGeom prst="line">
              <a:avLst/>
            </a:prstGeom>
            <a:noFill/>
            <a:ln w="9525">
              <a:solidFill>
                <a:srgbClr val="000000"/>
              </a:solidFill>
              <a:round/>
              <a:headEnd/>
              <a:tailEnd/>
            </a:ln>
          </p:spPr>
          <p:txBody>
            <a:bodyPr/>
            <a:lstStyle/>
            <a:p>
              <a:endParaRPr lang="en-US"/>
            </a:p>
          </p:txBody>
        </p:sp>
        <p:sp>
          <p:nvSpPr>
            <p:cNvPr id="203" name="Line 202"/>
            <p:cNvSpPr>
              <a:spLocks noChangeShapeType="1"/>
            </p:cNvSpPr>
            <p:nvPr/>
          </p:nvSpPr>
          <p:spPr bwMode="auto">
            <a:xfrm>
              <a:off x="1018" y="2836"/>
              <a:ext cx="3902" cy="1"/>
            </a:xfrm>
            <a:prstGeom prst="line">
              <a:avLst/>
            </a:prstGeom>
            <a:noFill/>
            <a:ln w="9525">
              <a:solidFill>
                <a:srgbClr val="000000"/>
              </a:solidFill>
              <a:round/>
              <a:headEnd/>
              <a:tailEnd/>
            </a:ln>
          </p:spPr>
          <p:txBody>
            <a:bodyPr/>
            <a:lstStyle/>
            <a:p>
              <a:endParaRPr lang="en-US"/>
            </a:p>
          </p:txBody>
        </p:sp>
        <p:sp>
          <p:nvSpPr>
            <p:cNvPr id="204" name="Line 203"/>
            <p:cNvSpPr>
              <a:spLocks noChangeShapeType="1"/>
            </p:cNvSpPr>
            <p:nvPr/>
          </p:nvSpPr>
          <p:spPr bwMode="auto">
            <a:xfrm flipV="1">
              <a:off x="1018" y="2836"/>
              <a:ext cx="1" cy="16"/>
            </a:xfrm>
            <a:prstGeom prst="line">
              <a:avLst/>
            </a:prstGeom>
            <a:noFill/>
            <a:ln w="9525">
              <a:solidFill>
                <a:srgbClr val="000000"/>
              </a:solidFill>
              <a:round/>
              <a:headEnd/>
              <a:tailEnd/>
            </a:ln>
          </p:spPr>
          <p:txBody>
            <a:bodyPr/>
            <a:lstStyle/>
            <a:p>
              <a:endParaRPr lang="en-US"/>
            </a:p>
          </p:txBody>
        </p:sp>
        <p:sp>
          <p:nvSpPr>
            <p:cNvPr id="205" name="Line 204"/>
            <p:cNvSpPr>
              <a:spLocks noChangeShapeType="1"/>
            </p:cNvSpPr>
            <p:nvPr/>
          </p:nvSpPr>
          <p:spPr bwMode="auto">
            <a:xfrm flipV="1">
              <a:off x="1058" y="2836"/>
              <a:ext cx="1" cy="16"/>
            </a:xfrm>
            <a:prstGeom prst="line">
              <a:avLst/>
            </a:prstGeom>
            <a:noFill/>
            <a:ln w="9525">
              <a:solidFill>
                <a:srgbClr val="000000"/>
              </a:solidFill>
              <a:round/>
              <a:headEnd/>
              <a:tailEnd/>
            </a:ln>
          </p:spPr>
          <p:txBody>
            <a:bodyPr/>
            <a:lstStyle/>
            <a:p>
              <a:endParaRPr lang="en-US"/>
            </a:p>
          </p:txBody>
        </p:sp>
        <p:sp>
          <p:nvSpPr>
            <p:cNvPr id="206" name="Line 205"/>
            <p:cNvSpPr>
              <a:spLocks noChangeShapeType="1"/>
            </p:cNvSpPr>
            <p:nvPr/>
          </p:nvSpPr>
          <p:spPr bwMode="auto">
            <a:xfrm flipV="1">
              <a:off x="1097" y="2836"/>
              <a:ext cx="1" cy="16"/>
            </a:xfrm>
            <a:prstGeom prst="line">
              <a:avLst/>
            </a:prstGeom>
            <a:noFill/>
            <a:ln w="9525">
              <a:solidFill>
                <a:srgbClr val="000000"/>
              </a:solidFill>
              <a:round/>
              <a:headEnd/>
              <a:tailEnd/>
            </a:ln>
          </p:spPr>
          <p:txBody>
            <a:bodyPr/>
            <a:lstStyle/>
            <a:p>
              <a:endParaRPr lang="en-US"/>
            </a:p>
          </p:txBody>
        </p:sp>
        <p:sp>
          <p:nvSpPr>
            <p:cNvPr id="207" name="Line 206"/>
            <p:cNvSpPr>
              <a:spLocks noChangeShapeType="1"/>
            </p:cNvSpPr>
            <p:nvPr/>
          </p:nvSpPr>
          <p:spPr bwMode="auto">
            <a:xfrm flipV="1">
              <a:off x="1131" y="2836"/>
              <a:ext cx="1" cy="16"/>
            </a:xfrm>
            <a:prstGeom prst="line">
              <a:avLst/>
            </a:prstGeom>
            <a:noFill/>
            <a:ln w="9525">
              <a:solidFill>
                <a:srgbClr val="000000"/>
              </a:solidFill>
              <a:round/>
              <a:headEnd/>
              <a:tailEnd/>
            </a:ln>
          </p:spPr>
          <p:txBody>
            <a:bodyPr/>
            <a:lstStyle/>
            <a:p>
              <a:endParaRPr lang="en-US"/>
            </a:p>
          </p:txBody>
        </p:sp>
        <p:sp>
          <p:nvSpPr>
            <p:cNvPr id="208" name="Line 207"/>
            <p:cNvSpPr>
              <a:spLocks noChangeShapeType="1"/>
            </p:cNvSpPr>
            <p:nvPr/>
          </p:nvSpPr>
          <p:spPr bwMode="auto">
            <a:xfrm flipV="1">
              <a:off x="1170" y="2836"/>
              <a:ext cx="1" cy="16"/>
            </a:xfrm>
            <a:prstGeom prst="line">
              <a:avLst/>
            </a:prstGeom>
            <a:noFill/>
            <a:ln w="9525">
              <a:solidFill>
                <a:srgbClr val="000000"/>
              </a:solidFill>
              <a:round/>
              <a:headEnd/>
              <a:tailEnd/>
            </a:ln>
          </p:spPr>
          <p:txBody>
            <a:bodyPr/>
            <a:lstStyle/>
            <a:p>
              <a:endParaRPr lang="en-US"/>
            </a:p>
          </p:txBody>
        </p:sp>
        <p:sp>
          <p:nvSpPr>
            <p:cNvPr id="209" name="Line 208"/>
            <p:cNvSpPr>
              <a:spLocks noChangeShapeType="1"/>
            </p:cNvSpPr>
            <p:nvPr/>
          </p:nvSpPr>
          <p:spPr bwMode="auto">
            <a:xfrm flipV="1">
              <a:off x="1209" y="2836"/>
              <a:ext cx="1" cy="16"/>
            </a:xfrm>
            <a:prstGeom prst="line">
              <a:avLst/>
            </a:prstGeom>
            <a:noFill/>
            <a:ln w="9525">
              <a:solidFill>
                <a:srgbClr val="000000"/>
              </a:solidFill>
              <a:round/>
              <a:headEnd/>
              <a:tailEnd/>
            </a:ln>
          </p:spPr>
          <p:txBody>
            <a:bodyPr/>
            <a:lstStyle/>
            <a:p>
              <a:endParaRPr lang="en-US"/>
            </a:p>
          </p:txBody>
        </p:sp>
        <p:sp>
          <p:nvSpPr>
            <p:cNvPr id="210" name="Line 209"/>
            <p:cNvSpPr>
              <a:spLocks noChangeShapeType="1"/>
            </p:cNvSpPr>
            <p:nvPr/>
          </p:nvSpPr>
          <p:spPr bwMode="auto">
            <a:xfrm flipV="1">
              <a:off x="1249" y="2836"/>
              <a:ext cx="1" cy="16"/>
            </a:xfrm>
            <a:prstGeom prst="line">
              <a:avLst/>
            </a:prstGeom>
            <a:noFill/>
            <a:ln w="9525">
              <a:solidFill>
                <a:srgbClr val="000000"/>
              </a:solidFill>
              <a:round/>
              <a:headEnd/>
              <a:tailEnd/>
            </a:ln>
          </p:spPr>
          <p:txBody>
            <a:bodyPr/>
            <a:lstStyle/>
            <a:p>
              <a:endParaRPr lang="en-US"/>
            </a:p>
          </p:txBody>
        </p:sp>
        <p:sp>
          <p:nvSpPr>
            <p:cNvPr id="211" name="Line 210"/>
            <p:cNvSpPr>
              <a:spLocks noChangeShapeType="1"/>
            </p:cNvSpPr>
            <p:nvPr/>
          </p:nvSpPr>
          <p:spPr bwMode="auto">
            <a:xfrm flipV="1">
              <a:off x="1288" y="2836"/>
              <a:ext cx="1" cy="16"/>
            </a:xfrm>
            <a:prstGeom prst="line">
              <a:avLst/>
            </a:prstGeom>
            <a:noFill/>
            <a:ln w="9525">
              <a:solidFill>
                <a:srgbClr val="000000"/>
              </a:solidFill>
              <a:round/>
              <a:headEnd/>
              <a:tailEnd/>
            </a:ln>
          </p:spPr>
          <p:txBody>
            <a:bodyPr/>
            <a:lstStyle/>
            <a:p>
              <a:endParaRPr lang="en-US"/>
            </a:p>
          </p:txBody>
        </p:sp>
        <p:sp>
          <p:nvSpPr>
            <p:cNvPr id="212" name="Line 211"/>
            <p:cNvSpPr>
              <a:spLocks noChangeShapeType="1"/>
            </p:cNvSpPr>
            <p:nvPr/>
          </p:nvSpPr>
          <p:spPr bwMode="auto">
            <a:xfrm flipV="1">
              <a:off x="1322" y="2836"/>
              <a:ext cx="1" cy="16"/>
            </a:xfrm>
            <a:prstGeom prst="line">
              <a:avLst/>
            </a:prstGeom>
            <a:noFill/>
            <a:ln w="9525">
              <a:solidFill>
                <a:srgbClr val="000000"/>
              </a:solidFill>
              <a:round/>
              <a:headEnd/>
              <a:tailEnd/>
            </a:ln>
          </p:spPr>
          <p:txBody>
            <a:bodyPr/>
            <a:lstStyle/>
            <a:p>
              <a:endParaRPr lang="en-US"/>
            </a:p>
          </p:txBody>
        </p:sp>
        <p:sp>
          <p:nvSpPr>
            <p:cNvPr id="213" name="Line 212"/>
            <p:cNvSpPr>
              <a:spLocks noChangeShapeType="1"/>
            </p:cNvSpPr>
            <p:nvPr/>
          </p:nvSpPr>
          <p:spPr bwMode="auto">
            <a:xfrm flipV="1">
              <a:off x="1361" y="2836"/>
              <a:ext cx="1" cy="16"/>
            </a:xfrm>
            <a:prstGeom prst="line">
              <a:avLst/>
            </a:prstGeom>
            <a:noFill/>
            <a:ln w="9525">
              <a:solidFill>
                <a:srgbClr val="000000"/>
              </a:solidFill>
              <a:round/>
              <a:headEnd/>
              <a:tailEnd/>
            </a:ln>
          </p:spPr>
          <p:txBody>
            <a:bodyPr/>
            <a:lstStyle/>
            <a:p>
              <a:endParaRPr lang="en-US"/>
            </a:p>
          </p:txBody>
        </p:sp>
        <p:sp>
          <p:nvSpPr>
            <p:cNvPr id="214" name="Line 213"/>
            <p:cNvSpPr>
              <a:spLocks noChangeShapeType="1"/>
            </p:cNvSpPr>
            <p:nvPr/>
          </p:nvSpPr>
          <p:spPr bwMode="auto">
            <a:xfrm flipV="1">
              <a:off x="1401" y="2836"/>
              <a:ext cx="1" cy="16"/>
            </a:xfrm>
            <a:prstGeom prst="line">
              <a:avLst/>
            </a:prstGeom>
            <a:noFill/>
            <a:ln w="9525">
              <a:solidFill>
                <a:srgbClr val="000000"/>
              </a:solidFill>
              <a:round/>
              <a:headEnd/>
              <a:tailEnd/>
            </a:ln>
          </p:spPr>
          <p:txBody>
            <a:bodyPr/>
            <a:lstStyle/>
            <a:p>
              <a:endParaRPr lang="en-US"/>
            </a:p>
          </p:txBody>
        </p:sp>
        <p:sp>
          <p:nvSpPr>
            <p:cNvPr id="215" name="Line 214"/>
            <p:cNvSpPr>
              <a:spLocks noChangeShapeType="1"/>
            </p:cNvSpPr>
            <p:nvPr/>
          </p:nvSpPr>
          <p:spPr bwMode="auto">
            <a:xfrm flipV="1">
              <a:off x="1440" y="2836"/>
              <a:ext cx="1" cy="16"/>
            </a:xfrm>
            <a:prstGeom prst="line">
              <a:avLst/>
            </a:prstGeom>
            <a:noFill/>
            <a:ln w="9525">
              <a:solidFill>
                <a:srgbClr val="000000"/>
              </a:solidFill>
              <a:round/>
              <a:headEnd/>
              <a:tailEnd/>
            </a:ln>
          </p:spPr>
          <p:txBody>
            <a:bodyPr/>
            <a:lstStyle/>
            <a:p>
              <a:endParaRPr lang="en-US"/>
            </a:p>
          </p:txBody>
        </p:sp>
        <p:sp>
          <p:nvSpPr>
            <p:cNvPr id="216" name="Line 215"/>
            <p:cNvSpPr>
              <a:spLocks noChangeShapeType="1"/>
            </p:cNvSpPr>
            <p:nvPr/>
          </p:nvSpPr>
          <p:spPr bwMode="auto">
            <a:xfrm flipV="1">
              <a:off x="1479" y="2836"/>
              <a:ext cx="1" cy="16"/>
            </a:xfrm>
            <a:prstGeom prst="line">
              <a:avLst/>
            </a:prstGeom>
            <a:noFill/>
            <a:ln w="9525">
              <a:solidFill>
                <a:srgbClr val="000000"/>
              </a:solidFill>
              <a:round/>
              <a:headEnd/>
              <a:tailEnd/>
            </a:ln>
          </p:spPr>
          <p:txBody>
            <a:bodyPr/>
            <a:lstStyle/>
            <a:p>
              <a:endParaRPr lang="en-US"/>
            </a:p>
          </p:txBody>
        </p:sp>
        <p:sp>
          <p:nvSpPr>
            <p:cNvPr id="217" name="Line 216"/>
            <p:cNvSpPr>
              <a:spLocks noChangeShapeType="1"/>
            </p:cNvSpPr>
            <p:nvPr/>
          </p:nvSpPr>
          <p:spPr bwMode="auto">
            <a:xfrm flipV="1">
              <a:off x="1513" y="2836"/>
              <a:ext cx="1" cy="16"/>
            </a:xfrm>
            <a:prstGeom prst="line">
              <a:avLst/>
            </a:prstGeom>
            <a:noFill/>
            <a:ln w="9525">
              <a:solidFill>
                <a:srgbClr val="000000"/>
              </a:solidFill>
              <a:round/>
              <a:headEnd/>
              <a:tailEnd/>
            </a:ln>
          </p:spPr>
          <p:txBody>
            <a:bodyPr/>
            <a:lstStyle/>
            <a:p>
              <a:endParaRPr lang="en-US"/>
            </a:p>
          </p:txBody>
        </p:sp>
        <p:sp>
          <p:nvSpPr>
            <p:cNvPr id="218" name="Line 217"/>
            <p:cNvSpPr>
              <a:spLocks noChangeShapeType="1"/>
            </p:cNvSpPr>
            <p:nvPr/>
          </p:nvSpPr>
          <p:spPr bwMode="auto">
            <a:xfrm flipV="1">
              <a:off x="1552" y="2836"/>
              <a:ext cx="1" cy="16"/>
            </a:xfrm>
            <a:prstGeom prst="line">
              <a:avLst/>
            </a:prstGeom>
            <a:noFill/>
            <a:ln w="9525">
              <a:solidFill>
                <a:srgbClr val="000000"/>
              </a:solidFill>
              <a:round/>
              <a:headEnd/>
              <a:tailEnd/>
            </a:ln>
          </p:spPr>
          <p:txBody>
            <a:bodyPr/>
            <a:lstStyle/>
            <a:p>
              <a:endParaRPr lang="en-US"/>
            </a:p>
          </p:txBody>
        </p:sp>
        <p:sp>
          <p:nvSpPr>
            <p:cNvPr id="219" name="Line 218"/>
            <p:cNvSpPr>
              <a:spLocks noChangeShapeType="1"/>
            </p:cNvSpPr>
            <p:nvPr/>
          </p:nvSpPr>
          <p:spPr bwMode="auto">
            <a:xfrm flipV="1">
              <a:off x="1592" y="2836"/>
              <a:ext cx="1" cy="16"/>
            </a:xfrm>
            <a:prstGeom prst="line">
              <a:avLst/>
            </a:prstGeom>
            <a:noFill/>
            <a:ln w="9525">
              <a:solidFill>
                <a:srgbClr val="000000"/>
              </a:solidFill>
              <a:round/>
              <a:headEnd/>
              <a:tailEnd/>
            </a:ln>
          </p:spPr>
          <p:txBody>
            <a:bodyPr/>
            <a:lstStyle/>
            <a:p>
              <a:endParaRPr lang="en-US"/>
            </a:p>
          </p:txBody>
        </p:sp>
        <p:sp>
          <p:nvSpPr>
            <p:cNvPr id="220" name="Line 219"/>
            <p:cNvSpPr>
              <a:spLocks noChangeShapeType="1"/>
            </p:cNvSpPr>
            <p:nvPr/>
          </p:nvSpPr>
          <p:spPr bwMode="auto">
            <a:xfrm flipV="1">
              <a:off x="1631" y="2836"/>
              <a:ext cx="1" cy="16"/>
            </a:xfrm>
            <a:prstGeom prst="line">
              <a:avLst/>
            </a:prstGeom>
            <a:noFill/>
            <a:ln w="9525">
              <a:solidFill>
                <a:srgbClr val="000000"/>
              </a:solidFill>
              <a:round/>
              <a:headEnd/>
              <a:tailEnd/>
            </a:ln>
          </p:spPr>
          <p:txBody>
            <a:bodyPr/>
            <a:lstStyle/>
            <a:p>
              <a:endParaRPr lang="en-US"/>
            </a:p>
          </p:txBody>
        </p:sp>
        <p:sp>
          <p:nvSpPr>
            <p:cNvPr id="221" name="Line 220"/>
            <p:cNvSpPr>
              <a:spLocks noChangeShapeType="1"/>
            </p:cNvSpPr>
            <p:nvPr/>
          </p:nvSpPr>
          <p:spPr bwMode="auto">
            <a:xfrm flipV="1">
              <a:off x="1670" y="2836"/>
              <a:ext cx="1" cy="16"/>
            </a:xfrm>
            <a:prstGeom prst="line">
              <a:avLst/>
            </a:prstGeom>
            <a:noFill/>
            <a:ln w="9525">
              <a:solidFill>
                <a:srgbClr val="000000"/>
              </a:solidFill>
              <a:round/>
              <a:headEnd/>
              <a:tailEnd/>
            </a:ln>
          </p:spPr>
          <p:txBody>
            <a:bodyPr/>
            <a:lstStyle/>
            <a:p>
              <a:endParaRPr lang="en-US"/>
            </a:p>
          </p:txBody>
        </p:sp>
        <p:sp>
          <p:nvSpPr>
            <p:cNvPr id="222" name="Line 221"/>
            <p:cNvSpPr>
              <a:spLocks noChangeShapeType="1"/>
            </p:cNvSpPr>
            <p:nvPr/>
          </p:nvSpPr>
          <p:spPr bwMode="auto">
            <a:xfrm flipV="1">
              <a:off x="1704" y="2836"/>
              <a:ext cx="1" cy="16"/>
            </a:xfrm>
            <a:prstGeom prst="line">
              <a:avLst/>
            </a:prstGeom>
            <a:noFill/>
            <a:ln w="9525">
              <a:solidFill>
                <a:srgbClr val="000000"/>
              </a:solidFill>
              <a:round/>
              <a:headEnd/>
              <a:tailEnd/>
            </a:ln>
          </p:spPr>
          <p:txBody>
            <a:bodyPr/>
            <a:lstStyle/>
            <a:p>
              <a:endParaRPr lang="en-US"/>
            </a:p>
          </p:txBody>
        </p:sp>
        <p:sp>
          <p:nvSpPr>
            <p:cNvPr id="223" name="Line 222"/>
            <p:cNvSpPr>
              <a:spLocks noChangeShapeType="1"/>
            </p:cNvSpPr>
            <p:nvPr/>
          </p:nvSpPr>
          <p:spPr bwMode="auto">
            <a:xfrm flipV="1">
              <a:off x="1743" y="2836"/>
              <a:ext cx="1" cy="16"/>
            </a:xfrm>
            <a:prstGeom prst="line">
              <a:avLst/>
            </a:prstGeom>
            <a:noFill/>
            <a:ln w="9525">
              <a:solidFill>
                <a:srgbClr val="000000"/>
              </a:solidFill>
              <a:round/>
              <a:headEnd/>
              <a:tailEnd/>
            </a:ln>
          </p:spPr>
          <p:txBody>
            <a:bodyPr/>
            <a:lstStyle/>
            <a:p>
              <a:endParaRPr lang="en-US"/>
            </a:p>
          </p:txBody>
        </p:sp>
        <p:sp>
          <p:nvSpPr>
            <p:cNvPr id="224" name="Line 223"/>
            <p:cNvSpPr>
              <a:spLocks noChangeShapeType="1"/>
            </p:cNvSpPr>
            <p:nvPr/>
          </p:nvSpPr>
          <p:spPr bwMode="auto">
            <a:xfrm flipV="1">
              <a:off x="1783" y="2836"/>
              <a:ext cx="1" cy="16"/>
            </a:xfrm>
            <a:prstGeom prst="line">
              <a:avLst/>
            </a:prstGeom>
            <a:noFill/>
            <a:ln w="9525">
              <a:solidFill>
                <a:srgbClr val="000000"/>
              </a:solidFill>
              <a:round/>
              <a:headEnd/>
              <a:tailEnd/>
            </a:ln>
          </p:spPr>
          <p:txBody>
            <a:bodyPr/>
            <a:lstStyle/>
            <a:p>
              <a:endParaRPr lang="en-US"/>
            </a:p>
          </p:txBody>
        </p:sp>
        <p:sp>
          <p:nvSpPr>
            <p:cNvPr id="225" name="Line 224"/>
            <p:cNvSpPr>
              <a:spLocks noChangeShapeType="1"/>
            </p:cNvSpPr>
            <p:nvPr/>
          </p:nvSpPr>
          <p:spPr bwMode="auto">
            <a:xfrm flipV="1">
              <a:off x="1822" y="2836"/>
              <a:ext cx="1" cy="16"/>
            </a:xfrm>
            <a:prstGeom prst="line">
              <a:avLst/>
            </a:prstGeom>
            <a:noFill/>
            <a:ln w="9525">
              <a:solidFill>
                <a:srgbClr val="000000"/>
              </a:solidFill>
              <a:round/>
              <a:headEnd/>
              <a:tailEnd/>
            </a:ln>
          </p:spPr>
          <p:txBody>
            <a:bodyPr/>
            <a:lstStyle/>
            <a:p>
              <a:endParaRPr lang="en-US"/>
            </a:p>
          </p:txBody>
        </p:sp>
        <p:sp>
          <p:nvSpPr>
            <p:cNvPr id="226" name="Line 225"/>
            <p:cNvSpPr>
              <a:spLocks noChangeShapeType="1"/>
            </p:cNvSpPr>
            <p:nvPr/>
          </p:nvSpPr>
          <p:spPr bwMode="auto">
            <a:xfrm flipV="1">
              <a:off x="1862" y="2836"/>
              <a:ext cx="1" cy="16"/>
            </a:xfrm>
            <a:prstGeom prst="line">
              <a:avLst/>
            </a:prstGeom>
            <a:noFill/>
            <a:ln w="9525">
              <a:solidFill>
                <a:srgbClr val="000000"/>
              </a:solidFill>
              <a:round/>
              <a:headEnd/>
              <a:tailEnd/>
            </a:ln>
          </p:spPr>
          <p:txBody>
            <a:bodyPr/>
            <a:lstStyle/>
            <a:p>
              <a:endParaRPr lang="en-US"/>
            </a:p>
          </p:txBody>
        </p:sp>
        <p:sp>
          <p:nvSpPr>
            <p:cNvPr id="227" name="Line 226"/>
            <p:cNvSpPr>
              <a:spLocks noChangeShapeType="1"/>
            </p:cNvSpPr>
            <p:nvPr/>
          </p:nvSpPr>
          <p:spPr bwMode="auto">
            <a:xfrm flipV="1">
              <a:off x="1895" y="2836"/>
              <a:ext cx="1" cy="16"/>
            </a:xfrm>
            <a:prstGeom prst="line">
              <a:avLst/>
            </a:prstGeom>
            <a:noFill/>
            <a:ln w="9525">
              <a:solidFill>
                <a:srgbClr val="000000"/>
              </a:solidFill>
              <a:round/>
              <a:headEnd/>
              <a:tailEnd/>
            </a:ln>
          </p:spPr>
          <p:txBody>
            <a:bodyPr/>
            <a:lstStyle/>
            <a:p>
              <a:endParaRPr lang="en-US"/>
            </a:p>
          </p:txBody>
        </p:sp>
        <p:sp>
          <p:nvSpPr>
            <p:cNvPr id="228" name="Line 227"/>
            <p:cNvSpPr>
              <a:spLocks noChangeShapeType="1"/>
            </p:cNvSpPr>
            <p:nvPr/>
          </p:nvSpPr>
          <p:spPr bwMode="auto">
            <a:xfrm flipV="1">
              <a:off x="1935" y="2836"/>
              <a:ext cx="1" cy="16"/>
            </a:xfrm>
            <a:prstGeom prst="line">
              <a:avLst/>
            </a:prstGeom>
            <a:noFill/>
            <a:ln w="9525">
              <a:solidFill>
                <a:srgbClr val="000000"/>
              </a:solidFill>
              <a:round/>
              <a:headEnd/>
              <a:tailEnd/>
            </a:ln>
          </p:spPr>
          <p:txBody>
            <a:bodyPr/>
            <a:lstStyle/>
            <a:p>
              <a:endParaRPr lang="en-US"/>
            </a:p>
          </p:txBody>
        </p:sp>
        <p:sp>
          <p:nvSpPr>
            <p:cNvPr id="229" name="Line 228"/>
            <p:cNvSpPr>
              <a:spLocks noChangeShapeType="1"/>
            </p:cNvSpPr>
            <p:nvPr/>
          </p:nvSpPr>
          <p:spPr bwMode="auto">
            <a:xfrm flipV="1">
              <a:off x="1974" y="2836"/>
              <a:ext cx="1" cy="16"/>
            </a:xfrm>
            <a:prstGeom prst="line">
              <a:avLst/>
            </a:prstGeom>
            <a:noFill/>
            <a:ln w="9525">
              <a:solidFill>
                <a:srgbClr val="000000"/>
              </a:solidFill>
              <a:round/>
              <a:headEnd/>
              <a:tailEnd/>
            </a:ln>
          </p:spPr>
          <p:txBody>
            <a:bodyPr/>
            <a:lstStyle/>
            <a:p>
              <a:endParaRPr lang="en-US"/>
            </a:p>
          </p:txBody>
        </p:sp>
        <p:sp>
          <p:nvSpPr>
            <p:cNvPr id="230" name="Line 229"/>
            <p:cNvSpPr>
              <a:spLocks noChangeShapeType="1"/>
            </p:cNvSpPr>
            <p:nvPr/>
          </p:nvSpPr>
          <p:spPr bwMode="auto">
            <a:xfrm flipV="1">
              <a:off x="2013" y="2836"/>
              <a:ext cx="1" cy="16"/>
            </a:xfrm>
            <a:prstGeom prst="line">
              <a:avLst/>
            </a:prstGeom>
            <a:noFill/>
            <a:ln w="9525">
              <a:solidFill>
                <a:srgbClr val="000000"/>
              </a:solidFill>
              <a:round/>
              <a:headEnd/>
              <a:tailEnd/>
            </a:ln>
          </p:spPr>
          <p:txBody>
            <a:bodyPr/>
            <a:lstStyle/>
            <a:p>
              <a:endParaRPr lang="en-US"/>
            </a:p>
          </p:txBody>
        </p:sp>
        <p:sp>
          <p:nvSpPr>
            <p:cNvPr id="231" name="Line 230"/>
            <p:cNvSpPr>
              <a:spLocks noChangeShapeType="1"/>
            </p:cNvSpPr>
            <p:nvPr/>
          </p:nvSpPr>
          <p:spPr bwMode="auto">
            <a:xfrm flipV="1">
              <a:off x="2053" y="2836"/>
              <a:ext cx="1" cy="16"/>
            </a:xfrm>
            <a:prstGeom prst="line">
              <a:avLst/>
            </a:prstGeom>
            <a:noFill/>
            <a:ln w="9525">
              <a:solidFill>
                <a:srgbClr val="000000"/>
              </a:solidFill>
              <a:round/>
              <a:headEnd/>
              <a:tailEnd/>
            </a:ln>
          </p:spPr>
          <p:txBody>
            <a:bodyPr/>
            <a:lstStyle/>
            <a:p>
              <a:endParaRPr lang="en-US"/>
            </a:p>
          </p:txBody>
        </p:sp>
        <p:sp>
          <p:nvSpPr>
            <p:cNvPr id="232" name="Line 231"/>
            <p:cNvSpPr>
              <a:spLocks noChangeShapeType="1"/>
            </p:cNvSpPr>
            <p:nvPr/>
          </p:nvSpPr>
          <p:spPr bwMode="auto">
            <a:xfrm flipV="1">
              <a:off x="2092" y="2836"/>
              <a:ext cx="1" cy="16"/>
            </a:xfrm>
            <a:prstGeom prst="line">
              <a:avLst/>
            </a:prstGeom>
            <a:noFill/>
            <a:ln w="9525">
              <a:solidFill>
                <a:srgbClr val="000000"/>
              </a:solidFill>
              <a:round/>
              <a:headEnd/>
              <a:tailEnd/>
            </a:ln>
          </p:spPr>
          <p:txBody>
            <a:bodyPr/>
            <a:lstStyle/>
            <a:p>
              <a:endParaRPr lang="en-US"/>
            </a:p>
          </p:txBody>
        </p:sp>
        <p:sp>
          <p:nvSpPr>
            <p:cNvPr id="233" name="Line 232"/>
            <p:cNvSpPr>
              <a:spLocks noChangeShapeType="1"/>
            </p:cNvSpPr>
            <p:nvPr/>
          </p:nvSpPr>
          <p:spPr bwMode="auto">
            <a:xfrm flipV="1">
              <a:off x="2126" y="2836"/>
              <a:ext cx="1" cy="16"/>
            </a:xfrm>
            <a:prstGeom prst="line">
              <a:avLst/>
            </a:prstGeom>
            <a:noFill/>
            <a:ln w="9525">
              <a:solidFill>
                <a:srgbClr val="000000"/>
              </a:solidFill>
              <a:round/>
              <a:headEnd/>
              <a:tailEnd/>
            </a:ln>
          </p:spPr>
          <p:txBody>
            <a:bodyPr/>
            <a:lstStyle/>
            <a:p>
              <a:endParaRPr lang="en-US"/>
            </a:p>
          </p:txBody>
        </p:sp>
        <p:sp>
          <p:nvSpPr>
            <p:cNvPr id="234" name="Line 233"/>
            <p:cNvSpPr>
              <a:spLocks noChangeShapeType="1"/>
            </p:cNvSpPr>
            <p:nvPr/>
          </p:nvSpPr>
          <p:spPr bwMode="auto">
            <a:xfrm flipV="1">
              <a:off x="2165" y="2836"/>
              <a:ext cx="1" cy="16"/>
            </a:xfrm>
            <a:prstGeom prst="line">
              <a:avLst/>
            </a:prstGeom>
            <a:noFill/>
            <a:ln w="9525">
              <a:solidFill>
                <a:srgbClr val="000000"/>
              </a:solidFill>
              <a:round/>
              <a:headEnd/>
              <a:tailEnd/>
            </a:ln>
          </p:spPr>
          <p:txBody>
            <a:bodyPr/>
            <a:lstStyle/>
            <a:p>
              <a:endParaRPr lang="en-US"/>
            </a:p>
          </p:txBody>
        </p:sp>
        <p:sp>
          <p:nvSpPr>
            <p:cNvPr id="235" name="Line 234"/>
            <p:cNvSpPr>
              <a:spLocks noChangeShapeType="1"/>
            </p:cNvSpPr>
            <p:nvPr/>
          </p:nvSpPr>
          <p:spPr bwMode="auto">
            <a:xfrm flipV="1">
              <a:off x="2204" y="2836"/>
              <a:ext cx="1" cy="16"/>
            </a:xfrm>
            <a:prstGeom prst="line">
              <a:avLst/>
            </a:prstGeom>
            <a:noFill/>
            <a:ln w="9525">
              <a:solidFill>
                <a:srgbClr val="000000"/>
              </a:solidFill>
              <a:round/>
              <a:headEnd/>
              <a:tailEnd/>
            </a:ln>
          </p:spPr>
          <p:txBody>
            <a:bodyPr/>
            <a:lstStyle/>
            <a:p>
              <a:endParaRPr lang="en-US"/>
            </a:p>
          </p:txBody>
        </p:sp>
        <p:sp>
          <p:nvSpPr>
            <p:cNvPr id="236" name="Line 235"/>
            <p:cNvSpPr>
              <a:spLocks noChangeShapeType="1"/>
            </p:cNvSpPr>
            <p:nvPr/>
          </p:nvSpPr>
          <p:spPr bwMode="auto">
            <a:xfrm flipV="1">
              <a:off x="2244" y="2836"/>
              <a:ext cx="1" cy="16"/>
            </a:xfrm>
            <a:prstGeom prst="line">
              <a:avLst/>
            </a:prstGeom>
            <a:noFill/>
            <a:ln w="9525">
              <a:solidFill>
                <a:srgbClr val="000000"/>
              </a:solidFill>
              <a:round/>
              <a:headEnd/>
              <a:tailEnd/>
            </a:ln>
          </p:spPr>
          <p:txBody>
            <a:bodyPr/>
            <a:lstStyle/>
            <a:p>
              <a:endParaRPr lang="en-US"/>
            </a:p>
          </p:txBody>
        </p:sp>
        <p:sp>
          <p:nvSpPr>
            <p:cNvPr id="237" name="Line 236"/>
            <p:cNvSpPr>
              <a:spLocks noChangeShapeType="1"/>
            </p:cNvSpPr>
            <p:nvPr/>
          </p:nvSpPr>
          <p:spPr bwMode="auto">
            <a:xfrm flipV="1">
              <a:off x="2283" y="2836"/>
              <a:ext cx="1" cy="16"/>
            </a:xfrm>
            <a:prstGeom prst="line">
              <a:avLst/>
            </a:prstGeom>
            <a:noFill/>
            <a:ln w="9525">
              <a:solidFill>
                <a:srgbClr val="000000"/>
              </a:solidFill>
              <a:round/>
              <a:headEnd/>
              <a:tailEnd/>
            </a:ln>
          </p:spPr>
          <p:txBody>
            <a:bodyPr/>
            <a:lstStyle/>
            <a:p>
              <a:endParaRPr lang="en-US"/>
            </a:p>
          </p:txBody>
        </p:sp>
        <p:sp>
          <p:nvSpPr>
            <p:cNvPr id="238" name="Line 237"/>
            <p:cNvSpPr>
              <a:spLocks noChangeShapeType="1"/>
            </p:cNvSpPr>
            <p:nvPr/>
          </p:nvSpPr>
          <p:spPr bwMode="auto">
            <a:xfrm flipV="1">
              <a:off x="2317" y="2836"/>
              <a:ext cx="1" cy="16"/>
            </a:xfrm>
            <a:prstGeom prst="line">
              <a:avLst/>
            </a:prstGeom>
            <a:noFill/>
            <a:ln w="9525">
              <a:solidFill>
                <a:srgbClr val="000000"/>
              </a:solidFill>
              <a:round/>
              <a:headEnd/>
              <a:tailEnd/>
            </a:ln>
          </p:spPr>
          <p:txBody>
            <a:bodyPr/>
            <a:lstStyle/>
            <a:p>
              <a:endParaRPr lang="en-US"/>
            </a:p>
          </p:txBody>
        </p:sp>
        <p:sp>
          <p:nvSpPr>
            <p:cNvPr id="239" name="Line 238"/>
            <p:cNvSpPr>
              <a:spLocks noChangeShapeType="1"/>
            </p:cNvSpPr>
            <p:nvPr/>
          </p:nvSpPr>
          <p:spPr bwMode="auto">
            <a:xfrm flipV="1">
              <a:off x="2356" y="2836"/>
              <a:ext cx="1" cy="16"/>
            </a:xfrm>
            <a:prstGeom prst="line">
              <a:avLst/>
            </a:prstGeom>
            <a:noFill/>
            <a:ln w="9525">
              <a:solidFill>
                <a:srgbClr val="000000"/>
              </a:solidFill>
              <a:round/>
              <a:headEnd/>
              <a:tailEnd/>
            </a:ln>
          </p:spPr>
          <p:txBody>
            <a:bodyPr/>
            <a:lstStyle/>
            <a:p>
              <a:endParaRPr lang="en-US"/>
            </a:p>
          </p:txBody>
        </p:sp>
        <p:sp>
          <p:nvSpPr>
            <p:cNvPr id="240" name="Line 239"/>
            <p:cNvSpPr>
              <a:spLocks noChangeShapeType="1"/>
            </p:cNvSpPr>
            <p:nvPr/>
          </p:nvSpPr>
          <p:spPr bwMode="auto">
            <a:xfrm flipV="1">
              <a:off x="2396" y="2836"/>
              <a:ext cx="1" cy="16"/>
            </a:xfrm>
            <a:prstGeom prst="line">
              <a:avLst/>
            </a:prstGeom>
            <a:noFill/>
            <a:ln w="9525">
              <a:solidFill>
                <a:srgbClr val="000000"/>
              </a:solidFill>
              <a:round/>
              <a:headEnd/>
              <a:tailEnd/>
            </a:ln>
          </p:spPr>
          <p:txBody>
            <a:bodyPr/>
            <a:lstStyle/>
            <a:p>
              <a:endParaRPr lang="en-US"/>
            </a:p>
          </p:txBody>
        </p:sp>
        <p:sp>
          <p:nvSpPr>
            <p:cNvPr id="241" name="Line 240"/>
            <p:cNvSpPr>
              <a:spLocks noChangeShapeType="1"/>
            </p:cNvSpPr>
            <p:nvPr/>
          </p:nvSpPr>
          <p:spPr bwMode="auto">
            <a:xfrm flipV="1">
              <a:off x="2435" y="2836"/>
              <a:ext cx="1" cy="16"/>
            </a:xfrm>
            <a:prstGeom prst="line">
              <a:avLst/>
            </a:prstGeom>
            <a:noFill/>
            <a:ln w="9525">
              <a:solidFill>
                <a:srgbClr val="000000"/>
              </a:solidFill>
              <a:round/>
              <a:headEnd/>
              <a:tailEnd/>
            </a:ln>
          </p:spPr>
          <p:txBody>
            <a:bodyPr/>
            <a:lstStyle/>
            <a:p>
              <a:endParaRPr lang="en-US"/>
            </a:p>
          </p:txBody>
        </p:sp>
        <p:sp>
          <p:nvSpPr>
            <p:cNvPr id="242" name="Line 241"/>
            <p:cNvSpPr>
              <a:spLocks noChangeShapeType="1"/>
            </p:cNvSpPr>
            <p:nvPr/>
          </p:nvSpPr>
          <p:spPr bwMode="auto">
            <a:xfrm flipV="1">
              <a:off x="2474" y="2836"/>
              <a:ext cx="1" cy="16"/>
            </a:xfrm>
            <a:prstGeom prst="line">
              <a:avLst/>
            </a:prstGeom>
            <a:noFill/>
            <a:ln w="9525">
              <a:solidFill>
                <a:srgbClr val="000000"/>
              </a:solidFill>
              <a:round/>
              <a:headEnd/>
              <a:tailEnd/>
            </a:ln>
          </p:spPr>
          <p:txBody>
            <a:bodyPr/>
            <a:lstStyle/>
            <a:p>
              <a:endParaRPr lang="en-US"/>
            </a:p>
          </p:txBody>
        </p:sp>
        <p:sp>
          <p:nvSpPr>
            <p:cNvPr id="243" name="Line 242"/>
            <p:cNvSpPr>
              <a:spLocks noChangeShapeType="1"/>
            </p:cNvSpPr>
            <p:nvPr/>
          </p:nvSpPr>
          <p:spPr bwMode="auto">
            <a:xfrm flipV="1">
              <a:off x="2508" y="2836"/>
              <a:ext cx="1" cy="16"/>
            </a:xfrm>
            <a:prstGeom prst="line">
              <a:avLst/>
            </a:prstGeom>
            <a:noFill/>
            <a:ln w="9525">
              <a:solidFill>
                <a:srgbClr val="000000"/>
              </a:solidFill>
              <a:round/>
              <a:headEnd/>
              <a:tailEnd/>
            </a:ln>
          </p:spPr>
          <p:txBody>
            <a:bodyPr/>
            <a:lstStyle/>
            <a:p>
              <a:endParaRPr lang="en-US"/>
            </a:p>
          </p:txBody>
        </p:sp>
        <p:sp>
          <p:nvSpPr>
            <p:cNvPr id="244" name="Line 243"/>
            <p:cNvSpPr>
              <a:spLocks noChangeShapeType="1"/>
            </p:cNvSpPr>
            <p:nvPr/>
          </p:nvSpPr>
          <p:spPr bwMode="auto">
            <a:xfrm flipV="1">
              <a:off x="2547" y="2836"/>
              <a:ext cx="1" cy="16"/>
            </a:xfrm>
            <a:prstGeom prst="line">
              <a:avLst/>
            </a:prstGeom>
            <a:noFill/>
            <a:ln w="9525">
              <a:solidFill>
                <a:srgbClr val="000000"/>
              </a:solidFill>
              <a:round/>
              <a:headEnd/>
              <a:tailEnd/>
            </a:ln>
          </p:spPr>
          <p:txBody>
            <a:bodyPr/>
            <a:lstStyle/>
            <a:p>
              <a:endParaRPr lang="en-US"/>
            </a:p>
          </p:txBody>
        </p:sp>
        <p:sp>
          <p:nvSpPr>
            <p:cNvPr id="245" name="Line 244"/>
            <p:cNvSpPr>
              <a:spLocks noChangeShapeType="1"/>
            </p:cNvSpPr>
            <p:nvPr/>
          </p:nvSpPr>
          <p:spPr bwMode="auto">
            <a:xfrm flipV="1">
              <a:off x="2587" y="2836"/>
              <a:ext cx="1" cy="16"/>
            </a:xfrm>
            <a:prstGeom prst="line">
              <a:avLst/>
            </a:prstGeom>
            <a:noFill/>
            <a:ln w="9525">
              <a:solidFill>
                <a:srgbClr val="000000"/>
              </a:solidFill>
              <a:round/>
              <a:headEnd/>
              <a:tailEnd/>
            </a:ln>
          </p:spPr>
          <p:txBody>
            <a:bodyPr/>
            <a:lstStyle/>
            <a:p>
              <a:endParaRPr lang="en-US"/>
            </a:p>
          </p:txBody>
        </p:sp>
        <p:sp>
          <p:nvSpPr>
            <p:cNvPr id="246" name="Line 245"/>
            <p:cNvSpPr>
              <a:spLocks noChangeShapeType="1"/>
            </p:cNvSpPr>
            <p:nvPr/>
          </p:nvSpPr>
          <p:spPr bwMode="auto">
            <a:xfrm flipV="1">
              <a:off x="2626" y="2836"/>
              <a:ext cx="1" cy="16"/>
            </a:xfrm>
            <a:prstGeom prst="line">
              <a:avLst/>
            </a:prstGeom>
            <a:noFill/>
            <a:ln w="9525">
              <a:solidFill>
                <a:srgbClr val="000000"/>
              </a:solidFill>
              <a:round/>
              <a:headEnd/>
              <a:tailEnd/>
            </a:ln>
          </p:spPr>
          <p:txBody>
            <a:bodyPr/>
            <a:lstStyle/>
            <a:p>
              <a:endParaRPr lang="en-US"/>
            </a:p>
          </p:txBody>
        </p:sp>
        <p:sp>
          <p:nvSpPr>
            <p:cNvPr id="247" name="Line 246"/>
            <p:cNvSpPr>
              <a:spLocks noChangeShapeType="1"/>
            </p:cNvSpPr>
            <p:nvPr/>
          </p:nvSpPr>
          <p:spPr bwMode="auto">
            <a:xfrm flipV="1">
              <a:off x="2665" y="2836"/>
              <a:ext cx="1" cy="16"/>
            </a:xfrm>
            <a:prstGeom prst="line">
              <a:avLst/>
            </a:prstGeom>
            <a:noFill/>
            <a:ln w="9525">
              <a:solidFill>
                <a:srgbClr val="000000"/>
              </a:solidFill>
              <a:round/>
              <a:headEnd/>
              <a:tailEnd/>
            </a:ln>
          </p:spPr>
          <p:txBody>
            <a:bodyPr/>
            <a:lstStyle/>
            <a:p>
              <a:endParaRPr lang="en-US"/>
            </a:p>
          </p:txBody>
        </p:sp>
        <p:sp>
          <p:nvSpPr>
            <p:cNvPr id="248" name="Line 247"/>
            <p:cNvSpPr>
              <a:spLocks noChangeShapeType="1"/>
            </p:cNvSpPr>
            <p:nvPr/>
          </p:nvSpPr>
          <p:spPr bwMode="auto">
            <a:xfrm flipV="1">
              <a:off x="2699" y="2836"/>
              <a:ext cx="1" cy="16"/>
            </a:xfrm>
            <a:prstGeom prst="line">
              <a:avLst/>
            </a:prstGeom>
            <a:noFill/>
            <a:ln w="9525">
              <a:solidFill>
                <a:srgbClr val="000000"/>
              </a:solidFill>
              <a:round/>
              <a:headEnd/>
              <a:tailEnd/>
            </a:ln>
          </p:spPr>
          <p:txBody>
            <a:bodyPr/>
            <a:lstStyle/>
            <a:p>
              <a:endParaRPr lang="en-US"/>
            </a:p>
          </p:txBody>
        </p:sp>
        <p:sp>
          <p:nvSpPr>
            <p:cNvPr id="249" name="Line 248"/>
            <p:cNvSpPr>
              <a:spLocks noChangeShapeType="1"/>
            </p:cNvSpPr>
            <p:nvPr/>
          </p:nvSpPr>
          <p:spPr bwMode="auto">
            <a:xfrm flipV="1">
              <a:off x="2739" y="2836"/>
              <a:ext cx="1" cy="16"/>
            </a:xfrm>
            <a:prstGeom prst="line">
              <a:avLst/>
            </a:prstGeom>
            <a:noFill/>
            <a:ln w="9525">
              <a:solidFill>
                <a:srgbClr val="000000"/>
              </a:solidFill>
              <a:round/>
              <a:headEnd/>
              <a:tailEnd/>
            </a:ln>
          </p:spPr>
          <p:txBody>
            <a:bodyPr/>
            <a:lstStyle/>
            <a:p>
              <a:endParaRPr lang="en-US"/>
            </a:p>
          </p:txBody>
        </p:sp>
        <p:sp>
          <p:nvSpPr>
            <p:cNvPr id="250" name="Line 249"/>
            <p:cNvSpPr>
              <a:spLocks noChangeShapeType="1"/>
            </p:cNvSpPr>
            <p:nvPr/>
          </p:nvSpPr>
          <p:spPr bwMode="auto">
            <a:xfrm flipV="1">
              <a:off x="2778" y="2836"/>
              <a:ext cx="1" cy="16"/>
            </a:xfrm>
            <a:prstGeom prst="line">
              <a:avLst/>
            </a:prstGeom>
            <a:noFill/>
            <a:ln w="9525">
              <a:solidFill>
                <a:srgbClr val="000000"/>
              </a:solidFill>
              <a:round/>
              <a:headEnd/>
              <a:tailEnd/>
            </a:ln>
          </p:spPr>
          <p:txBody>
            <a:bodyPr/>
            <a:lstStyle/>
            <a:p>
              <a:endParaRPr lang="en-US"/>
            </a:p>
          </p:txBody>
        </p:sp>
        <p:sp>
          <p:nvSpPr>
            <p:cNvPr id="251" name="Line 250"/>
            <p:cNvSpPr>
              <a:spLocks noChangeShapeType="1"/>
            </p:cNvSpPr>
            <p:nvPr/>
          </p:nvSpPr>
          <p:spPr bwMode="auto">
            <a:xfrm flipV="1">
              <a:off x="2817" y="2836"/>
              <a:ext cx="1" cy="16"/>
            </a:xfrm>
            <a:prstGeom prst="line">
              <a:avLst/>
            </a:prstGeom>
            <a:noFill/>
            <a:ln w="9525">
              <a:solidFill>
                <a:srgbClr val="000000"/>
              </a:solidFill>
              <a:round/>
              <a:headEnd/>
              <a:tailEnd/>
            </a:ln>
          </p:spPr>
          <p:txBody>
            <a:bodyPr/>
            <a:lstStyle/>
            <a:p>
              <a:endParaRPr lang="en-US"/>
            </a:p>
          </p:txBody>
        </p:sp>
        <p:sp>
          <p:nvSpPr>
            <p:cNvPr id="252" name="Line 251"/>
            <p:cNvSpPr>
              <a:spLocks noChangeShapeType="1"/>
            </p:cNvSpPr>
            <p:nvPr/>
          </p:nvSpPr>
          <p:spPr bwMode="auto">
            <a:xfrm flipV="1">
              <a:off x="2857" y="2836"/>
              <a:ext cx="1" cy="16"/>
            </a:xfrm>
            <a:prstGeom prst="line">
              <a:avLst/>
            </a:prstGeom>
            <a:noFill/>
            <a:ln w="9525">
              <a:solidFill>
                <a:srgbClr val="000000"/>
              </a:solidFill>
              <a:round/>
              <a:headEnd/>
              <a:tailEnd/>
            </a:ln>
          </p:spPr>
          <p:txBody>
            <a:bodyPr/>
            <a:lstStyle/>
            <a:p>
              <a:endParaRPr lang="en-US"/>
            </a:p>
          </p:txBody>
        </p:sp>
        <p:sp>
          <p:nvSpPr>
            <p:cNvPr id="253" name="Line 252"/>
            <p:cNvSpPr>
              <a:spLocks noChangeShapeType="1"/>
            </p:cNvSpPr>
            <p:nvPr/>
          </p:nvSpPr>
          <p:spPr bwMode="auto">
            <a:xfrm flipV="1">
              <a:off x="2890" y="2836"/>
              <a:ext cx="1" cy="16"/>
            </a:xfrm>
            <a:prstGeom prst="line">
              <a:avLst/>
            </a:prstGeom>
            <a:noFill/>
            <a:ln w="9525">
              <a:solidFill>
                <a:srgbClr val="000000"/>
              </a:solidFill>
              <a:round/>
              <a:headEnd/>
              <a:tailEnd/>
            </a:ln>
          </p:spPr>
          <p:txBody>
            <a:bodyPr/>
            <a:lstStyle/>
            <a:p>
              <a:endParaRPr lang="en-US"/>
            </a:p>
          </p:txBody>
        </p:sp>
        <p:sp>
          <p:nvSpPr>
            <p:cNvPr id="254" name="Line 253"/>
            <p:cNvSpPr>
              <a:spLocks noChangeShapeType="1"/>
            </p:cNvSpPr>
            <p:nvPr/>
          </p:nvSpPr>
          <p:spPr bwMode="auto">
            <a:xfrm flipV="1">
              <a:off x="2930" y="2836"/>
              <a:ext cx="1" cy="16"/>
            </a:xfrm>
            <a:prstGeom prst="line">
              <a:avLst/>
            </a:prstGeom>
            <a:noFill/>
            <a:ln w="9525">
              <a:solidFill>
                <a:srgbClr val="000000"/>
              </a:solidFill>
              <a:round/>
              <a:headEnd/>
              <a:tailEnd/>
            </a:ln>
          </p:spPr>
          <p:txBody>
            <a:bodyPr/>
            <a:lstStyle/>
            <a:p>
              <a:endParaRPr lang="en-US"/>
            </a:p>
          </p:txBody>
        </p:sp>
        <p:sp>
          <p:nvSpPr>
            <p:cNvPr id="255" name="Line 254"/>
            <p:cNvSpPr>
              <a:spLocks noChangeShapeType="1"/>
            </p:cNvSpPr>
            <p:nvPr/>
          </p:nvSpPr>
          <p:spPr bwMode="auto">
            <a:xfrm flipV="1">
              <a:off x="2969" y="2836"/>
              <a:ext cx="1" cy="16"/>
            </a:xfrm>
            <a:prstGeom prst="line">
              <a:avLst/>
            </a:prstGeom>
            <a:noFill/>
            <a:ln w="9525">
              <a:solidFill>
                <a:srgbClr val="000000"/>
              </a:solidFill>
              <a:round/>
              <a:headEnd/>
              <a:tailEnd/>
            </a:ln>
          </p:spPr>
          <p:txBody>
            <a:bodyPr/>
            <a:lstStyle/>
            <a:p>
              <a:endParaRPr lang="en-US"/>
            </a:p>
          </p:txBody>
        </p:sp>
        <p:sp>
          <p:nvSpPr>
            <p:cNvPr id="256" name="Line 255"/>
            <p:cNvSpPr>
              <a:spLocks noChangeShapeType="1"/>
            </p:cNvSpPr>
            <p:nvPr/>
          </p:nvSpPr>
          <p:spPr bwMode="auto">
            <a:xfrm flipV="1">
              <a:off x="3008" y="2836"/>
              <a:ext cx="1" cy="16"/>
            </a:xfrm>
            <a:prstGeom prst="line">
              <a:avLst/>
            </a:prstGeom>
            <a:noFill/>
            <a:ln w="9525">
              <a:solidFill>
                <a:srgbClr val="000000"/>
              </a:solidFill>
              <a:round/>
              <a:headEnd/>
              <a:tailEnd/>
            </a:ln>
          </p:spPr>
          <p:txBody>
            <a:bodyPr/>
            <a:lstStyle/>
            <a:p>
              <a:endParaRPr lang="en-US"/>
            </a:p>
          </p:txBody>
        </p:sp>
        <p:sp>
          <p:nvSpPr>
            <p:cNvPr id="257" name="Line 256"/>
            <p:cNvSpPr>
              <a:spLocks noChangeShapeType="1"/>
            </p:cNvSpPr>
            <p:nvPr/>
          </p:nvSpPr>
          <p:spPr bwMode="auto">
            <a:xfrm flipV="1">
              <a:off x="3048" y="2836"/>
              <a:ext cx="1" cy="16"/>
            </a:xfrm>
            <a:prstGeom prst="line">
              <a:avLst/>
            </a:prstGeom>
            <a:noFill/>
            <a:ln w="9525">
              <a:solidFill>
                <a:srgbClr val="000000"/>
              </a:solidFill>
              <a:round/>
              <a:headEnd/>
              <a:tailEnd/>
            </a:ln>
          </p:spPr>
          <p:txBody>
            <a:bodyPr/>
            <a:lstStyle/>
            <a:p>
              <a:endParaRPr lang="en-US"/>
            </a:p>
          </p:txBody>
        </p:sp>
        <p:sp>
          <p:nvSpPr>
            <p:cNvPr id="258" name="Line 257"/>
            <p:cNvSpPr>
              <a:spLocks noChangeShapeType="1"/>
            </p:cNvSpPr>
            <p:nvPr/>
          </p:nvSpPr>
          <p:spPr bwMode="auto">
            <a:xfrm flipV="1">
              <a:off x="3082" y="2836"/>
              <a:ext cx="1" cy="16"/>
            </a:xfrm>
            <a:prstGeom prst="line">
              <a:avLst/>
            </a:prstGeom>
            <a:noFill/>
            <a:ln w="9525">
              <a:solidFill>
                <a:srgbClr val="000000"/>
              </a:solidFill>
              <a:round/>
              <a:headEnd/>
              <a:tailEnd/>
            </a:ln>
          </p:spPr>
          <p:txBody>
            <a:bodyPr/>
            <a:lstStyle/>
            <a:p>
              <a:endParaRPr lang="en-US"/>
            </a:p>
          </p:txBody>
        </p:sp>
        <p:sp>
          <p:nvSpPr>
            <p:cNvPr id="259" name="Line 258"/>
            <p:cNvSpPr>
              <a:spLocks noChangeShapeType="1"/>
            </p:cNvSpPr>
            <p:nvPr/>
          </p:nvSpPr>
          <p:spPr bwMode="auto">
            <a:xfrm flipV="1">
              <a:off x="3121" y="2836"/>
              <a:ext cx="1" cy="16"/>
            </a:xfrm>
            <a:prstGeom prst="line">
              <a:avLst/>
            </a:prstGeom>
            <a:noFill/>
            <a:ln w="9525">
              <a:solidFill>
                <a:srgbClr val="000000"/>
              </a:solidFill>
              <a:round/>
              <a:headEnd/>
              <a:tailEnd/>
            </a:ln>
          </p:spPr>
          <p:txBody>
            <a:bodyPr/>
            <a:lstStyle/>
            <a:p>
              <a:endParaRPr lang="en-US"/>
            </a:p>
          </p:txBody>
        </p:sp>
        <p:sp>
          <p:nvSpPr>
            <p:cNvPr id="260" name="Line 259"/>
            <p:cNvSpPr>
              <a:spLocks noChangeShapeType="1"/>
            </p:cNvSpPr>
            <p:nvPr/>
          </p:nvSpPr>
          <p:spPr bwMode="auto">
            <a:xfrm flipV="1">
              <a:off x="3160" y="2836"/>
              <a:ext cx="1" cy="16"/>
            </a:xfrm>
            <a:prstGeom prst="line">
              <a:avLst/>
            </a:prstGeom>
            <a:noFill/>
            <a:ln w="9525">
              <a:solidFill>
                <a:srgbClr val="000000"/>
              </a:solidFill>
              <a:round/>
              <a:headEnd/>
              <a:tailEnd/>
            </a:ln>
          </p:spPr>
          <p:txBody>
            <a:bodyPr/>
            <a:lstStyle/>
            <a:p>
              <a:endParaRPr lang="en-US"/>
            </a:p>
          </p:txBody>
        </p:sp>
        <p:sp>
          <p:nvSpPr>
            <p:cNvPr id="261" name="Line 260"/>
            <p:cNvSpPr>
              <a:spLocks noChangeShapeType="1"/>
            </p:cNvSpPr>
            <p:nvPr/>
          </p:nvSpPr>
          <p:spPr bwMode="auto">
            <a:xfrm flipV="1">
              <a:off x="3200" y="2836"/>
              <a:ext cx="1" cy="16"/>
            </a:xfrm>
            <a:prstGeom prst="line">
              <a:avLst/>
            </a:prstGeom>
            <a:noFill/>
            <a:ln w="9525">
              <a:solidFill>
                <a:srgbClr val="000000"/>
              </a:solidFill>
              <a:round/>
              <a:headEnd/>
              <a:tailEnd/>
            </a:ln>
          </p:spPr>
          <p:txBody>
            <a:bodyPr/>
            <a:lstStyle/>
            <a:p>
              <a:endParaRPr lang="en-US"/>
            </a:p>
          </p:txBody>
        </p:sp>
        <p:sp>
          <p:nvSpPr>
            <p:cNvPr id="262" name="Line 261"/>
            <p:cNvSpPr>
              <a:spLocks noChangeShapeType="1"/>
            </p:cNvSpPr>
            <p:nvPr/>
          </p:nvSpPr>
          <p:spPr bwMode="auto">
            <a:xfrm flipV="1">
              <a:off x="3239" y="2836"/>
              <a:ext cx="1" cy="16"/>
            </a:xfrm>
            <a:prstGeom prst="line">
              <a:avLst/>
            </a:prstGeom>
            <a:noFill/>
            <a:ln w="9525">
              <a:solidFill>
                <a:srgbClr val="000000"/>
              </a:solidFill>
              <a:round/>
              <a:headEnd/>
              <a:tailEnd/>
            </a:ln>
          </p:spPr>
          <p:txBody>
            <a:bodyPr/>
            <a:lstStyle/>
            <a:p>
              <a:endParaRPr lang="en-US"/>
            </a:p>
          </p:txBody>
        </p:sp>
        <p:sp>
          <p:nvSpPr>
            <p:cNvPr id="263" name="Line 262"/>
            <p:cNvSpPr>
              <a:spLocks noChangeShapeType="1"/>
            </p:cNvSpPr>
            <p:nvPr/>
          </p:nvSpPr>
          <p:spPr bwMode="auto">
            <a:xfrm flipV="1">
              <a:off x="3273" y="2836"/>
              <a:ext cx="1" cy="16"/>
            </a:xfrm>
            <a:prstGeom prst="line">
              <a:avLst/>
            </a:prstGeom>
            <a:noFill/>
            <a:ln w="9525">
              <a:solidFill>
                <a:srgbClr val="000000"/>
              </a:solidFill>
              <a:round/>
              <a:headEnd/>
              <a:tailEnd/>
            </a:ln>
          </p:spPr>
          <p:txBody>
            <a:bodyPr/>
            <a:lstStyle/>
            <a:p>
              <a:endParaRPr lang="en-US"/>
            </a:p>
          </p:txBody>
        </p:sp>
        <p:sp>
          <p:nvSpPr>
            <p:cNvPr id="264" name="Line 263"/>
            <p:cNvSpPr>
              <a:spLocks noChangeShapeType="1"/>
            </p:cNvSpPr>
            <p:nvPr/>
          </p:nvSpPr>
          <p:spPr bwMode="auto">
            <a:xfrm flipV="1">
              <a:off x="3312" y="2836"/>
              <a:ext cx="1" cy="16"/>
            </a:xfrm>
            <a:prstGeom prst="line">
              <a:avLst/>
            </a:prstGeom>
            <a:noFill/>
            <a:ln w="9525">
              <a:solidFill>
                <a:srgbClr val="000000"/>
              </a:solidFill>
              <a:round/>
              <a:headEnd/>
              <a:tailEnd/>
            </a:ln>
          </p:spPr>
          <p:txBody>
            <a:bodyPr/>
            <a:lstStyle/>
            <a:p>
              <a:endParaRPr lang="en-US"/>
            </a:p>
          </p:txBody>
        </p:sp>
        <p:sp>
          <p:nvSpPr>
            <p:cNvPr id="265" name="Line 264"/>
            <p:cNvSpPr>
              <a:spLocks noChangeShapeType="1"/>
            </p:cNvSpPr>
            <p:nvPr/>
          </p:nvSpPr>
          <p:spPr bwMode="auto">
            <a:xfrm flipV="1">
              <a:off x="3351" y="2836"/>
              <a:ext cx="1" cy="16"/>
            </a:xfrm>
            <a:prstGeom prst="line">
              <a:avLst/>
            </a:prstGeom>
            <a:noFill/>
            <a:ln w="9525">
              <a:solidFill>
                <a:srgbClr val="000000"/>
              </a:solidFill>
              <a:round/>
              <a:headEnd/>
              <a:tailEnd/>
            </a:ln>
          </p:spPr>
          <p:txBody>
            <a:bodyPr/>
            <a:lstStyle/>
            <a:p>
              <a:endParaRPr lang="en-US"/>
            </a:p>
          </p:txBody>
        </p:sp>
        <p:sp>
          <p:nvSpPr>
            <p:cNvPr id="266" name="Line 265"/>
            <p:cNvSpPr>
              <a:spLocks noChangeShapeType="1"/>
            </p:cNvSpPr>
            <p:nvPr/>
          </p:nvSpPr>
          <p:spPr bwMode="auto">
            <a:xfrm flipV="1">
              <a:off x="3391" y="2836"/>
              <a:ext cx="1" cy="16"/>
            </a:xfrm>
            <a:prstGeom prst="line">
              <a:avLst/>
            </a:prstGeom>
            <a:noFill/>
            <a:ln w="9525">
              <a:solidFill>
                <a:srgbClr val="000000"/>
              </a:solidFill>
              <a:round/>
              <a:headEnd/>
              <a:tailEnd/>
            </a:ln>
          </p:spPr>
          <p:txBody>
            <a:bodyPr/>
            <a:lstStyle/>
            <a:p>
              <a:endParaRPr lang="en-US"/>
            </a:p>
          </p:txBody>
        </p:sp>
        <p:sp>
          <p:nvSpPr>
            <p:cNvPr id="267" name="Line 266"/>
            <p:cNvSpPr>
              <a:spLocks noChangeShapeType="1"/>
            </p:cNvSpPr>
            <p:nvPr/>
          </p:nvSpPr>
          <p:spPr bwMode="auto">
            <a:xfrm flipV="1">
              <a:off x="3430" y="2836"/>
              <a:ext cx="1" cy="16"/>
            </a:xfrm>
            <a:prstGeom prst="line">
              <a:avLst/>
            </a:prstGeom>
            <a:noFill/>
            <a:ln w="9525">
              <a:solidFill>
                <a:srgbClr val="000000"/>
              </a:solidFill>
              <a:round/>
              <a:headEnd/>
              <a:tailEnd/>
            </a:ln>
          </p:spPr>
          <p:txBody>
            <a:bodyPr/>
            <a:lstStyle/>
            <a:p>
              <a:endParaRPr lang="en-US"/>
            </a:p>
          </p:txBody>
        </p:sp>
        <p:sp>
          <p:nvSpPr>
            <p:cNvPr id="268" name="Line 267"/>
            <p:cNvSpPr>
              <a:spLocks noChangeShapeType="1"/>
            </p:cNvSpPr>
            <p:nvPr/>
          </p:nvSpPr>
          <p:spPr bwMode="auto">
            <a:xfrm flipV="1">
              <a:off x="3464" y="2836"/>
              <a:ext cx="1" cy="16"/>
            </a:xfrm>
            <a:prstGeom prst="line">
              <a:avLst/>
            </a:prstGeom>
            <a:noFill/>
            <a:ln w="9525">
              <a:solidFill>
                <a:srgbClr val="000000"/>
              </a:solidFill>
              <a:round/>
              <a:headEnd/>
              <a:tailEnd/>
            </a:ln>
          </p:spPr>
          <p:txBody>
            <a:bodyPr/>
            <a:lstStyle/>
            <a:p>
              <a:endParaRPr lang="en-US"/>
            </a:p>
          </p:txBody>
        </p:sp>
        <p:sp>
          <p:nvSpPr>
            <p:cNvPr id="269" name="Line 268"/>
            <p:cNvSpPr>
              <a:spLocks noChangeShapeType="1"/>
            </p:cNvSpPr>
            <p:nvPr/>
          </p:nvSpPr>
          <p:spPr bwMode="auto">
            <a:xfrm flipV="1">
              <a:off x="3503" y="2836"/>
              <a:ext cx="1" cy="16"/>
            </a:xfrm>
            <a:prstGeom prst="line">
              <a:avLst/>
            </a:prstGeom>
            <a:noFill/>
            <a:ln w="9525">
              <a:solidFill>
                <a:srgbClr val="000000"/>
              </a:solidFill>
              <a:round/>
              <a:headEnd/>
              <a:tailEnd/>
            </a:ln>
          </p:spPr>
          <p:txBody>
            <a:bodyPr/>
            <a:lstStyle/>
            <a:p>
              <a:endParaRPr lang="en-US"/>
            </a:p>
          </p:txBody>
        </p:sp>
        <p:sp>
          <p:nvSpPr>
            <p:cNvPr id="270" name="Line 269"/>
            <p:cNvSpPr>
              <a:spLocks noChangeShapeType="1"/>
            </p:cNvSpPr>
            <p:nvPr/>
          </p:nvSpPr>
          <p:spPr bwMode="auto">
            <a:xfrm flipV="1">
              <a:off x="3543" y="2836"/>
              <a:ext cx="1" cy="16"/>
            </a:xfrm>
            <a:prstGeom prst="line">
              <a:avLst/>
            </a:prstGeom>
            <a:noFill/>
            <a:ln w="9525">
              <a:solidFill>
                <a:srgbClr val="000000"/>
              </a:solidFill>
              <a:round/>
              <a:headEnd/>
              <a:tailEnd/>
            </a:ln>
          </p:spPr>
          <p:txBody>
            <a:bodyPr/>
            <a:lstStyle/>
            <a:p>
              <a:endParaRPr lang="en-US"/>
            </a:p>
          </p:txBody>
        </p:sp>
        <p:sp>
          <p:nvSpPr>
            <p:cNvPr id="271" name="Line 270"/>
            <p:cNvSpPr>
              <a:spLocks noChangeShapeType="1"/>
            </p:cNvSpPr>
            <p:nvPr/>
          </p:nvSpPr>
          <p:spPr bwMode="auto">
            <a:xfrm flipV="1">
              <a:off x="3582" y="2836"/>
              <a:ext cx="1" cy="16"/>
            </a:xfrm>
            <a:prstGeom prst="line">
              <a:avLst/>
            </a:prstGeom>
            <a:noFill/>
            <a:ln w="9525">
              <a:solidFill>
                <a:srgbClr val="000000"/>
              </a:solidFill>
              <a:round/>
              <a:headEnd/>
              <a:tailEnd/>
            </a:ln>
          </p:spPr>
          <p:txBody>
            <a:bodyPr/>
            <a:lstStyle/>
            <a:p>
              <a:endParaRPr lang="en-US"/>
            </a:p>
          </p:txBody>
        </p:sp>
        <p:sp>
          <p:nvSpPr>
            <p:cNvPr id="272" name="Line 271"/>
            <p:cNvSpPr>
              <a:spLocks noChangeShapeType="1"/>
            </p:cNvSpPr>
            <p:nvPr/>
          </p:nvSpPr>
          <p:spPr bwMode="auto">
            <a:xfrm flipV="1">
              <a:off x="3621" y="2836"/>
              <a:ext cx="1" cy="16"/>
            </a:xfrm>
            <a:prstGeom prst="line">
              <a:avLst/>
            </a:prstGeom>
            <a:noFill/>
            <a:ln w="9525">
              <a:solidFill>
                <a:srgbClr val="000000"/>
              </a:solidFill>
              <a:round/>
              <a:headEnd/>
              <a:tailEnd/>
            </a:ln>
          </p:spPr>
          <p:txBody>
            <a:bodyPr/>
            <a:lstStyle/>
            <a:p>
              <a:endParaRPr lang="en-US"/>
            </a:p>
          </p:txBody>
        </p:sp>
        <p:sp>
          <p:nvSpPr>
            <p:cNvPr id="273" name="Line 272"/>
            <p:cNvSpPr>
              <a:spLocks noChangeShapeType="1"/>
            </p:cNvSpPr>
            <p:nvPr/>
          </p:nvSpPr>
          <p:spPr bwMode="auto">
            <a:xfrm flipV="1">
              <a:off x="3655" y="2836"/>
              <a:ext cx="1" cy="16"/>
            </a:xfrm>
            <a:prstGeom prst="line">
              <a:avLst/>
            </a:prstGeom>
            <a:noFill/>
            <a:ln w="9525">
              <a:solidFill>
                <a:srgbClr val="000000"/>
              </a:solidFill>
              <a:round/>
              <a:headEnd/>
              <a:tailEnd/>
            </a:ln>
          </p:spPr>
          <p:txBody>
            <a:bodyPr/>
            <a:lstStyle/>
            <a:p>
              <a:endParaRPr lang="en-US"/>
            </a:p>
          </p:txBody>
        </p:sp>
        <p:sp>
          <p:nvSpPr>
            <p:cNvPr id="274" name="Line 273"/>
            <p:cNvSpPr>
              <a:spLocks noChangeShapeType="1"/>
            </p:cNvSpPr>
            <p:nvPr/>
          </p:nvSpPr>
          <p:spPr bwMode="auto">
            <a:xfrm flipV="1">
              <a:off x="3694" y="2836"/>
              <a:ext cx="1" cy="16"/>
            </a:xfrm>
            <a:prstGeom prst="line">
              <a:avLst/>
            </a:prstGeom>
            <a:noFill/>
            <a:ln w="9525">
              <a:solidFill>
                <a:srgbClr val="000000"/>
              </a:solidFill>
              <a:round/>
              <a:headEnd/>
              <a:tailEnd/>
            </a:ln>
          </p:spPr>
          <p:txBody>
            <a:bodyPr/>
            <a:lstStyle/>
            <a:p>
              <a:endParaRPr lang="en-US"/>
            </a:p>
          </p:txBody>
        </p:sp>
        <p:sp>
          <p:nvSpPr>
            <p:cNvPr id="275" name="Line 274"/>
            <p:cNvSpPr>
              <a:spLocks noChangeShapeType="1"/>
            </p:cNvSpPr>
            <p:nvPr/>
          </p:nvSpPr>
          <p:spPr bwMode="auto">
            <a:xfrm flipV="1">
              <a:off x="3734" y="2836"/>
              <a:ext cx="1" cy="16"/>
            </a:xfrm>
            <a:prstGeom prst="line">
              <a:avLst/>
            </a:prstGeom>
            <a:noFill/>
            <a:ln w="9525">
              <a:solidFill>
                <a:srgbClr val="000000"/>
              </a:solidFill>
              <a:round/>
              <a:headEnd/>
              <a:tailEnd/>
            </a:ln>
          </p:spPr>
          <p:txBody>
            <a:bodyPr/>
            <a:lstStyle/>
            <a:p>
              <a:endParaRPr lang="en-US"/>
            </a:p>
          </p:txBody>
        </p:sp>
        <p:sp>
          <p:nvSpPr>
            <p:cNvPr id="276" name="Line 275"/>
            <p:cNvSpPr>
              <a:spLocks noChangeShapeType="1"/>
            </p:cNvSpPr>
            <p:nvPr/>
          </p:nvSpPr>
          <p:spPr bwMode="auto">
            <a:xfrm flipV="1">
              <a:off x="3773" y="2836"/>
              <a:ext cx="1" cy="16"/>
            </a:xfrm>
            <a:prstGeom prst="line">
              <a:avLst/>
            </a:prstGeom>
            <a:noFill/>
            <a:ln w="9525">
              <a:solidFill>
                <a:srgbClr val="000000"/>
              </a:solidFill>
              <a:round/>
              <a:headEnd/>
              <a:tailEnd/>
            </a:ln>
          </p:spPr>
          <p:txBody>
            <a:bodyPr/>
            <a:lstStyle/>
            <a:p>
              <a:endParaRPr lang="en-US"/>
            </a:p>
          </p:txBody>
        </p:sp>
        <p:sp>
          <p:nvSpPr>
            <p:cNvPr id="277" name="Line 276"/>
            <p:cNvSpPr>
              <a:spLocks noChangeShapeType="1"/>
            </p:cNvSpPr>
            <p:nvPr/>
          </p:nvSpPr>
          <p:spPr bwMode="auto">
            <a:xfrm flipV="1">
              <a:off x="3812" y="2836"/>
              <a:ext cx="1" cy="16"/>
            </a:xfrm>
            <a:prstGeom prst="line">
              <a:avLst/>
            </a:prstGeom>
            <a:noFill/>
            <a:ln w="9525">
              <a:solidFill>
                <a:srgbClr val="000000"/>
              </a:solidFill>
              <a:round/>
              <a:headEnd/>
              <a:tailEnd/>
            </a:ln>
          </p:spPr>
          <p:txBody>
            <a:bodyPr/>
            <a:lstStyle/>
            <a:p>
              <a:endParaRPr lang="en-US"/>
            </a:p>
          </p:txBody>
        </p:sp>
        <p:sp>
          <p:nvSpPr>
            <p:cNvPr id="278" name="Line 277"/>
            <p:cNvSpPr>
              <a:spLocks noChangeShapeType="1"/>
            </p:cNvSpPr>
            <p:nvPr/>
          </p:nvSpPr>
          <p:spPr bwMode="auto">
            <a:xfrm flipV="1">
              <a:off x="3846" y="2836"/>
              <a:ext cx="1" cy="16"/>
            </a:xfrm>
            <a:prstGeom prst="line">
              <a:avLst/>
            </a:prstGeom>
            <a:noFill/>
            <a:ln w="9525">
              <a:solidFill>
                <a:srgbClr val="000000"/>
              </a:solidFill>
              <a:round/>
              <a:headEnd/>
              <a:tailEnd/>
            </a:ln>
          </p:spPr>
          <p:txBody>
            <a:bodyPr/>
            <a:lstStyle/>
            <a:p>
              <a:endParaRPr lang="en-US"/>
            </a:p>
          </p:txBody>
        </p:sp>
        <p:sp>
          <p:nvSpPr>
            <p:cNvPr id="279" name="Line 278"/>
            <p:cNvSpPr>
              <a:spLocks noChangeShapeType="1"/>
            </p:cNvSpPr>
            <p:nvPr/>
          </p:nvSpPr>
          <p:spPr bwMode="auto">
            <a:xfrm flipV="1">
              <a:off x="3886" y="2836"/>
              <a:ext cx="1" cy="16"/>
            </a:xfrm>
            <a:prstGeom prst="line">
              <a:avLst/>
            </a:prstGeom>
            <a:noFill/>
            <a:ln w="9525">
              <a:solidFill>
                <a:srgbClr val="000000"/>
              </a:solidFill>
              <a:round/>
              <a:headEnd/>
              <a:tailEnd/>
            </a:ln>
          </p:spPr>
          <p:txBody>
            <a:bodyPr/>
            <a:lstStyle/>
            <a:p>
              <a:endParaRPr lang="en-US"/>
            </a:p>
          </p:txBody>
        </p:sp>
        <p:sp>
          <p:nvSpPr>
            <p:cNvPr id="280" name="Line 279"/>
            <p:cNvSpPr>
              <a:spLocks noChangeShapeType="1"/>
            </p:cNvSpPr>
            <p:nvPr/>
          </p:nvSpPr>
          <p:spPr bwMode="auto">
            <a:xfrm flipV="1">
              <a:off x="3925" y="2836"/>
              <a:ext cx="1" cy="16"/>
            </a:xfrm>
            <a:prstGeom prst="line">
              <a:avLst/>
            </a:prstGeom>
            <a:noFill/>
            <a:ln w="9525">
              <a:solidFill>
                <a:srgbClr val="000000"/>
              </a:solidFill>
              <a:round/>
              <a:headEnd/>
              <a:tailEnd/>
            </a:ln>
          </p:spPr>
          <p:txBody>
            <a:bodyPr/>
            <a:lstStyle/>
            <a:p>
              <a:endParaRPr lang="en-US"/>
            </a:p>
          </p:txBody>
        </p:sp>
        <p:sp>
          <p:nvSpPr>
            <p:cNvPr id="281" name="Line 280"/>
            <p:cNvSpPr>
              <a:spLocks noChangeShapeType="1"/>
            </p:cNvSpPr>
            <p:nvPr/>
          </p:nvSpPr>
          <p:spPr bwMode="auto">
            <a:xfrm flipV="1">
              <a:off x="3964" y="2836"/>
              <a:ext cx="1" cy="16"/>
            </a:xfrm>
            <a:prstGeom prst="line">
              <a:avLst/>
            </a:prstGeom>
            <a:noFill/>
            <a:ln w="9525">
              <a:solidFill>
                <a:srgbClr val="000000"/>
              </a:solidFill>
              <a:round/>
              <a:headEnd/>
              <a:tailEnd/>
            </a:ln>
          </p:spPr>
          <p:txBody>
            <a:bodyPr/>
            <a:lstStyle/>
            <a:p>
              <a:endParaRPr lang="en-US"/>
            </a:p>
          </p:txBody>
        </p:sp>
        <p:sp>
          <p:nvSpPr>
            <p:cNvPr id="282" name="Line 281"/>
            <p:cNvSpPr>
              <a:spLocks noChangeShapeType="1"/>
            </p:cNvSpPr>
            <p:nvPr/>
          </p:nvSpPr>
          <p:spPr bwMode="auto">
            <a:xfrm flipV="1">
              <a:off x="4004" y="2836"/>
              <a:ext cx="1" cy="16"/>
            </a:xfrm>
            <a:prstGeom prst="line">
              <a:avLst/>
            </a:prstGeom>
            <a:noFill/>
            <a:ln w="9525">
              <a:solidFill>
                <a:srgbClr val="000000"/>
              </a:solidFill>
              <a:round/>
              <a:headEnd/>
              <a:tailEnd/>
            </a:ln>
          </p:spPr>
          <p:txBody>
            <a:bodyPr/>
            <a:lstStyle/>
            <a:p>
              <a:endParaRPr lang="en-US"/>
            </a:p>
          </p:txBody>
        </p:sp>
        <p:sp>
          <p:nvSpPr>
            <p:cNvPr id="283" name="Line 282"/>
            <p:cNvSpPr>
              <a:spLocks noChangeShapeType="1"/>
            </p:cNvSpPr>
            <p:nvPr/>
          </p:nvSpPr>
          <p:spPr bwMode="auto">
            <a:xfrm flipV="1">
              <a:off x="4043" y="2836"/>
              <a:ext cx="1" cy="16"/>
            </a:xfrm>
            <a:prstGeom prst="line">
              <a:avLst/>
            </a:prstGeom>
            <a:noFill/>
            <a:ln w="9525">
              <a:solidFill>
                <a:srgbClr val="000000"/>
              </a:solidFill>
              <a:round/>
              <a:headEnd/>
              <a:tailEnd/>
            </a:ln>
          </p:spPr>
          <p:txBody>
            <a:bodyPr/>
            <a:lstStyle/>
            <a:p>
              <a:endParaRPr lang="en-US"/>
            </a:p>
          </p:txBody>
        </p:sp>
        <p:sp>
          <p:nvSpPr>
            <p:cNvPr id="284" name="Line 283"/>
            <p:cNvSpPr>
              <a:spLocks noChangeShapeType="1"/>
            </p:cNvSpPr>
            <p:nvPr/>
          </p:nvSpPr>
          <p:spPr bwMode="auto">
            <a:xfrm flipV="1">
              <a:off x="4077" y="2836"/>
              <a:ext cx="1" cy="16"/>
            </a:xfrm>
            <a:prstGeom prst="line">
              <a:avLst/>
            </a:prstGeom>
            <a:noFill/>
            <a:ln w="9525">
              <a:solidFill>
                <a:srgbClr val="000000"/>
              </a:solidFill>
              <a:round/>
              <a:headEnd/>
              <a:tailEnd/>
            </a:ln>
          </p:spPr>
          <p:txBody>
            <a:bodyPr/>
            <a:lstStyle/>
            <a:p>
              <a:endParaRPr lang="en-US"/>
            </a:p>
          </p:txBody>
        </p:sp>
        <p:sp>
          <p:nvSpPr>
            <p:cNvPr id="285" name="Line 284"/>
            <p:cNvSpPr>
              <a:spLocks noChangeShapeType="1"/>
            </p:cNvSpPr>
            <p:nvPr/>
          </p:nvSpPr>
          <p:spPr bwMode="auto">
            <a:xfrm flipV="1">
              <a:off x="4116" y="2836"/>
              <a:ext cx="1" cy="16"/>
            </a:xfrm>
            <a:prstGeom prst="line">
              <a:avLst/>
            </a:prstGeom>
            <a:noFill/>
            <a:ln w="9525">
              <a:solidFill>
                <a:srgbClr val="000000"/>
              </a:solidFill>
              <a:round/>
              <a:headEnd/>
              <a:tailEnd/>
            </a:ln>
          </p:spPr>
          <p:txBody>
            <a:bodyPr/>
            <a:lstStyle/>
            <a:p>
              <a:endParaRPr lang="en-US"/>
            </a:p>
          </p:txBody>
        </p:sp>
        <p:sp>
          <p:nvSpPr>
            <p:cNvPr id="286" name="Line 285"/>
            <p:cNvSpPr>
              <a:spLocks noChangeShapeType="1"/>
            </p:cNvSpPr>
            <p:nvPr/>
          </p:nvSpPr>
          <p:spPr bwMode="auto">
            <a:xfrm flipV="1">
              <a:off x="4155" y="2836"/>
              <a:ext cx="1" cy="16"/>
            </a:xfrm>
            <a:prstGeom prst="line">
              <a:avLst/>
            </a:prstGeom>
            <a:noFill/>
            <a:ln w="9525">
              <a:solidFill>
                <a:srgbClr val="000000"/>
              </a:solidFill>
              <a:round/>
              <a:headEnd/>
              <a:tailEnd/>
            </a:ln>
          </p:spPr>
          <p:txBody>
            <a:bodyPr/>
            <a:lstStyle/>
            <a:p>
              <a:endParaRPr lang="en-US"/>
            </a:p>
          </p:txBody>
        </p:sp>
        <p:sp>
          <p:nvSpPr>
            <p:cNvPr id="287" name="Line 286"/>
            <p:cNvSpPr>
              <a:spLocks noChangeShapeType="1"/>
            </p:cNvSpPr>
            <p:nvPr/>
          </p:nvSpPr>
          <p:spPr bwMode="auto">
            <a:xfrm flipV="1">
              <a:off x="4195" y="2836"/>
              <a:ext cx="1" cy="16"/>
            </a:xfrm>
            <a:prstGeom prst="line">
              <a:avLst/>
            </a:prstGeom>
            <a:noFill/>
            <a:ln w="9525">
              <a:solidFill>
                <a:srgbClr val="000000"/>
              </a:solidFill>
              <a:round/>
              <a:headEnd/>
              <a:tailEnd/>
            </a:ln>
          </p:spPr>
          <p:txBody>
            <a:bodyPr/>
            <a:lstStyle/>
            <a:p>
              <a:endParaRPr lang="en-US"/>
            </a:p>
          </p:txBody>
        </p:sp>
        <p:sp>
          <p:nvSpPr>
            <p:cNvPr id="288" name="Line 287"/>
            <p:cNvSpPr>
              <a:spLocks noChangeShapeType="1"/>
            </p:cNvSpPr>
            <p:nvPr/>
          </p:nvSpPr>
          <p:spPr bwMode="auto">
            <a:xfrm flipV="1">
              <a:off x="4234" y="2836"/>
              <a:ext cx="1" cy="16"/>
            </a:xfrm>
            <a:prstGeom prst="line">
              <a:avLst/>
            </a:prstGeom>
            <a:noFill/>
            <a:ln w="9525">
              <a:solidFill>
                <a:srgbClr val="000000"/>
              </a:solidFill>
              <a:round/>
              <a:headEnd/>
              <a:tailEnd/>
            </a:ln>
          </p:spPr>
          <p:txBody>
            <a:bodyPr/>
            <a:lstStyle/>
            <a:p>
              <a:endParaRPr lang="en-US"/>
            </a:p>
          </p:txBody>
        </p:sp>
        <p:sp>
          <p:nvSpPr>
            <p:cNvPr id="289" name="Line 288"/>
            <p:cNvSpPr>
              <a:spLocks noChangeShapeType="1"/>
            </p:cNvSpPr>
            <p:nvPr/>
          </p:nvSpPr>
          <p:spPr bwMode="auto">
            <a:xfrm flipV="1">
              <a:off x="4268" y="2836"/>
              <a:ext cx="1" cy="16"/>
            </a:xfrm>
            <a:prstGeom prst="line">
              <a:avLst/>
            </a:prstGeom>
            <a:noFill/>
            <a:ln w="9525">
              <a:solidFill>
                <a:srgbClr val="000000"/>
              </a:solidFill>
              <a:round/>
              <a:headEnd/>
              <a:tailEnd/>
            </a:ln>
          </p:spPr>
          <p:txBody>
            <a:bodyPr/>
            <a:lstStyle/>
            <a:p>
              <a:endParaRPr lang="en-US"/>
            </a:p>
          </p:txBody>
        </p:sp>
        <p:sp>
          <p:nvSpPr>
            <p:cNvPr id="290" name="Line 289"/>
            <p:cNvSpPr>
              <a:spLocks noChangeShapeType="1"/>
            </p:cNvSpPr>
            <p:nvPr/>
          </p:nvSpPr>
          <p:spPr bwMode="auto">
            <a:xfrm flipV="1">
              <a:off x="4307" y="2836"/>
              <a:ext cx="1" cy="16"/>
            </a:xfrm>
            <a:prstGeom prst="line">
              <a:avLst/>
            </a:prstGeom>
            <a:noFill/>
            <a:ln w="9525">
              <a:solidFill>
                <a:srgbClr val="000000"/>
              </a:solidFill>
              <a:round/>
              <a:headEnd/>
              <a:tailEnd/>
            </a:ln>
          </p:spPr>
          <p:txBody>
            <a:bodyPr/>
            <a:lstStyle/>
            <a:p>
              <a:endParaRPr lang="en-US"/>
            </a:p>
          </p:txBody>
        </p:sp>
        <p:sp>
          <p:nvSpPr>
            <p:cNvPr id="291" name="Line 290"/>
            <p:cNvSpPr>
              <a:spLocks noChangeShapeType="1"/>
            </p:cNvSpPr>
            <p:nvPr/>
          </p:nvSpPr>
          <p:spPr bwMode="auto">
            <a:xfrm flipV="1">
              <a:off x="4347" y="2836"/>
              <a:ext cx="1" cy="16"/>
            </a:xfrm>
            <a:prstGeom prst="line">
              <a:avLst/>
            </a:prstGeom>
            <a:noFill/>
            <a:ln w="9525">
              <a:solidFill>
                <a:srgbClr val="000000"/>
              </a:solidFill>
              <a:round/>
              <a:headEnd/>
              <a:tailEnd/>
            </a:ln>
          </p:spPr>
          <p:txBody>
            <a:bodyPr/>
            <a:lstStyle/>
            <a:p>
              <a:endParaRPr lang="en-US"/>
            </a:p>
          </p:txBody>
        </p:sp>
        <p:sp>
          <p:nvSpPr>
            <p:cNvPr id="292" name="Line 291"/>
            <p:cNvSpPr>
              <a:spLocks noChangeShapeType="1"/>
            </p:cNvSpPr>
            <p:nvPr/>
          </p:nvSpPr>
          <p:spPr bwMode="auto">
            <a:xfrm flipV="1">
              <a:off x="4386" y="2836"/>
              <a:ext cx="1" cy="16"/>
            </a:xfrm>
            <a:prstGeom prst="line">
              <a:avLst/>
            </a:prstGeom>
            <a:noFill/>
            <a:ln w="9525">
              <a:solidFill>
                <a:srgbClr val="000000"/>
              </a:solidFill>
              <a:round/>
              <a:headEnd/>
              <a:tailEnd/>
            </a:ln>
          </p:spPr>
          <p:txBody>
            <a:bodyPr/>
            <a:lstStyle/>
            <a:p>
              <a:endParaRPr lang="en-US"/>
            </a:p>
          </p:txBody>
        </p:sp>
        <p:sp>
          <p:nvSpPr>
            <p:cNvPr id="293" name="Line 292"/>
            <p:cNvSpPr>
              <a:spLocks noChangeShapeType="1"/>
            </p:cNvSpPr>
            <p:nvPr/>
          </p:nvSpPr>
          <p:spPr bwMode="auto">
            <a:xfrm flipV="1">
              <a:off x="4425" y="2836"/>
              <a:ext cx="1" cy="16"/>
            </a:xfrm>
            <a:prstGeom prst="line">
              <a:avLst/>
            </a:prstGeom>
            <a:noFill/>
            <a:ln w="9525">
              <a:solidFill>
                <a:srgbClr val="000000"/>
              </a:solidFill>
              <a:round/>
              <a:headEnd/>
              <a:tailEnd/>
            </a:ln>
          </p:spPr>
          <p:txBody>
            <a:bodyPr/>
            <a:lstStyle/>
            <a:p>
              <a:endParaRPr lang="en-US"/>
            </a:p>
          </p:txBody>
        </p:sp>
        <p:sp>
          <p:nvSpPr>
            <p:cNvPr id="294" name="Line 293"/>
            <p:cNvSpPr>
              <a:spLocks noChangeShapeType="1"/>
            </p:cNvSpPr>
            <p:nvPr/>
          </p:nvSpPr>
          <p:spPr bwMode="auto">
            <a:xfrm flipV="1">
              <a:off x="4459" y="2836"/>
              <a:ext cx="1" cy="16"/>
            </a:xfrm>
            <a:prstGeom prst="line">
              <a:avLst/>
            </a:prstGeom>
            <a:noFill/>
            <a:ln w="9525">
              <a:solidFill>
                <a:srgbClr val="000000"/>
              </a:solidFill>
              <a:round/>
              <a:headEnd/>
              <a:tailEnd/>
            </a:ln>
          </p:spPr>
          <p:txBody>
            <a:bodyPr/>
            <a:lstStyle/>
            <a:p>
              <a:endParaRPr lang="en-US"/>
            </a:p>
          </p:txBody>
        </p:sp>
        <p:sp>
          <p:nvSpPr>
            <p:cNvPr id="295" name="Line 294"/>
            <p:cNvSpPr>
              <a:spLocks noChangeShapeType="1"/>
            </p:cNvSpPr>
            <p:nvPr/>
          </p:nvSpPr>
          <p:spPr bwMode="auto">
            <a:xfrm flipV="1">
              <a:off x="4498" y="2836"/>
              <a:ext cx="1" cy="16"/>
            </a:xfrm>
            <a:prstGeom prst="line">
              <a:avLst/>
            </a:prstGeom>
            <a:noFill/>
            <a:ln w="9525">
              <a:solidFill>
                <a:srgbClr val="000000"/>
              </a:solidFill>
              <a:round/>
              <a:headEnd/>
              <a:tailEnd/>
            </a:ln>
          </p:spPr>
          <p:txBody>
            <a:bodyPr/>
            <a:lstStyle/>
            <a:p>
              <a:endParaRPr lang="en-US"/>
            </a:p>
          </p:txBody>
        </p:sp>
        <p:sp>
          <p:nvSpPr>
            <p:cNvPr id="296" name="Line 295"/>
            <p:cNvSpPr>
              <a:spLocks noChangeShapeType="1"/>
            </p:cNvSpPr>
            <p:nvPr/>
          </p:nvSpPr>
          <p:spPr bwMode="auto">
            <a:xfrm flipV="1">
              <a:off x="4538" y="2836"/>
              <a:ext cx="1" cy="16"/>
            </a:xfrm>
            <a:prstGeom prst="line">
              <a:avLst/>
            </a:prstGeom>
            <a:noFill/>
            <a:ln w="9525">
              <a:solidFill>
                <a:srgbClr val="000000"/>
              </a:solidFill>
              <a:round/>
              <a:headEnd/>
              <a:tailEnd/>
            </a:ln>
          </p:spPr>
          <p:txBody>
            <a:bodyPr/>
            <a:lstStyle/>
            <a:p>
              <a:endParaRPr lang="en-US"/>
            </a:p>
          </p:txBody>
        </p:sp>
        <p:sp>
          <p:nvSpPr>
            <p:cNvPr id="297" name="Line 296"/>
            <p:cNvSpPr>
              <a:spLocks noChangeShapeType="1"/>
            </p:cNvSpPr>
            <p:nvPr/>
          </p:nvSpPr>
          <p:spPr bwMode="auto">
            <a:xfrm flipV="1">
              <a:off x="4577" y="2836"/>
              <a:ext cx="1" cy="16"/>
            </a:xfrm>
            <a:prstGeom prst="line">
              <a:avLst/>
            </a:prstGeom>
            <a:noFill/>
            <a:ln w="9525">
              <a:solidFill>
                <a:srgbClr val="000000"/>
              </a:solidFill>
              <a:round/>
              <a:headEnd/>
              <a:tailEnd/>
            </a:ln>
          </p:spPr>
          <p:txBody>
            <a:bodyPr/>
            <a:lstStyle/>
            <a:p>
              <a:endParaRPr lang="en-US"/>
            </a:p>
          </p:txBody>
        </p:sp>
        <p:sp>
          <p:nvSpPr>
            <p:cNvPr id="298" name="Line 297"/>
            <p:cNvSpPr>
              <a:spLocks noChangeShapeType="1"/>
            </p:cNvSpPr>
            <p:nvPr/>
          </p:nvSpPr>
          <p:spPr bwMode="auto">
            <a:xfrm flipV="1">
              <a:off x="4616" y="2836"/>
              <a:ext cx="1" cy="16"/>
            </a:xfrm>
            <a:prstGeom prst="line">
              <a:avLst/>
            </a:prstGeom>
            <a:noFill/>
            <a:ln w="9525">
              <a:solidFill>
                <a:srgbClr val="000000"/>
              </a:solidFill>
              <a:round/>
              <a:headEnd/>
              <a:tailEnd/>
            </a:ln>
          </p:spPr>
          <p:txBody>
            <a:bodyPr/>
            <a:lstStyle/>
            <a:p>
              <a:endParaRPr lang="en-US"/>
            </a:p>
          </p:txBody>
        </p:sp>
        <p:sp>
          <p:nvSpPr>
            <p:cNvPr id="299" name="Line 298"/>
            <p:cNvSpPr>
              <a:spLocks noChangeShapeType="1"/>
            </p:cNvSpPr>
            <p:nvPr/>
          </p:nvSpPr>
          <p:spPr bwMode="auto">
            <a:xfrm flipV="1">
              <a:off x="4650" y="2836"/>
              <a:ext cx="1" cy="16"/>
            </a:xfrm>
            <a:prstGeom prst="line">
              <a:avLst/>
            </a:prstGeom>
            <a:noFill/>
            <a:ln w="9525">
              <a:solidFill>
                <a:srgbClr val="000000"/>
              </a:solidFill>
              <a:round/>
              <a:headEnd/>
              <a:tailEnd/>
            </a:ln>
          </p:spPr>
          <p:txBody>
            <a:bodyPr/>
            <a:lstStyle/>
            <a:p>
              <a:endParaRPr lang="en-US"/>
            </a:p>
          </p:txBody>
        </p:sp>
        <p:sp>
          <p:nvSpPr>
            <p:cNvPr id="300" name="Line 299"/>
            <p:cNvSpPr>
              <a:spLocks noChangeShapeType="1"/>
            </p:cNvSpPr>
            <p:nvPr/>
          </p:nvSpPr>
          <p:spPr bwMode="auto">
            <a:xfrm flipV="1">
              <a:off x="4689" y="2836"/>
              <a:ext cx="1" cy="16"/>
            </a:xfrm>
            <a:prstGeom prst="line">
              <a:avLst/>
            </a:prstGeom>
            <a:noFill/>
            <a:ln w="9525">
              <a:solidFill>
                <a:srgbClr val="000000"/>
              </a:solidFill>
              <a:round/>
              <a:headEnd/>
              <a:tailEnd/>
            </a:ln>
          </p:spPr>
          <p:txBody>
            <a:bodyPr/>
            <a:lstStyle/>
            <a:p>
              <a:endParaRPr lang="en-US"/>
            </a:p>
          </p:txBody>
        </p:sp>
        <p:sp>
          <p:nvSpPr>
            <p:cNvPr id="301" name="Line 300"/>
            <p:cNvSpPr>
              <a:spLocks noChangeShapeType="1"/>
            </p:cNvSpPr>
            <p:nvPr/>
          </p:nvSpPr>
          <p:spPr bwMode="auto">
            <a:xfrm flipV="1">
              <a:off x="4729" y="2836"/>
              <a:ext cx="1" cy="16"/>
            </a:xfrm>
            <a:prstGeom prst="line">
              <a:avLst/>
            </a:prstGeom>
            <a:noFill/>
            <a:ln w="9525">
              <a:solidFill>
                <a:srgbClr val="000000"/>
              </a:solidFill>
              <a:round/>
              <a:headEnd/>
              <a:tailEnd/>
            </a:ln>
          </p:spPr>
          <p:txBody>
            <a:bodyPr/>
            <a:lstStyle/>
            <a:p>
              <a:endParaRPr lang="en-US"/>
            </a:p>
          </p:txBody>
        </p:sp>
        <p:sp>
          <p:nvSpPr>
            <p:cNvPr id="302" name="Line 301"/>
            <p:cNvSpPr>
              <a:spLocks noChangeShapeType="1"/>
            </p:cNvSpPr>
            <p:nvPr/>
          </p:nvSpPr>
          <p:spPr bwMode="auto">
            <a:xfrm flipV="1">
              <a:off x="4768" y="2836"/>
              <a:ext cx="1" cy="16"/>
            </a:xfrm>
            <a:prstGeom prst="line">
              <a:avLst/>
            </a:prstGeom>
            <a:noFill/>
            <a:ln w="9525">
              <a:solidFill>
                <a:srgbClr val="000000"/>
              </a:solidFill>
              <a:round/>
              <a:headEnd/>
              <a:tailEnd/>
            </a:ln>
          </p:spPr>
          <p:txBody>
            <a:bodyPr/>
            <a:lstStyle/>
            <a:p>
              <a:endParaRPr lang="en-US"/>
            </a:p>
          </p:txBody>
        </p:sp>
        <p:sp>
          <p:nvSpPr>
            <p:cNvPr id="303" name="Line 302"/>
            <p:cNvSpPr>
              <a:spLocks noChangeShapeType="1"/>
            </p:cNvSpPr>
            <p:nvPr/>
          </p:nvSpPr>
          <p:spPr bwMode="auto">
            <a:xfrm flipV="1">
              <a:off x="4808" y="2836"/>
              <a:ext cx="1" cy="16"/>
            </a:xfrm>
            <a:prstGeom prst="line">
              <a:avLst/>
            </a:prstGeom>
            <a:noFill/>
            <a:ln w="9525">
              <a:solidFill>
                <a:srgbClr val="000000"/>
              </a:solidFill>
              <a:round/>
              <a:headEnd/>
              <a:tailEnd/>
            </a:ln>
          </p:spPr>
          <p:txBody>
            <a:bodyPr/>
            <a:lstStyle/>
            <a:p>
              <a:endParaRPr lang="en-US"/>
            </a:p>
          </p:txBody>
        </p:sp>
        <p:sp>
          <p:nvSpPr>
            <p:cNvPr id="304" name="Line 303"/>
            <p:cNvSpPr>
              <a:spLocks noChangeShapeType="1"/>
            </p:cNvSpPr>
            <p:nvPr/>
          </p:nvSpPr>
          <p:spPr bwMode="auto">
            <a:xfrm flipV="1">
              <a:off x="4841" y="2836"/>
              <a:ext cx="1" cy="16"/>
            </a:xfrm>
            <a:prstGeom prst="line">
              <a:avLst/>
            </a:prstGeom>
            <a:noFill/>
            <a:ln w="9525">
              <a:solidFill>
                <a:srgbClr val="000000"/>
              </a:solidFill>
              <a:round/>
              <a:headEnd/>
              <a:tailEnd/>
            </a:ln>
          </p:spPr>
          <p:txBody>
            <a:bodyPr/>
            <a:lstStyle/>
            <a:p>
              <a:endParaRPr lang="en-US"/>
            </a:p>
          </p:txBody>
        </p:sp>
        <p:sp>
          <p:nvSpPr>
            <p:cNvPr id="305" name="Line 304"/>
            <p:cNvSpPr>
              <a:spLocks noChangeShapeType="1"/>
            </p:cNvSpPr>
            <p:nvPr/>
          </p:nvSpPr>
          <p:spPr bwMode="auto">
            <a:xfrm flipV="1">
              <a:off x="4881" y="2836"/>
              <a:ext cx="1" cy="16"/>
            </a:xfrm>
            <a:prstGeom prst="line">
              <a:avLst/>
            </a:prstGeom>
            <a:noFill/>
            <a:ln w="9525">
              <a:solidFill>
                <a:srgbClr val="000000"/>
              </a:solidFill>
              <a:round/>
              <a:headEnd/>
              <a:tailEnd/>
            </a:ln>
          </p:spPr>
          <p:txBody>
            <a:bodyPr/>
            <a:lstStyle/>
            <a:p>
              <a:endParaRPr lang="en-US"/>
            </a:p>
          </p:txBody>
        </p:sp>
        <p:sp>
          <p:nvSpPr>
            <p:cNvPr id="306" name="Line 305"/>
            <p:cNvSpPr>
              <a:spLocks noChangeShapeType="1"/>
            </p:cNvSpPr>
            <p:nvPr/>
          </p:nvSpPr>
          <p:spPr bwMode="auto">
            <a:xfrm flipV="1">
              <a:off x="4920" y="2836"/>
              <a:ext cx="1" cy="16"/>
            </a:xfrm>
            <a:prstGeom prst="line">
              <a:avLst/>
            </a:prstGeom>
            <a:noFill/>
            <a:ln w="9525">
              <a:solidFill>
                <a:srgbClr val="000000"/>
              </a:solidFill>
              <a:round/>
              <a:headEnd/>
              <a:tailEnd/>
            </a:ln>
          </p:spPr>
          <p:txBody>
            <a:bodyPr/>
            <a:lstStyle/>
            <a:p>
              <a:endParaRPr lang="en-US"/>
            </a:p>
          </p:txBody>
        </p:sp>
        <p:sp>
          <p:nvSpPr>
            <p:cNvPr id="307" name="Line 306"/>
            <p:cNvSpPr>
              <a:spLocks noChangeShapeType="1"/>
            </p:cNvSpPr>
            <p:nvPr/>
          </p:nvSpPr>
          <p:spPr bwMode="auto">
            <a:xfrm>
              <a:off x="1058" y="2485"/>
              <a:ext cx="39" cy="11"/>
            </a:xfrm>
            <a:prstGeom prst="line">
              <a:avLst/>
            </a:prstGeom>
            <a:noFill/>
            <a:ln w="26988">
              <a:solidFill>
                <a:srgbClr val="FF9933"/>
              </a:solidFill>
              <a:round/>
              <a:headEnd/>
              <a:tailEnd/>
            </a:ln>
          </p:spPr>
          <p:txBody>
            <a:bodyPr/>
            <a:lstStyle/>
            <a:p>
              <a:endParaRPr lang="en-US"/>
            </a:p>
          </p:txBody>
        </p:sp>
        <p:sp>
          <p:nvSpPr>
            <p:cNvPr id="308" name="Freeform 307"/>
            <p:cNvSpPr>
              <a:spLocks/>
            </p:cNvSpPr>
            <p:nvPr/>
          </p:nvSpPr>
          <p:spPr bwMode="auto">
            <a:xfrm>
              <a:off x="1097" y="2496"/>
              <a:ext cx="34" cy="16"/>
            </a:xfrm>
            <a:custGeom>
              <a:avLst/>
              <a:gdLst>
                <a:gd name="T0" fmla="*/ 0 w 34"/>
                <a:gd name="T1" fmla="*/ 0 h 16"/>
                <a:gd name="T2" fmla="*/ 17 w 34"/>
                <a:gd name="T3" fmla="*/ 10 h 16"/>
                <a:gd name="T4" fmla="*/ 22 w 34"/>
                <a:gd name="T5" fmla="*/ 16 h 16"/>
                <a:gd name="T6" fmla="*/ 34 w 34"/>
                <a:gd name="T7" fmla="*/ 16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a:moveTo>
                    <a:pt x="0" y="0"/>
                  </a:moveTo>
                  <a:lnTo>
                    <a:pt x="17" y="10"/>
                  </a:lnTo>
                  <a:lnTo>
                    <a:pt x="22" y="16"/>
                  </a:lnTo>
                  <a:lnTo>
                    <a:pt x="34" y="16"/>
                  </a:lnTo>
                </a:path>
              </a:pathLst>
            </a:custGeom>
            <a:noFill/>
            <a:ln w="26988">
              <a:solidFill>
                <a:srgbClr val="FF9933"/>
              </a:solidFill>
              <a:prstDash val="solid"/>
              <a:round/>
              <a:headEnd/>
              <a:tailEnd/>
            </a:ln>
          </p:spPr>
          <p:txBody>
            <a:bodyPr/>
            <a:lstStyle/>
            <a:p>
              <a:endParaRPr lang="en-US"/>
            </a:p>
          </p:txBody>
        </p:sp>
        <p:sp>
          <p:nvSpPr>
            <p:cNvPr id="309" name="Freeform 308"/>
            <p:cNvSpPr>
              <a:spLocks/>
            </p:cNvSpPr>
            <p:nvPr/>
          </p:nvSpPr>
          <p:spPr bwMode="auto">
            <a:xfrm>
              <a:off x="1131" y="2496"/>
              <a:ext cx="39" cy="16"/>
            </a:xfrm>
            <a:custGeom>
              <a:avLst/>
              <a:gdLst>
                <a:gd name="T0" fmla="*/ 0 w 39"/>
                <a:gd name="T1" fmla="*/ 16 h 16"/>
                <a:gd name="T2" fmla="*/ 11 w 39"/>
                <a:gd name="T3" fmla="*/ 16 h 16"/>
                <a:gd name="T4" fmla="*/ 17 w 39"/>
                <a:gd name="T5" fmla="*/ 10 h 16"/>
                <a:gd name="T6" fmla="*/ 28 w 39"/>
                <a:gd name="T7" fmla="*/ 5 h 16"/>
                <a:gd name="T8" fmla="*/ 39 w 39"/>
                <a:gd name="T9" fmla="*/ 0 h 16"/>
                <a:gd name="T10" fmla="*/ 0 60000 65536"/>
                <a:gd name="T11" fmla="*/ 0 60000 65536"/>
                <a:gd name="T12" fmla="*/ 0 60000 65536"/>
                <a:gd name="T13" fmla="*/ 0 60000 65536"/>
                <a:gd name="T14" fmla="*/ 0 60000 65536"/>
                <a:gd name="T15" fmla="*/ 0 w 39"/>
                <a:gd name="T16" fmla="*/ 0 h 16"/>
                <a:gd name="T17" fmla="*/ 39 w 39"/>
                <a:gd name="T18" fmla="*/ 16 h 16"/>
              </a:gdLst>
              <a:ahLst/>
              <a:cxnLst>
                <a:cxn ang="T10">
                  <a:pos x="T0" y="T1"/>
                </a:cxn>
                <a:cxn ang="T11">
                  <a:pos x="T2" y="T3"/>
                </a:cxn>
                <a:cxn ang="T12">
                  <a:pos x="T4" y="T5"/>
                </a:cxn>
                <a:cxn ang="T13">
                  <a:pos x="T6" y="T7"/>
                </a:cxn>
                <a:cxn ang="T14">
                  <a:pos x="T8" y="T9"/>
                </a:cxn>
              </a:cxnLst>
              <a:rect l="T15" t="T16" r="T17" b="T18"/>
              <a:pathLst>
                <a:path w="39" h="16">
                  <a:moveTo>
                    <a:pt x="0" y="16"/>
                  </a:moveTo>
                  <a:lnTo>
                    <a:pt x="11" y="16"/>
                  </a:lnTo>
                  <a:lnTo>
                    <a:pt x="17" y="10"/>
                  </a:lnTo>
                  <a:lnTo>
                    <a:pt x="28" y="5"/>
                  </a:lnTo>
                  <a:lnTo>
                    <a:pt x="39" y="0"/>
                  </a:lnTo>
                </a:path>
              </a:pathLst>
            </a:custGeom>
            <a:noFill/>
            <a:ln w="26988">
              <a:solidFill>
                <a:srgbClr val="FF9933"/>
              </a:solidFill>
              <a:prstDash val="solid"/>
              <a:round/>
              <a:headEnd/>
              <a:tailEnd/>
            </a:ln>
          </p:spPr>
          <p:txBody>
            <a:bodyPr/>
            <a:lstStyle/>
            <a:p>
              <a:endParaRPr lang="en-US"/>
            </a:p>
          </p:txBody>
        </p:sp>
        <p:sp>
          <p:nvSpPr>
            <p:cNvPr id="310" name="Freeform 309"/>
            <p:cNvSpPr>
              <a:spLocks/>
            </p:cNvSpPr>
            <p:nvPr/>
          </p:nvSpPr>
          <p:spPr bwMode="auto">
            <a:xfrm>
              <a:off x="1170" y="2496"/>
              <a:ext cx="39" cy="5"/>
            </a:xfrm>
            <a:custGeom>
              <a:avLst/>
              <a:gdLst>
                <a:gd name="T0" fmla="*/ 0 w 39"/>
                <a:gd name="T1" fmla="*/ 0 h 5"/>
                <a:gd name="T2" fmla="*/ 17 w 39"/>
                <a:gd name="T3" fmla="*/ 0 h 5"/>
                <a:gd name="T4" fmla="*/ 39 w 39"/>
                <a:gd name="T5" fmla="*/ 5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0" y="0"/>
                  </a:moveTo>
                  <a:lnTo>
                    <a:pt x="17" y="0"/>
                  </a:lnTo>
                  <a:lnTo>
                    <a:pt x="39" y="5"/>
                  </a:lnTo>
                </a:path>
              </a:pathLst>
            </a:custGeom>
            <a:noFill/>
            <a:ln w="26988">
              <a:solidFill>
                <a:srgbClr val="FF9933"/>
              </a:solidFill>
              <a:prstDash val="solid"/>
              <a:round/>
              <a:headEnd/>
              <a:tailEnd/>
            </a:ln>
          </p:spPr>
          <p:txBody>
            <a:bodyPr/>
            <a:lstStyle/>
            <a:p>
              <a:endParaRPr lang="en-US"/>
            </a:p>
          </p:txBody>
        </p:sp>
        <p:sp>
          <p:nvSpPr>
            <p:cNvPr id="311" name="Freeform 310"/>
            <p:cNvSpPr>
              <a:spLocks/>
            </p:cNvSpPr>
            <p:nvPr/>
          </p:nvSpPr>
          <p:spPr bwMode="auto">
            <a:xfrm>
              <a:off x="1209" y="2490"/>
              <a:ext cx="40" cy="11"/>
            </a:xfrm>
            <a:custGeom>
              <a:avLst/>
              <a:gdLst>
                <a:gd name="T0" fmla="*/ 0 w 40"/>
                <a:gd name="T1" fmla="*/ 11 h 11"/>
                <a:gd name="T2" fmla="*/ 12 w 40"/>
                <a:gd name="T3" fmla="*/ 11 h 11"/>
                <a:gd name="T4" fmla="*/ 17 w 40"/>
                <a:gd name="T5" fmla="*/ 6 h 11"/>
                <a:gd name="T6" fmla="*/ 28 w 40"/>
                <a:gd name="T7" fmla="*/ 0 h 11"/>
                <a:gd name="T8" fmla="*/ 40 w 40"/>
                <a:gd name="T9" fmla="*/ 0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11"/>
                  </a:moveTo>
                  <a:lnTo>
                    <a:pt x="12" y="11"/>
                  </a:lnTo>
                  <a:lnTo>
                    <a:pt x="17" y="6"/>
                  </a:lnTo>
                  <a:lnTo>
                    <a:pt x="28" y="0"/>
                  </a:lnTo>
                  <a:lnTo>
                    <a:pt x="40" y="0"/>
                  </a:lnTo>
                </a:path>
              </a:pathLst>
            </a:custGeom>
            <a:noFill/>
            <a:ln w="26988">
              <a:solidFill>
                <a:srgbClr val="FF9933"/>
              </a:solidFill>
              <a:prstDash val="solid"/>
              <a:round/>
              <a:headEnd/>
              <a:tailEnd/>
            </a:ln>
          </p:spPr>
          <p:txBody>
            <a:bodyPr/>
            <a:lstStyle/>
            <a:p>
              <a:endParaRPr lang="en-US"/>
            </a:p>
          </p:txBody>
        </p:sp>
        <p:sp>
          <p:nvSpPr>
            <p:cNvPr id="312" name="Freeform 311"/>
            <p:cNvSpPr>
              <a:spLocks/>
            </p:cNvSpPr>
            <p:nvPr/>
          </p:nvSpPr>
          <p:spPr bwMode="auto">
            <a:xfrm>
              <a:off x="1249" y="2490"/>
              <a:ext cx="39" cy="33"/>
            </a:xfrm>
            <a:custGeom>
              <a:avLst/>
              <a:gdLst>
                <a:gd name="T0" fmla="*/ 0 w 39"/>
                <a:gd name="T1" fmla="*/ 0 h 33"/>
                <a:gd name="T2" fmla="*/ 11 w 39"/>
                <a:gd name="T3" fmla="*/ 6 h 33"/>
                <a:gd name="T4" fmla="*/ 22 w 39"/>
                <a:gd name="T5" fmla="*/ 16 h 33"/>
                <a:gd name="T6" fmla="*/ 28 w 39"/>
                <a:gd name="T7" fmla="*/ 27 h 33"/>
                <a:gd name="T8" fmla="*/ 39 w 39"/>
                <a:gd name="T9" fmla="*/ 33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0" y="0"/>
                  </a:moveTo>
                  <a:lnTo>
                    <a:pt x="11" y="6"/>
                  </a:lnTo>
                  <a:lnTo>
                    <a:pt x="22" y="16"/>
                  </a:lnTo>
                  <a:lnTo>
                    <a:pt x="28" y="27"/>
                  </a:lnTo>
                  <a:lnTo>
                    <a:pt x="39" y="33"/>
                  </a:lnTo>
                </a:path>
              </a:pathLst>
            </a:custGeom>
            <a:noFill/>
            <a:ln w="26988">
              <a:solidFill>
                <a:srgbClr val="FF9933"/>
              </a:solidFill>
              <a:prstDash val="solid"/>
              <a:round/>
              <a:headEnd/>
              <a:tailEnd/>
            </a:ln>
          </p:spPr>
          <p:txBody>
            <a:bodyPr/>
            <a:lstStyle/>
            <a:p>
              <a:endParaRPr lang="en-US"/>
            </a:p>
          </p:txBody>
        </p:sp>
        <p:sp>
          <p:nvSpPr>
            <p:cNvPr id="313" name="Freeform 312"/>
            <p:cNvSpPr>
              <a:spLocks/>
            </p:cNvSpPr>
            <p:nvPr/>
          </p:nvSpPr>
          <p:spPr bwMode="auto">
            <a:xfrm>
              <a:off x="1288" y="2523"/>
              <a:ext cx="34" cy="5"/>
            </a:xfrm>
            <a:custGeom>
              <a:avLst/>
              <a:gdLst>
                <a:gd name="T0" fmla="*/ 0 w 34"/>
                <a:gd name="T1" fmla="*/ 0 h 5"/>
                <a:gd name="T2" fmla="*/ 11 w 34"/>
                <a:gd name="T3" fmla="*/ 0 h 5"/>
                <a:gd name="T4" fmla="*/ 17 w 34"/>
                <a:gd name="T5" fmla="*/ 0 h 5"/>
                <a:gd name="T6" fmla="*/ 23 w 34"/>
                <a:gd name="T7" fmla="*/ 5 h 5"/>
                <a:gd name="T8" fmla="*/ 34 w 34"/>
                <a:gd name="T9" fmla="*/ 5 h 5"/>
                <a:gd name="T10" fmla="*/ 0 60000 65536"/>
                <a:gd name="T11" fmla="*/ 0 60000 65536"/>
                <a:gd name="T12" fmla="*/ 0 60000 65536"/>
                <a:gd name="T13" fmla="*/ 0 60000 65536"/>
                <a:gd name="T14" fmla="*/ 0 60000 65536"/>
                <a:gd name="T15" fmla="*/ 0 w 34"/>
                <a:gd name="T16" fmla="*/ 0 h 5"/>
                <a:gd name="T17" fmla="*/ 34 w 34"/>
                <a:gd name="T18" fmla="*/ 5 h 5"/>
              </a:gdLst>
              <a:ahLst/>
              <a:cxnLst>
                <a:cxn ang="T10">
                  <a:pos x="T0" y="T1"/>
                </a:cxn>
                <a:cxn ang="T11">
                  <a:pos x="T2" y="T3"/>
                </a:cxn>
                <a:cxn ang="T12">
                  <a:pos x="T4" y="T5"/>
                </a:cxn>
                <a:cxn ang="T13">
                  <a:pos x="T6" y="T7"/>
                </a:cxn>
                <a:cxn ang="T14">
                  <a:pos x="T8" y="T9"/>
                </a:cxn>
              </a:cxnLst>
              <a:rect l="T15" t="T16" r="T17" b="T18"/>
              <a:pathLst>
                <a:path w="34" h="5">
                  <a:moveTo>
                    <a:pt x="0" y="0"/>
                  </a:moveTo>
                  <a:lnTo>
                    <a:pt x="11" y="0"/>
                  </a:lnTo>
                  <a:lnTo>
                    <a:pt x="17" y="0"/>
                  </a:lnTo>
                  <a:lnTo>
                    <a:pt x="23" y="5"/>
                  </a:lnTo>
                  <a:lnTo>
                    <a:pt x="34" y="5"/>
                  </a:lnTo>
                </a:path>
              </a:pathLst>
            </a:custGeom>
            <a:noFill/>
            <a:ln w="26988">
              <a:solidFill>
                <a:srgbClr val="FF9933"/>
              </a:solidFill>
              <a:prstDash val="solid"/>
              <a:round/>
              <a:headEnd/>
              <a:tailEnd/>
            </a:ln>
          </p:spPr>
          <p:txBody>
            <a:bodyPr/>
            <a:lstStyle/>
            <a:p>
              <a:endParaRPr lang="en-US"/>
            </a:p>
          </p:txBody>
        </p:sp>
        <p:sp>
          <p:nvSpPr>
            <p:cNvPr id="314" name="Freeform 313"/>
            <p:cNvSpPr>
              <a:spLocks/>
            </p:cNvSpPr>
            <p:nvPr/>
          </p:nvSpPr>
          <p:spPr bwMode="auto">
            <a:xfrm>
              <a:off x="1322" y="2528"/>
              <a:ext cx="39" cy="32"/>
            </a:xfrm>
            <a:custGeom>
              <a:avLst/>
              <a:gdLst>
                <a:gd name="T0" fmla="*/ 0 w 39"/>
                <a:gd name="T1" fmla="*/ 0 h 32"/>
                <a:gd name="T2" fmla="*/ 11 w 39"/>
                <a:gd name="T3" fmla="*/ 5 h 32"/>
                <a:gd name="T4" fmla="*/ 17 w 39"/>
                <a:gd name="T5" fmla="*/ 16 h 32"/>
                <a:gd name="T6" fmla="*/ 39 w 39"/>
                <a:gd name="T7" fmla="*/ 32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0"/>
                  </a:moveTo>
                  <a:lnTo>
                    <a:pt x="11" y="5"/>
                  </a:lnTo>
                  <a:lnTo>
                    <a:pt x="17" y="16"/>
                  </a:lnTo>
                  <a:lnTo>
                    <a:pt x="39" y="32"/>
                  </a:lnTo>
                </a:path>
              </a:pathLst>
            </a:custGeom>
            <a:noFill/>
            <a:ln w="26988">
              <a:solidFill>
                <a:srgbClr val="FF9933"/>
              </a:solidFill>
              <a:prstDash val="solid"/>
              <a:round/>
              <a:headEnd/>
              <a:tailEnd/>
            </a:ln>
          </p:spPr>
          <p:txBody>
            <a:bodyPr/>
            <a:lstStyle/>
            <a:p>
              <a:endParaRPr lang="en-US"/>
            </a:p>
          </p:txBody>
        </p:sp>
        <p:sp>
          <p:nvSpPr>
            <p:cNvPr id="315" name="Freeform 314"/>
            <p:cNvSpPr>
              <a:spLocks/>
            </p:cNvSpPr>
            <p:nvPr/>
          </p:nvSpPr>
          <p:spPr bwMode="auto">
            <a:xfrm>
              <a:off x="1361" y="2560"/>
              <a:ext cx="40" cy="17"/>
            </a:xfrm>
            <a:custGeom>
              <a:avLst/>
              <a:gdLst>
                <a:gd name="T0" fmla="*/ 0 w 40"/>
                <a:gd name="T1" fmla="*/ 0 h 17"/>
                <a:gd name="T2" fmla="*/ 17 w 40"/>
                <a:gd name="T3" fmla="*/ 11 h 17"/>
                <a:gd name="T4" fmla="*/ 40 w 40"/>
                <a:gd name="T5" fmla="*/ 17 h 17"/>
                <a:gd name="T6" fmla="*/ 0 60000 65536"/>
                <a:gd name="T7" fmla="*/ 0 60000 65536"/>
                <a:gd name="T8" fmla="*/ 0 60000 65536"/>
                <a:gd name="T9" fmla="*/ 0 w 40"/>
                <a:gd name="T10" fmla="*/ 0 h 17"/>
                <a:gd name="T11" fmla="*/ 40 w 40"/>
                <a:gd name="T12" fmla="*/ 17 h 17"/>
              </a:gdLst>
              <a:ahLst/>
              <a:cxnLst>
                <a:cxn ang="T6">
                  <a:pos x="T0" y="T1"/>
                </a:cxn>
                <a:cxn ang="T7">
                  <a:pos x="T2" y="T3"/>
                </a:cxn>
                <a:cxn ang="T8">
                  <a:pos x="T4" y="T5"/>
                </a:cxn>
              </a:cxnLst>
              <a:rect l="T9" t="T10" r="T11" b="T12"/>
              <a:pathLst>
                <a:path w="40" h="17">
                  <a:moveTo>
                    <a:pt x="0" y="0"/>
                  </a:moveTo>
                  <a:lnTo>
                    <a:pt x="17" y="11"/>
                  </a:lnTo>
                  <a:lnTo>
                    <a:pt x="40" y="17"/>
                  </a:lnTo>
                </a:path>
              </a:pathLst>
            </a:custGeom>
            <a:noFill/>
            <a:ln w="26988">
              <a:solidFill>
                <a:srgbClr val="FF9933"/>
              </a:solidFill>
              <a:prstDash val="solid"/>
              <a:round/>
              <a:headEnd/>
              <a:tailEnd/>
            </a:ln>
          </p:spPr>
          <p:txBody>
            <a:bodyPr/>
            <a:lstStyle/>
            <a:p>
              <a:endParaRPr lang="en-US"/>
            </a:p>
          </p:txBody>
        </p:sp>
        <p:sp>
          <p:nvSpPr>
            <p:cNvPr id="316" name="Freeform 315"/>
            <p:cNvSpPr>
              <a:spLocks/>
            </p:cNvSpPr>
            <p:nvPr/>
          </p:nvSpPr>
          <p:spPr bwMode="auto">
            <a:xfrm>
              <a:off x="1401" y="2566"/>
              <a:ext cx="39" cy="11"/>
            </a:xfrm>
            <a:custGeom>
              <a:avLst/>
              <a:gdLst>
                <a:gd name="T0" fmla="*/ 0 w 39"/>
                <a:gd name="T1" fmla="*/ 11 h 11"/>
                <a:gd name="T2" fmla="*/ 11 w 39"/>
                <a:gd name="T3" fmla="*/ 11 h 11"/>
                <a:gd name="T4" fmla="*/ 16 w 39"/>
                <a:gd name="T5" fmla="*/ 5 h 11"/>
                <a:gd name="T6" fmla="*/ 28 w 39"/>
                <a:gd name="T7" fmla="*/ 0 h 11"/>
                <a:gd name="T8" fmla="*/ 39 w 39"/>
                <a:gd name="T9" fmla="*/ 0 h 11"/>
                <a:gd name="T10" fmla="*/ 0 60000 65536"/>
                <a:gd name="T11" fmla="*/ 0 60000 65536"/>
                <a:gd name="T12" fmla="*/ 0 60000 65536"/>
                <a:gd name="T13" fmla="*/ 0 60000 65536"/>
                <a:gd name="T14" fmla="*/ 0 60000 65536"/>
                <a:gd name="T15" fmla="*/ 0 w 39"/>
                <a:gd name="T16" fmla="*/ 0 h 11"/>
                <a:gd name="T17" fmla="*/ 39 w 39"/>
                <a:gd name="T18" fmla="*/ 11 h 11"/>
              </a:gdLst>
              <a:ahLst/>
              <a:cxnLst>
                <a:cxn ang="T10">
                  <a:pos x="T0" y="T1"/>
                </a:cxn>
                <a:cxn ang="T11">
                  <a:pos x="T2" y="T3"/>
                </a:cxn>
                <a:cxn ang="T12">
                  <a:pos x="T4" y="T5"/>
                </a:cxn>
                <a:cxn ang="T13">
                  <a:pos x="T6" y="T7"/>
                </a:cxn>
                <a:cxn ang="T14">
                  <a:pos x="T8" y="T9"/>
                </a:cxn>
              </a:cxnLst>
              <a:rect l="T15" t="T16" r="T17" b="T18"/>
              <a:pathLst>
                <a:path w="39" h="11">
                  <a:moveTo>
                    <a:pt x="0" y="11"/>
                  </a:moveTo>
                  <a:lnTo>
                    <a:pt x="11" y="11"/>
                  </a:lnTo>
                  <a:lnTo>
                    <a:pt x="16" y="5"/>
                  </a:lnTo>
                  <a:lnTo>
                    <a:pt x="28" y="0"/>
                  </a:lnTo>
                  <a:lnTo>
                    <a:pt x="39" y="0"/>
                  </a:lnTo>
                </a:path>
              </a:pathLst>
            </a:custGeom>
            <a:noFill/>
            <a:ln w="26988">
              <a:solidFill>
                <a:srgbClr val="FF9933"/>
              </a:solidFill>
              <a:prstDash val="solid"/>
              <a:round/>
              <a:headEnd/>
              <a:tailEnd/>
            </a:ln>
          </p:spPr>
          <p:txBody>
            <a:bodyPr/>
            <a:lstStyle/>
            <a:p>
              <a:endParaRPr lang="en-US"/>
            </a:p>
          </p:txBody>
        </p:sp>
        <p:sp>
          <p:nvSpPr>
            <p:cNvPr id="317" name="Freeform 316"/>
            <p:cNvSpPr>
              <a:spLocks/>
            </p:cNvSpPr>
            <p:nvPr/>
          </p:nvSpPr>
          <p:spPr bwMode="auto">
            <a:xfrm>
              <a:off x="1440" y="2566"/>
              <a:ext cx="39" cy="21"/>
            </a:xfrm>
            <a:custGeom>
              <a:avLst/>
              <a:gdLst>
                <a:gd name="T0" fmla="*/ 0 w 39"/>
                <a:gd name="T1" fmla="*/ 0 h 21"/>
                <a:gd name="T2" fmla="*/ 22 w 39"/>
                <a:gd name="T3" fmla="*/ 11 h 21"/>
                <a:gd name="T4" fmla="*/ 39 w 39"/>
                <a:gd name="T5" fmla="*/ 21 h 21"/>
                <a:gd name="T6" fmla="*/ 0 60000 65536"/>
                <a:gd name="T7" fmla="*/ 0 60000 65536"/>
                <a:gd name="T8" fmla="*/ 0 60000 65536"/>
                <a:gd name="T9" fmla="*/ 0 w 39"/>
                <a:gd name="T10" fmla="*/ 0 h 21"/>
                <a:gd name="T11" fmla="*/ 39 w 39"/>
                <a:gd name="T12" fmla="*/ 21 h 21"/>
              </a:gdLst>
              <a:ahLst/>
              <a:cxnLst>
                <a:cxn ang="T6">
                  <a:pos x="T0" y="T1"/>
                </a:cxn>
                <a:cxn ang="T7">
                  <a:pos x="T2" y="T3"/>
                </a:cxn>
                <a:cxn ang="T8">
                  <a:pos x="T4" y="T5"/>
                </a:cxn>
              </a:cxnLst>
              <a:rect l="T9" t="T10" r="T11" b="T12"/>
              <a:pathLst>
                <a:path w="39" h="21">
                  <a:moveTo>
                    <a:pt x="0" y="0"/>
                  </a:moveTo>
                  <a:lnTo>
                    <a:pt x="22" y="11"/>
                  </a:lnTo>
                  <a:lnTo>
                    <a:pt x="39" y="21"/>
                  </a:lnTo>
                </a:path>
              </a:pathLst>
            </a:custGeom>
            <a:noFill/>
            <a:ln w="26988">
              <a:solidFill>
                <a:srgbClr val="FF9933"/>
              </a:solidFill>
              <a:prstDash val="solid"/>
              <a:round/>
              <a:headEnd/>
              <a:tailEnd/>
            </a:ln>
          </p:spPr>
          <p:txBody>
            <a:bodyPr/>
            <a:lstStyle/>
            <a:p>
              <a:endParaRPr lang="en-US"/>
            </a:p>
          </p:txBody>
        </p:sp>
        <p:sp>
          <p:nvSpPr>
            <p:cNvPr id="318" name="Freeform 317"/>
            <p:cNvSpPr>
              <a:spLocks/>
            </p:cNvSpPr>
            <p:nvPr/>
          </p:nvSpPr>
          <p:spPr bwMode="auto">
            <a:xfrm>
              <a:off x="1479" y="2587"/>
              <a:ext cx="34" cy="27"/>
            </a:xfrm>
            <a:custGeom>
              <a:avLst/>
              <a:gdLst>
                <a:gd name="T0" fmla="*/ 0 w 34"/>
                <a:gd name="T1" fmla="*/ 0 h 27"/>
                <a:gd name="T2" fmla="*/ 17 w 34"/>
                <a:gd name="T3" fmla="*/ 17 h 27"/>
                <a:gd name="T4" fmla="*/ 23 w 34"/>
                <a:gd name="T5" fmla="*/ 22 h 27"/>
                <a:gd name="T6" fmla="*/ 34 w 34"/>
                <a:gd name="T7" fmla="*/ 27 h 27"/>
                <a:gd name="T8" fmla="*/ 0 60000 65536"/>
                <a:gd name="T9" fmla="*/ 0 60000 65536"/>
                <a:gd name="T10" fmla="*/ 0 60000 65536"/>
                <a:gd name="T11" fmla="*/ 0 60000 65536"/>
                <a:gd name="T12" fmla="*/ 0 w 34"/>
                <a:gd name="T13" fmla="*/ 0 h 27"/>
                <a:gd name="T14" fmla="*/ 34 w 34"/>
                <a:gd name="T15" fmla="*/ 27 h 27"/>
              </a:gdLst>
              <a:ahLst/>
              <a:cxnLst>
                <a:cxn ang="T8">
                  <a:pos x="T0" y="T1"/>
                </a:cxn>
                <a:cxn ang="T9">
                  <a:pos x="T2" y="T3"/>
                </a:cxn>
                <a:cxn ang="T10">
                  <a:pos x="T4" y="T5"/>
                </a:cxn>
                <a:cxn ang="T11">
                  <a:pos x="T6" y="T7"/>
                </a:cxn>
              </a:cxnLst>
              <a:rect l="T12" t="T13" r="T14" b="T15"/>
              <a:pathLst>
                <a:path w="34" h="27">
                  <a:moveTo>
                    <a:pt x="0" y="0"/>
                  </a:moveTo>
                  <a:lnTo>
                    <a:pt x="17" y="17"/>
                  </a:lnTo>
                  <a:lnTo>
                    <a:pt x="23" y="22"/>
                  </a:lnTo>
                  <a:lnTo>
                    <a:pt x="34" y="27"/>
                  </a:lnTo>
                </a:path>
              </a:pathLst>
            </a:custGeom>
            <a:noFill/>
            <a:ln w="26988">
              <a:solidFill>
                <a:srgbClr val="FF9933"/>
              </a:solidFill>
              <a:prstDash val="solid"/>
              <a:round/>
              <a:headEnd/>
              <a:tailEnd/>
            </a:ln>
          </p:spPr>
          <p:txBody>
            <a:bodyPr/>
            <a:lstStyle/>
            <a:p>
              <a:endParaRPr lang="en-US"/>
            </a:p>
          </p:txBody>
        </p:sp>
        <p:sp>
          <p:nvSpPr>
            <p:cNvPr id="319" name="Freeform 318"/>
            <p:cNvSpPr>
              <a:spLocks/>
            </p:cNvSpPr>
            <p:nvPr/>
          </p:nvSpPr>
          <p:spPr bwMode="auto">
            <a:xfrm>
              <a:off x="1513" y="2593"/>
              <a:ext cx="39" cy="21"/>
            </a:xfrm>
            <a:custGeom>
              <a:avLst/>
              <a:gdLst>
                <a:gd name="T0" fmla="*/ 0 w 39"/>
                <a:gd name="T1" fmla="*/ 21 h 21"/>
                <a:gd name="T2" fmla="*/ 11 w 39"/>
                <a:gd name="T3" fmla="*/ 16 h 21"/>
                <a:gd name="T4" fmla="*/ 17 w 39"/>
                <a:gd name="T5" fmla="*/ 11 h 21"/>
                <a:gd name="T6" fmla="*/ 28 w 39"/>
                <a:gd name="T7" fmla="*/ 5 h 21"/>
                <a:gd name="T8" fmla="*/ 39 w 39"/>
                <a:gd name="T9" fmla="*/ 0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0" y="21"/>
                  </a:moveTo>
                  <a:lnTo>
                    <a:pt x="11" y="16"/>
                  </a:lnTo>
                  <a:lnTo>
                    <a:pt x="17" y="11"/>
                  </a:lnTo>
                  <a:lnTo>
                    <a:pt x="28" y="5"/>
                  </a:lnTo>
                  <a:lnTo>
                    <a:pt x="39" y="0"/>
                  </a:lnTo>
                </a:path>
              </a:pathLst>
            </a:custGeom>
            <a:noFill/>
            <a:ln w="26988">
              <a:solidFill>
                <a:srgbClr val="FF9933"/>
              </a:solidFill>
              <a:prstDash val="solid"/>
              <a:round/>
              <a:headEnd/>
              <a:tailEnd/>
            </a:ln>
          </p:spPr>
          <p:txBody>
            <a:bodyPr/>
            <a:lstStyle/>
            <a:p>
              <a:endParaRPr lang="en-US"/>
            </a:p>
          </p:txBody>
        </p:sp>
        <p:sp>
          <p:nvSpPr>
            <p:cNvPr id="320" name="Freeform 319"/>
            <p:cNvSpPr>
              <a:spLocks/>
            </p:cNvSpPr>
            <p:nvPr/>
          </p:nvSpPr>
          <p:spPr bwMode="auto">
            <a:xfrm>
              <a:off x="1552" y="2593"/>
              <a:ext cx="40" cy="16"/>
            </a:xfrm>
            <a:custGeom>
              <a:avLst/>
              <a:gdLst>
                <a:gd name="T0" fmla="*/ 0 w 40"/>
                <a:gd name="T1" fmla="*/ 0 h 16"/>
                <a:gd name="T2" fmla="*/ 12 w 40"/>
                <a:gd name="T3" fmla="*/ 5 h 16"/>
                <a:gd name="T4" fmla="*/ 17 w 40"/>
                <a:gd name="T5" fmla="*/ 11 h 16"/>
                <a:gd name="T6" fmla="*/ 28 w 40"/>
                <a:gd name="T7" fmla="*/ 16 h 16"/>
                <a:gd name="T8" fmla="*/ 40 w 40"/>
                <a:gd name="T9" fmla="*/ 16 h 16"/>
                <a:gd name="T10" fmla="*/ 0 60000 65536"/>
                <a:gd name="T11" fmla="*/ 0 60000 65536"/>
                <a:gd name="T12" fmla="*/ 0 60000 65536"/>
                <a:gd name="T13" fmla="*/ 0 60000 65536"/>
                <a:gd name="T14" fmla="*/ 0 60000 65536"/>
                <a:gd name="T15" fmla="*/ 0 w 40"/>
                <a:gd name="T16" fmla="*/ 0 h 16"/>
                <a:gd name="T17" fmla="*/ 40 w 40"/>
                <a:gd name="T18" fmla="*/ 16 h 16"/>
              </a:gdLst>
              <a:ahLst/>
              <a:cxnLst>
                <a:cxn ang="T10">
                  <a:pos x="T0" y="T1"/>
                </a:cxn>
                <a:cxn ang="T11">
                  <a:pos x="T2" y="T3"/>
                </a:cxn>
                <a:cxn ang="T12">
                  <a:pos x="T4" y="T5"/>
                </a:cxn>
                <a:cxn ang="T13">
                  <a:pos x="T6" y="T7"/>
                </a:cxn>
                <a:cxn ang="T14">
                  <a:pos x="T8" y="T9"/>
                </a:cxn>
              </a:cxnLst>
              <a:rect l="T15" t="T16" r="T17" b="T18"/>
              <a:pathLst>
                <a:path w="40" h="16">
                  <a:moveTo>
                    <a:pt x="0" y="0"/>
                  </a:moveTo>
                  <a:lnTo>
                    <a:pt x="12" y="5"/>
                  </a:lnTo>
                  <a:lnTo>
                    <a:pt x="17" y="11"/>
                  </a:lnTo>
                  <a:lnTo>
                    <a:pt x="28" y="16"/>
                  </a:lnTo>
                  <a:lnTo>
                    <a:pt x="40" y="16"/>
                  </a:lnTo>
                </a:path>
              </a:pathLst>
            </a:custGeom>
            <a:noFill/>
            <a:ln w="26988">
              <a:solidFill>
                <a:srgbClr val="FF9933"/>
              </a:solidFill>
              <a:prstDash val="solid"/>
              <a:round/>
              <a:headEnd/>
              <a:tailEnd/>
            </a:ln>
          </p:spPr>
          <p:txBody>
            <a:bodyPr/>
            <a:lstStyle/>
            <a:p>
              <a:endParaRPr lang="en-US"/>
            </a:p>
          </p:txBody>
        </p:sp>
        <p:sp>
          <p:nvSpPr>
            <p:cNvPr id="321" name="Freeform 320"/>
            <p:cNvSpPr>
              <a:spLocks/>
            </p:cNvSpPr>
            <p:nvPr/>
          </p:nvSpPr>
          <p:spPr bwMode="auto">
            <a:xfrm>
              <a:off x="1592" y="2560"/>
              <a:ext cx="39" cy="49"/>
            </a:xfrm>
            <a:custGeom>
              <a:avLst/>
              <a:gdLst>
                <a:gd name="T0" fmla="*/ 0 w 39"/>
                <a:gd name="T1" fmla="*/ 49 h 49"/>
                <a:gd name="T2" fmla="*/ 11 w 39"/>
                <a:gd name="T3" fmla="*/ 38 h 49"/>
                <a:gd name="T4" fmla="*/ 17 w 39"/>
                <a:gd name="T5" fmla="*/ 27 h 49"/>
                <a:gd name="T6" fmla="*/ 28 w 39"/>
                <a:gd name="T7" fmla="*/ 11 h 49"/>
                <a:gd name="T8" fmla="*/ 39 w 39"/>
                <a:gd name="T9" fmla="*/ 0 h 49"/>
                <a:gd name="T10" fmla="*/ 0 60000 65536"/>
                <a:gd name="T11" fmla="*/ 0 60000 65536"/>
                <a:gd name="T12" fmla="*/ 0 60000 65536"/>
                <a:gd name="T13" fmla="*/ 0 60000 65536"/>
                <a:gd name="T14" fmla="*/ 0 60000 65536"/>
                <a:gd name="T15" fmla="*/ 0 w 39"/>
                <a:gd name="T16" fmla="*/ 0 h 49"/>
                <a:gd name="T17" fmla="*/ 39 w 39"/>
                <a:gd name="T18" fmla="*/ 49 h 49"/>
              </a:gdLst>
              <a:ahLst/>
              <a:cxnLst>
                <a:cxn ang="T10">
                  <a:pos x="T0" y="T1"/>
                </a:cxn>
                <a:cxn ang="T11">
                  <a:pos x="T2" y="T3"/>
                </a:cxn>
                <a:cxn ang="T12">
                  <a:pos x="T4" y="T5"/>
                </a:cxn>
                <a:cxn ang="T13">
                  <a:pos x="T6" y="T7"/>
                </a:cxn>
                <a:cxn ang="T14">
                  <a:pos x="T8" y="T9"/>
                </a:cxn>
              </a:cxnLst>
              <a:rect l="T15" t="T16" r="T17" b="T18"/>
              <a:pathLst>
                <a:path w="39" h="49">
                  <a:moveTo>
                    <a:pt x="0" y="49"/>
                  </a:moveTo>
                  <a:lnTo>
                    <a:pt x="11" y="38"/>
                  </a:lnTo>
                  <a:lnTo>
                    <a:pt x="17" y="27"/>
                  </a:lnTo>
                  <a:lnTo>
                    <a:pt x="28" y="11"/>
                  </a:lnTo>
                  <a:lnTo>
                    <a:pt x="39" y="0"/>
                  </a:lnTo>
                </a:path>
              </a:pathLst>
            </a:custGeom>
            <a:noFill/>
            <a:ln w="26988">
              <a:solidFill>
                <a:srgbClr val="FF9933"/>
              </a:solidFill>
              <a:prstDash val="solid"/>
              <a:round/>
              <a:headEnd/>
              <a:tailEnd/>
            </a:ln>
          </p:spPr>
          <p:txBody>
            <a:bodyPr/>
            <a:lstStyle/>
            <a:p>
              <a:endParaRPr lang="en-US"/>
            </a:p>
          </p:txBody>
        </p:sp>
        <p:sp>
          <p:nvSpPr>
            <p:cNvPr id="322" name="Freeform 321"/>
            <p:cNvSpPr>
              <a:spLocks/>
            </p:cNvSpPr>
            <p:nvPr/>
          </p:nvSpPr>
          <p:spPr bwMode="auto">
            <a:xfrm>
              <a:off x="1631" y="2555"/>
              <a:ext cx="39" cy="5"/>
            </a:xfrm>
            <a:custGeom>
              <a:avLst/>
              <a:gdLst>
                <a:gd name="T0" fmla="*/ 0 w 39"/>
                <a:gd name="T1" fmla="*/ 5 h 5"/>
                <a:gd name="T2" fmla="*/ 23 w 39"/>
                <a:gd name="T3" fmla="*/ 0 h 5"/>
                <a:gd name="T4" fmla="*/ 39 w 39"/>
                <a:gd name="T5" fmla="*/ 0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0" y="5"/>
                  </a:moveTo>
                  <a:lnTo>
                    <a:pt x="23" y="0"/>
                  </a:lnTo>
                  <a:lnTo>
                    <a:pt x="39" y="0"/>
                  </a:lnTo>
                </a:path>
              </a:pathLst>
            </a:custGeom>
            <a:noFill/>
            <a:ln w="26988">
              <a:solidFill>
                <a:srgbClr val="FF9933"/>
              </a:solidFill>
              <a:prstDash val="solid"/>
              <a:round/>
              <a:headEnd/>
              <a:tailEnd/>
            </a:ln>
          </p:spPr>
          <p:txBody>
            <a:bodyPr/>
            <a:lstStyle/>
            <a:p>
              <a:endParaRPr lang="en-US"/>
            </a:p>
          </p:txBody>
        </p:sp>
        <p:sp>
          <p:nvSpPr>
            <p:cNvPr id="323" name="Freeform 322"/>
            <p:cNvSpPr>
              <a:spLocks/>
            </p:cNvSpPr>
            <p:nvPr/>
          </p:nvSpPr>
          <p:spPr bwMode="auto">
            <a:xfrm>
              <a:off x="1670" y="2555"/>
              <a:ext cx="34" cy="16"/>
            </a:xfrm>
            <a:custGeom>
              <a:avLst/>
              <a:gdLst>
                <a:gd name="T0" fmla="*/ 0 w 34"/>
                <a:gd name="T1" fmla="*/ 0 h 16"/>
                <a:gd name="T2" fmla="*/ 12 w 34"/>
                <a:gd name="T3" fmla="*/ 5 h 16"/>
                <a:gd name="T4" fmla="*/ 17 w 34"/>
                <a:gd name="T5" fmla="*/ 11 h 16"/>
                <a:gd name="T6" fmla="*/ 23 w 34"/>
                <a:gd name="T7" fmla="*/ 16 h 16"/>
                <a:gd name="T8" fmla="*/ 34 w 34"/>
                <a:gd name="T9" fmla="*/ 16 h 16"/>
                <a:gd name="T10" fmla="*/ 0 60000 65536"/>
                <a:gd name="T11" fmla="*/ 0 60000 65536"/>
                <a:gd name="T12" fmla="*/ 0 60000 65536"/>
                <a:gd name="T13" fmla="*/ 0 60000 65536"/>
                <a:gd name="T14" fmla="*/ 0 60000 65536"/>
                <a:gd name="T15" fmla="*/ 0 w 34"/>
                <a:gd name="T16" fmla="*/ 0 h 16"/>
                <a:gd name="T17" fmla="*/ 34 w 34"/>
                <a:gd name="T18" fmla="*/ 16 h 16"/>
              </a:gdLst>
              <a:ahLst/>
              <a:cxnLst>
                <a:cxn ang="T10">
                  <a:pos x="T0" y="T1"/>
                </a:cxn>
                <a:cxn ang="T11">
                  <a:pos x="T2" y="T3"/>
                </a:cxn>
                <a:cxn ang="T12">
                  <a:pos x="T4" y="T5"/>
                </a:cxn>
                <a:cxn ang="T13">
                  <a:pos x="T6" y="T7"/>
                </a:cxn>
                <a:cxn ang="T14">
                  <a:pos x="T8" y="T9"/>
                </a:cxn>
              </a:cxnLst>
              <a:rect l="T15" t="T16" r="T17" b="T18"/>
              <a:pathLst>
                <a:path w="34" h="16">
                  <a:moveTo>
                    <a:pt x="0" y="0"/>
                  </a:moveTo>
                  <a:lnTo>
                    <a:pt x="12" y="5"/>
                  </a:lnTo>
                  <a:lnTo>
                    <a:pt x="17" y="11"/>
                  </a:lnTo>
                  <a:lnTo>
                    <a:pt x="23" y="16"/>
                  </a:lnTo>
                  <a:lnTo>
                    <a:pt x="34" y="16"/>
                  </a:lnTo>
                </a:path>
              </a:pathLst>
            </a:custGeom>
            <a:noFill/>
            <a:ln w="26988">
              <a:solidFill>
                <a:srgbClr val="FF9933"/>
              </a:solidFill>
              <a:prstDash val="solid"/>
              <a:round/>
              <a:headEnd/>
              <a:tailEnd/>
            </a:ln>
          </p:spPr>
          <p:txBody>
            <a:bodyPr/>
            <a:lstStyle/>
            <a:p>
              <a:endParaRPr lang="en-US"/>
            </a:p>
          </p:txBody>
        </p:sp>
        <p:sp>
          <p:nvSpPr>
            <p:cNvPr id="324" name="Freeform 323"/>
            <p:cNvSpPr>
              <a:spLocks/>
            </p:cNvSpPr>
            <p:nvPr/>
          </p:nvSpPr>
          <p:spPr bwMode="auto">
            <a:xfrm>
              <a:off x="1704" y="2512"/>
              <a:ext cx="39" cy="59"/>
            </a:xfrm>
            <a:custGeom>
              <a:avLst/>
              <a:gdLst>
                <a:gd name="T0" fmla="*/ 0 w 39"/>
                <a:gd name="T1" fmla="*/ 59 h 59"/>
                <a:gd name="T2" fmla="*/ 11 w 39"/>
                <a:gd name="T3" fmla="*/ 48 h 59"/>
                <a:gd name="T4" fmla="*/ 17 w 39"/>
                <a:gd name="T5" fmla="*/ 27 h 59"/>
                <a:gd name="T6" fmla="*/ 28 w 39"/>
                <a:gd name="T7" fmla="*/ 11 h 59"/>
                <a:gd name="T8" fmla="*/ 34 w 39"/>
                <a:gd name="T9" fmla="*/ 5 h 59"/>
                <a:gd name="T10" fmla="*/ 39 w 39"/>
                <a:gd name="T11" fmla="*/ 0 h 59"/>
                <a:gd name="T12" fmla="*/ 0 60000 65536"/>
                <a:gd name="T13" fmla="*/ 0 60000 65536"/>
                <a:gd name="T14" fmla="*/ 0 60000 65536"/>
                <a:gd name="T15" fmla="*/ 0 60000 65536"/>
                <a:gd name="T16" fmla="*/ 0 60000 65536"/>
                <a:gd name="T17" fmla="*/ 0 60000 65536"/>
                <a:gd name="T18" fmla="*/ 0 w 39"/>
                <a:gd name="T19" fmla="*/ 0 h 59"/>
                <a:gd name="T20" fmla="*/ 39 w 3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9" h="59">
                  <a:moveTo>
                    <a:pt x="0" y="59"/>
                  </a:moveTo>
                  <a:lnTo>
                    <a:pt x="11" y="48"/>
                  </a:lnTo>
                  <a:lnTo>
                    <a:pt x="17" y="27"/>
                  </a:lnTo>
                  <a:lnTo>
                    <a:pt x="28" y="11"/>
                  </a:lnTo>
                  <a:lnTo>
                    <a:pt x="34" y="5"/>
                  </a:lnTo>
                  <a:lnTo>
                    <a:pt x="39" y="0"/>
                  </a:lnTo>
                </a:path>
              </a:pathLst>
            </a:custGeom>
            <a:noFill/>
            <a:ln w="26988">
              <a:solidFill>
                <a:srgbClr val="FF9933"/>
              </a:solidFill>
              <a:prstDash val="solid"/>
              <a:round/>
              <a:headEnd/>
              <a:tailEnd/>
            </a:ln>
          </p:spPr>
          <p:txBody>
            <a:bodyPr/>
            <a:lstStyle/>
            <a:p>
              <a:endParaRPr lang="en-US"/>
            </a:p>
          </p:txBody>
        </p:sp>
        <p:sp>
          <p:nvSpPr>
            <p:cNvPr id="325" name="Freeform 324"/>
            <p:cNvSpPr>
              <a:spLocks/>
            </p:cNvSpPr>
            <p:nvPr/>
          </p:nvSpPr>
          <p:spPr bwMode="auto">
            <a:xfrm>
              <a:off x="1743" y="2512"/>
              <a:ext cx="40" cy="43"/>
            </a:xfrm>
            <a:custGeom>
              <a:avLst/>
              <a:gdLst>
                <a:gd name="T0" fmla="*/ 0 w 40"/>
                <a:gd name="T1" fmla="*/ 0 h 43"/>
                <a:gd name="T2" fmla="*/ 6 w 40"/>
                <a:gd name="T3" fmla="*/ 0 h 43"/>
                <a:gd name="T4" fmla="*/ 12 w 40"/>
                <a:gd name="T5" fmla="*/ 5 h 43"/>
                <a:gd name="T6" fmla="*/ 17 w 40"/>
                <a:gd name="T7" fmla="*/ 21 h 43"/>
                <a:gd name="T8" fmla="*/ 29 w 40"/>
                <a:gd name="T9" fmla="*/ 32 h 43"/>
                <a:gd name="T10" fmla="*/ 40 w 40"/>
                <a:gd name="T11" fmla="*/ 43 h 43"/>
                <a:gd name="T12" fmla="*/ 0 60000 65536"/>
                <a:gd name="T13" fmla="*/ 0 60000 65536"/>
                <a:gd name="T14" fmla="*/ 0 60000 65536"/>
                <a:gd name="T15" fmla="*/ 0 60000 65536"/>
                <a:gd name="T16" fmla="*/ 0 60000 65536"/>
                <a:gd name="T17" fmla="*/ 0 60000 65536"/>
                <a:gd name="T18" fmla="*/ 0 w 40"/>
                <a:gd name="T19" fmla="*/ 0 h 43"/>
                <a:gd name="T20" fmla="*/ 40 w 40"/>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0" h="43">
                  <a:moveTo>
                    <a:pt x="0" y="0"/>
                  </a:moveTo>
                  <a:lnTo>
                    <a:pt x="6" y="0"/>
                  </a:lnTo>
                  <a:lnTo>
                    <a:pt x="12" y="5"/>
                  </a:lnTo>
                  <a:lnTo>
                    <a:pt x="17" y="21"/>
                  </a:lnTo>
                  <a:lnTo>
                    <a:pt x="29" y="32"/>
                  </a:lnTo>
                  <a:lnTo>
                    <a:pt x="40" y="43"/>
                  </a:lnTo>
                </a:path>
              </a:pathLst>
            </a:custGeom>
            <a:noFill/>
            <a:ln w="26988">
              <a:solidFill>
                <a:srgbClr val="FF9933"/>
              </a:solidFill>
              <a:prstDash val="solid"/>
              <a:round/>
              <a:headEnd/>
              <a:tailEnd/>
            </a:ln>
          </p:spPr>
          <p:txBody>
            <a:bodyPr/>
            <a:lstStyle/>
            <a:p>
              <a:endParaRPr lang="en-US"/>
            </a:p>
          </p:txBody>
        </p:sp>
        <p:sp>
          <p:nvSpPr>
            <p:cNvPr id="326" name="Freeform 325"/>
            <p:cNvSpPr>
              <a:spLocks/>
            </p:cNvSpPr>
            <p:nvPr/>
          </p:nvSpPr>
          <p:spPr bwMode="auto">
            <a:xfrm>
              <a:off x="1783" y="2533"/>
              <a:ext cx="39" cy="22"/>
            </a:xfrm>
            <a:custGeom>
              <a:avLst/>
              <a:gdLst>
                <a:gd name="T0" fmla="*/ 0 w 39"/>
                <a:gd name="T1" fmla="*/ 22 h 22"/>
                <a:gd name="T2" fmla="*/ 11 w 39"/>
                <a:gd name="T3" fmla="*/ 22 h 22"/>
                <a:gd name="T4" fmla="*/ 17 w 39"/>
                <a:gd name="T5" fmla="*/ 17 h 22"/>
                <a:gd name="T6" fmla="*/ 28 w 39"/>
                <a:gd name="T7" fmla="*/ 6 h 22"/>
                <a:gd name="T8" fmla="*/ 39 w 39"/>
                <a:gd name="T9" fmla="*/ 0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22"/>
                  </a:moveTo>
                  <a:lnTo>
                    <a:pt x="11" y="22"/>
                  </a:lnTo>
                  <a:lnTo>
                    <a:pt x="17" y="17"/>
                  </a:lnTo>
                  <a:lnTo>
                    <a:pt x="28" y="6"/>
                  </a:lnTo>
                  <a:lnTo>
                    <a:pt x="39" y="0"/>
                  </a:lnTo>
                </a:path>
              </a:pathLst>
            </a:custGeom>
            <a:noFill/>
            <a:ln w="26988">
              <a:solidFill>
                <a:srgbClr val="FF9933"/>
              </a:solidFill>
              <a:prstDash val="solid"/>
              <a:round/>
              <a:headEnd/>
              <a:tailEnd/>
            </a:ln>
          </p:spPr>
          <p:txBody>
            <a:bodyPr/>
            <a:lstStyle/>
            <a:p>
              <a:endParaRPr lang="en-US"/>
            </a:p>
          </p:txBody>
        </p:sp>
        <p:sp>
          <p:nvSpPr>
            <p:cNvPr id="327" name="Freeform 326"/>
            <p:cNvSpPr>
              <a:spLocks/>
            </p:cNvSpPr>
            <p:nvPr/>
          </p:nvSpPr>
          <p:spPr bwMode="auto">
            <a:xfrm>
              <a:off x="1822" y="2523"/>
              <a:ext cx="40" cy="10"/>
            </a:xfrm>
            <a:custGeom>
              <a:avLst/>
              <a:gdLst>
                <a:gd name="T0" fmla="*/ 0 w 40"/>
                <a:gd name="T1" fmla="*/ 10 h 10"/>
                <a:gd name="T2" fmla="*/ 23 w 40"/>
                <a:gd name="T3" fmla="*/ 0 h 10"/>
                <a:gd name="T4" fmla="*/ 28 w 40"/>
                <a:gd name="T5" fmla="*/ 0 h 10"/>
                <a:gd name="T6" fmla="*/ 40 w 40"/>
                <a:gd name="T7" fmla="*/ 0 h 10"/>
                <a:gd name="T8" fmla="*/ 0 60000 65536"/>
                <a:gd name="T9" fmla="*/ 0 60000 65536"/>
                <a:gd name="T10" fmla="*/ 0 60000 65536"/>
                <a:gd name="T11" fmla="*/ 0 60000 65536"/>
                <a:gd name="T12" fmla="*/ 0 w 40"/>
                <a:gd name="T13" fmla="*/ 0 h 10"/>
                <a:gd name="T14" fmla="*/ 40 w 40"/>
                <a:gd name="T15" fmla="*/ 10 h 10"/>
              </a:gdLst>
              <a:ahLst/>
              <a:cxnLst>
                <a:cxn ang="T8">
                  <a:pos x="T0" y="T1"/>
                </a:cxn>
                <a:cxn ang="T9">
                  <a:pos x="T2" y="T3"/>
                </a:cxn>
                <a:cxn ang="T10">
                  <a:pos x="T4" y="T5"/>
                </a:cxn>
                <a:cxn ang="T11">
                  <a:pos x="T6" y="T7"/>
                </a:cxn>
              </a:cxnLst>
              <a:rect l="T12" t="T13" r="T14" b="T15"/>
              <a:pathLst>
                <a:path w="40" h="10">
                  <a:moveTo>
                    <a:pt x="0" y="10"/>
                  </a:moveTo>
                  <a:lnTo>
                    <a:pt x="23" y="0"/>
                  </a:lnTo>
                  <a:lnTo>
                    <a:pt x="28" y="0"/>
                  </a:lnTo>
                  <a:lnTo>
                    <a:pt x="40" y="0"/>
                  </a:lnTo>
                </a:path>
              </a:pathLst>
            </a:custGeom>
            <a:noFill/>
            <a:ln w="26988">
              <a:solidFill>
                <a:srgbClr val="FF9933"/>
              </a:solidFill>
              <a:prstDash val="solid"/>
              <a:round/>
              <a:headEnd/>
              <a:tailEnd/>
            </a:ln>
          </p:spPr>
          <p:txBody>
            <a:bodyPr/>
            <a:lstStyle/>
            <a:p>
              <a:endParaRPr lang="en-US"/>
            </a:p>
          </p:txBody>
        </p:sp>
        <p:sp>
          <p:nvSpPr>
            <p:cNvPr id="328" name="Freeform 327"/>
            <p:cNvSpPr>
              <a:spLocks/>
            </p:cNvSpPr>
            <p:nvPr/>
          </p:nvSpPr>
          <p:spPr bwMode="auto">
            <a:xfrm>
              <a:off x="1862" y="2523"/>
              <a:ext cx="33" cy="54"/>
            </a:xfrm>
            <a:custGeom>
              <a:avLst/>
              <a:gdLst>
                <a:gd name="T0" fmla="*/ 0 w 33"/>
                <a:gd name="T1" fmla="*/ 0 h 54"/>
                <a:gd name="T2" fmla="*/ 11 w 33"/>
                <a:gd name="T3" fmla="*/ 10 h 54"/>
                <a:gd name="T4" fmla="*/ 16 w 33"/>
                <a:gd name="T5" fmla="*/ 27 h 54"/>
                <a:gd name="T6" fmla="*/ 22 w 33"/>
                <a:gd name="T7" fmla="*/ 43 h 54"/>
                <a:gd name="T8" fmla="*/ 33 w 33"/>
                <a:gd name="T9" fmla="*/ 54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11" y="10"/>
                  </a:lnTo>
                  <a:lnTo>
                    <a:pt x="16" y="27"/>
                  </a:lnTo>
                  <a:lnTo>
                    <a:pt x="22" y="43"/>
                  </a:lnTo>
                  <a:lnTo>
                    <a:pt x="33" y="54"/>
                  </a:lnTo>
                </a:path>
              </a:pathLst>
            </a:custGeom>
            <a:noFill/>
            <a:ln w="26988">
              <a:solidFill>
                <a:srgbClr val="FF9933"/>
              </a:solidFill>
              <a:prstDash val="solid"/>
              <a:round/>
              <a:headEnd/>
              <a:tailEnd/>
            </a:ln>
          </p:spPr>
          <p:txBody>
            <a:bodyPr/>
            <a:lstStyle/>
            <a:p>
              <a:endParaRPr lang="en-US"/>
            </a:p>
          </p:txBody>
        </p:sp>
        <p:sp>
          <p:nvSpPr>
            <p:cNvPr id="329" name="Freeform 328"/>
            <p:cNvSpPr>
              <a:spLocks/>
            </p:cNvSpPr>
            <p:nvPr/>
          </p:nvSpPr>
          <p:spPr bwMode="auto">
            <a:xfrm>
              <a:off x="1895" y="2577"/>
              <a:ext cx="40" cy="10"/>
            </a:xfrm>
            <a:custGeom>
              <a:avLst/>
              <a:gdLst>
                <a:gd name="T0" fmla="*/ 0 w 40"/>
                <a:gd name="T1" fmla="*/ 0 h 10"/>
                <a:gd name="T2" fmla="*/ 12 w 40"/>
                <a:gd name="T3" fmla="*/ 5 h 10"/>
                <a:gd name="T4" fmla="*/ 17 w 40"/>
                <a:gd name="T5" fmla="*/ 10 h 10"/>
                <a:gd name="T6" fmla="*/ 40 w 40"/>
                <a:gd name="T7" fmla="*/ 10 h 10"/>
                <a:gd name="T8" fmla="*/ 0 60000 65536"/>
                <a:gd name="T9" fmla="*/ 0 60000 65536"/>
                <a:gd name="T10" fmla="*/ 0 60000 65536"/>
                <a:gd name="T11" fmla="*/ 0 60000 65536"/>
                <a:gd name="T12" fmla="*/ 0 w 40"/>
                <a:gd name="T13" fmla="*/ 0 h 10"/>
                <a:gd name="T14" fmla="*/ 40 w 40"/>
                <a:gd name="T15" fmla="*/ 10 h 10"/>
              </a:gdLst>
              <a:ahLst/>
              <a:cxnLst>
                <a:cxn ang="T8">
                  <a:pos x="T0" y="T1"/>
                </a:cxn>
                <a:cxn ang="T9">
                  <a:pos x="T2" y="T3"/>
                </a:cxn>
                <a:cxn ang="T10">
                  <a:pos x="T4" y="T5"/>
                </a:cxn>
                <a:cxn ang="T11">
                  <a:pos x="T6" y="T7"/>
                </a:cxn>
              </a:cxnLst>
              <a:rect l="T12" t="T13" r="T14" b="T15"/>
              <a:pathLst>
                <a:path w="40" h="10">
                  <a:moveTo>
                    <a:pt x="0" y="0"/>
                  </a:moveTo>
                  <a:lnTo>
                    <a:pt x="12" y="5"/>
                  </a:lnTo>
                  <a:lnTo>
                    <a:pt x="17" y="10"/>
                  </a:lnTo>
                  <a:lnTo>
                    <a:pt x="40" y="10"/>
                  </a:lnTo>
                </a:path>
              </a:pathLst>
            </a:custGeom>
            <a:noFill/>
            <a:ln w="26988">
              <a:solidFill>
                <a:srgbClr val="FF9933"/>
              </a:solidFill>
              <a:prstDash val="solid"/>
              <a:round/>
              <a:headEnd/>
              <a:tailEnd/>
            </a:ln>
          </p:spPr>
          <p:txBody>
            <a:bodyPr/>
            <a:lstStyle/>
            <a:p>
              <a:endParaRPr lang="en-US"/>
            </a:p>
          </p:txBody>
        </p:sp>
        <p:sp>
          <p:nvSpPr>
            <p:cNvPr id="330" name="Freeform 329"/>
            <p:cNvSpPr>
              <a:spLocks/>
            </p:cNvSpPr>
            <p:nvPr/>
          </p:nvSpPr>
          <p:spPr bwMode="auto">
            <a:xfrm>
              <a:off x="1935" y="2587"/>
              <a:ext cx="39" cy="11"/>
            </a:xfrm>
            <a:custGeom>
              <a:avLst/>
              <a:gdLst>
                <a:gd name="T0" fmla="*/ 0 w 39"/>
                <a:gd name="T1" fmla="*/ 0 h 11"/>
                <a:gd name="T2" fmla="*/ 16 w 39"/>
                <a:gd name="T3" fmla="*/ 6 h 11"/>
                <a:gd name="T4" fmla="*/ 39 w 39"/>
                <a:gd name="T5" fmla="*/ 11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0"/>
                  </a:moveTo>
                  <a:lnTo>
                    <a:pt x="16" y="6"/>
                  </a:lnTo>
                  <a:lnTo>
                    <a:pt x="39" y="11"/>
                  </a:lnTo>
                </a:path>
              </a:pathLst>
            </a:custGeom>
            <a:noFill/>
            <a:ln w="26988">
              <a:solidFill>
                <a:srgbClr val="FF9933"/>
              </a:solidFill>
              <a:prstDash val="solid"/>
              <a:round/>
              <a:headEnd/>
              <a:tailEnd/>
            </a:ln>
          </p:spPr>
          <p:txBody>
            <a:bodyPr/>
            <a:lstStyle/>
            <a:p>
              <a:endParaRPr lang="en-US"/>
            </a:p>
          </p:txBody>
        </p:sp>
        <p:sp>
          <p:nvSpPr>
            <p:cNvPr id="331" name="Freeform 330"/>
            <p:cNvSpPr>
              <a:spLocks/>
            </p:cNvSpPr>
            <p:nvPr/>
          </p:nvSpPr>
          <p:spPr bwMode="auto">
            <a:xfrm>
              <a:off x="1974" y="2577"/>
              <a:ext cx="39" cy="21"/>
            </a:xfrm>
            <a:custGeom>
              <a:avLst/>
              <a:gdLst>
                <a:gd name="T0" fmla="*/ 0 w 39"/>
                <a:gd name="T1" fmla="*/ 21 h 21"/>
                <a:gd name="T2" fmla="*/ 11 w 39"/>
                <a:gd name="T3" fmla="*/ 16 h 21"/>
                <a:gd name="T4" fmla="*/ 17 w 39"/>
                <a:gd name="T5" fmla="*/ 10 h 21"/>
                <a:gd name="T6" fmla="*/ 28 w 39"/>
                <a:gd name="T7" fmla="*/ 5 h 21"/>
                <a:gd name="T8" fmla="*/ 39 w 39"/>
                <a:gd name="T9" fmla="*/ 0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0" y="21"/>
                  </a:moveTo>
                  <a:lnTo>
                    <a:pt x="11" y="16"/>
                  </a:lnTo>
                  <a:lnTo>
                    <a:pt x="17" y="10"/>
                  </a:lnTo>
                  <a:lnTo>
                    <a:pt x="28" y="5"/>
                  </a:lnTo>
                  <a:lnTo>
                    <a:pt x="39" y="0"/>
                  </a:lnTo>
                </a:path>
              </a:pathLst>
            </a:custGeom>
            <a:noFill/>
            <a:ln w="26988">
              <a:solidFill>
                <a:srgbClr val="FF9933"/>
              </a:solidFill>
              <a:prstDash val="solid"/>
              <a:round/>
              <a:headEnd/>
              <a:tailEnd/>
            </a:ln>
          </p:spPr>
          <p:txBody>
            <a:bodyPr/>
            <a:lstStyle/>
            <a:p>
              <a:endParaRPr lang="en-US"/>
            </a:p>
          </p:txBody>
        </p:sp>
        <p:sp>
          <p:nvSpPr>
            <p:cNvPr id="332" name="Freeform 331"/>
            <p:cNvSpPr>
              <a:spLocks/>
            </p:cNvSpPr>
            <p:nvPr/>
          </p:nvSpPr>
          <p:spPr bwMode="auto">
            <a:xfrm>
              <a:off x="2013" y="2577"/>
              <a:ext cx="40" cy="1"/>
            </a:xfrm>
            <a:custGeom>
              <a:avLst/>
              <a:gdLst>
                <a:gd name="T0" fmla="*/ 0 w 40"/>
                <a:gd name="T1" fmla="*/ 0 h 1"/>
                <a:gd name="T2" fmla="*/ 12 w 40"/>
                <a:gd name="T3" fmla="*/ 0 h 1"/>
                <a:gd name="T4" fmla="*/ 17 w 40"/>
                <a:gd name="T5" fmla="*/ 0 h 1"/>
                <a:gd name="T6" fmla="*/ 28 w 40"/>
                <a:gd name="T7" fmla="*/ 0 h 1"/>
                <a:gd name="T8" fmla="*/ 40 w 40"/>
                <a:gd name="T9" fmla="*/ 0 h 1"/>
                <a:gd name="T10" fmla="*/ 0 60000 65536"/>
                <a:gd name="T11" fmla="*/ 0 60000 65536"/>
                <a:gd name="T12" fmla="*/ 0 60000 65536"/>
                <a:gd name="T13" fmla="*/ 0 60000 65536"/>
                <a:gd name="T14" fmla="*/ 0 60000 65536"/>
                <a:gd name="T15" fmla="*/ 0 w 40"/>
                <a:gd name="T16" fmla="*/ 0 h 1"/>
                <a:gd name="T17" fmla="*/ 40 w 40"/>
                <a:gd name="T18" fmla="*/ 1 h 1"/>
              </a:gdLst>
              <a:ahLst/>
              <a:cxnLst>
                <a:cxn ang="T10">
                  <a:pos x="T0" y="T1"/>
                </a:cxn>
                <a:cxn ang="T11">
                  <a:pos x="T2" y="T3"/>
                </a:cxn>
                <a:cxn ang="T12">
                  <a:pos x="T4" y="T5"/>
                </a:cxn>
                <a:cxn ang="T13">
                  <a:pos x="T6" y="T7"/>
                </a:cxn>
                <a:cxn ang="T14">
                  <a:pos x="T8" y="T9"/>
                </a:cxn>
              </a:cxnLst>
              <a:rect l="T15" t="T16" r="T17" b="T18"/>
              <a:pathLst>
                <a:path w="40" h="1">
                  <a:moveTo>
                    <a:pt x="0" y="0"/>
                  </a:moveTo>
                  <a:lnTo>
                    <a:pt x="12" y="0"/>
                  </a:lnTo>
                  <a:lnTo>
                    <a:pt x="17" y="0"/>
                  </a:lnTo>
                  <a:lnTo>
                    <a:pt x="28" y="0"/>
                  </a:lnTo>
                  <a:lnTo>
                    <a:pt x="40" y="0"/>
                  </a:lnTo>
                </a:path>
              </a:pathLst>
            </a:custGeom>
            <a:noFill/>
            <a:ln w="26988">
              <a:solidFill>
                <a:srgbClr val="FF9933"/>
              </a:solidFill>
              <a:prstDash val="solid"/>
              <a:round/>
              <a:headEnd/>
              <a:tailEnd/>
            </a:ln>
          </p:spPr>
          <p:txBody>
            <a:bodyPr/>
            <a:lstStyle/>
            <a:p>
              <a:endParaRPr lang="en-US"/>
            </a:p>
          </p:txBody>
        </p:sp>
        <p:sp>
          <p:nvSpPr>
            <p:cNvPr id="333" name="Freeform 332"/>
            <p:cNvSpPr>
              <a:spLocks/>
            </p:cNvSpPr>
            <p:nvPr/>
          </p:nvSpPr>
          <p:spPr bwMode="auto">
            <a:xfrm>
              <a:off x="2053" y="2539"/>
              <a:ext cx="39" cy="38"/>
            </a:xfrm>
            <a:custGeom>
              <a:avLst/>
              <a:gdLst>
                <a:gd name="T0" fmla="*/ 0 w 39"/>
                <a:gd name="T1" fmla="*/ 38 h 38"/>
                <a:gd name="T2" fmla="*/ 11 w 39"/>
                <a:gd name="T3" fmla="*/ 32 h 38"/>
                <a:gd name="T4" fmla="*/ 22 w 39"/>
                <a:gd name="T5" fmla="*/ 21 h 38"/>
                <a:gd name="T6" fmla="*/ 28 w 39"/>
                <a:gd name="T7" fmla="*/ 11 h 38"/>
                <a:gd name="T8" fmla="*/ 39 w 39"/>
                <a:gd name="T9" fmla="*/ 0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38"/>
                  </a:moveTo>
                  <a:lnTo>
                    <a:pt x="11" y="32"/>
                  </a:lnTo>
                  <a:lnTo>
                    <a:pt x="22" y="21"/>
                  </a:lnTo>
                  <a:lnTo>
                    <a:pt x="28" y="11"/>
                  </a:lnTo>
                  <a:lnTo>
                    <a:pt x="39" y="0"/>
                  </a:lnTo>
                </a:path>
              </a:pathLst>
            </a:custGeom>
            <a:noFill/>
            <a:ln w="26988">
              <a:solidFill>
                <a:srgbClr val="FF9933"/>
              </a:solidFill>
              <a:prstDash val="solid"/>
              <a:round/>
              <a:headEnd/>
              <a:tailEnd/>
            </a:ln>
          </p:spPr>
          <p:txBody>
            <a:bodyPr/>
            <a:lstStyle/>
            <a:p>
              <a:endParaRPr lang="en-US"/>
            </a:p>
          </p:txBody>
        </p:sp>
        <p:sp>
          <p:nvSpPr>
            <p:cNvPr id="334" name="Freeform 333"/>
            <p:cNvSpPr>
              <a:spLocks/>
            </p:cNvSpPr>
            <p:nvPr/>
          </p:nvSpPr>
          <p:spPr bwMode="auto">
            <a:xfrm>
              <a:off x="2092" y="2517"/>
              <a:ext cx="34" cy="22"/>
            </a:xfrm>
            <a:custGeom>
              <a:avLst/>
              <a:gdLst>
                <a:gd name="T0" fmla="*/ 0 w 34"/>
                <a:gd name="T1" fmla="*/ 22 h 22"/>
                <a:gd name="T2" fmla="*/ 17 w 34"/>
                <a:gd name="T3" fmla="*/ 6 h 22"/>
                <a:gd name="T4" fmla="*/ 23 w 34"/>
                <a:gd name="T5" fmla="*/ 0 h 22"/>
                <a:gd name="T6" fmla="*/ 34 w 34"/>
                <a:gd name="T7" fmla="*/ 0 h 22"/>
                <a:gd name="T8" fmla="*/ 0 60000 65536"/>
                <a:gd name="T9" fmla="*/ 0 60000 65536"/>
                <a:gd name="T10" fmla="*/ 0 60000 65536"/>
                <a:gd name="T11" fmla="*/ 0 60000 65536"/>
                <a:gd name="T12" fmla="*/ 0 w 34"/>
                <a:gd name="T13" fmla="*/ 0 h 22"/>
                <a:gd name="T14" fmla="*/ 34 w 34"/>
                <a:gd name="T15" fmla="*/ 22 h 22"/>
              </a:gdLst>
              <a:ahLst/>
              <a:cxnLst>
                <a:cxn ang="T8">
                  <a:pos x="T0" y="T1"/>
                </a:cxn>
                <a:cxn ang="T9">
                  <a:pos x="T2" y="T3"/>
                </a:cxn>
                <a:cxn ang="T10">
                  <a:pos x="T4" y="T5"/>
                </a:cxn>
                <a:cxn ang="T11">
                  <a:pos x="T6" y="T7"/>
                </a:cxn>
              </a:cxnLst>
              <a:rect l="T12" t="T13" r="T14" b="T15"/>
              <a:pathLst>
                <a:path w="34" h="22">
                  <a:moveTo>
                    <a:pt x="0" y="22"/>
                  </a:moveTo>
                  <a:lnTo>
                    <a:pt x="17" y="6"/>
                  </a:lnTo>
                  <a:lnTo>
                    <a:pt x="23" y="0"/>
                  </a:lnTo>
                  <a:lnTo>
                    <a:pt x="34" y="0"/>
                  </a:lnTo>
                </a:path>
              </a:pathLst>
            </a:custGeom>
            <a:noFill/>
            <a:ln w="26988">
              <a:solidFill>
                <a:srgbClr val="FF9933"/>
              </a:solidFill>
              <a:prstDash val="solid"/>
              <a:round/>
              <a:headEnd/>
              <a:tailEnd/>
            </a:ln>
          </p:spPr>
          <p:txBody>
            <a:bodyPr/>
            <a:lstStyle/>
            <a:p>
              <a:endParaRPr lang="en-US"/>
            </a:p>
          </p:txBody>
        </p:sp>
        <p:sp>
          <p:nvSpPr>
            <p:cNvPr id="335" name="Freeform 334"/>
            <p:cNvSpPr>
              <a:spLocks/>
            </p:cNvSpPr>
            <p:nvPr/>
          </p:nvSpPr>
          <p:spPr bwMode="auto">
            <a:xfrm>
              <a:off x="2126" y="2517"/>
              <a:ext cx="39" cy="22"/>
            </a:xfrm>
            <a:custGeom>
              <a:avLst/>
              <a:gdLst>
                <a:gd name="T0" fmla="*/ 0 w 39"/>
                <a:gd name="T1" fmla="*/ 0 h 22"/>
                <a:gd name="T2" fmla="*/ 11 w 39"/>
                <a:gd name="T3" fmla="*/ 6 h 22"/>
                <a:gd name="T4" fmla="*/ 17 w 39"/>
                <a:gd name="T5" fmla="*/ 11 h 22"/>
                <a:gd name="T6" fmla="*/ 28 w 39"/>
                <a:gd name="T7" fmla="*/ 16 h 22"/>
                <a:gd name="T8" fmla="*/ 39 w 39"/>
                <a:gd name="T9" fmla="*/ 22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11" y="6"/>
                  </a:lnTo>
                  <a:lnTo>
                    <a:pt x="17" y="11"/>
                  </a:lnTo>
                  <a:lnTo>
                    <a:pt x="28" y="16"/>
                  </a:lnTo>
                  <a:lnTo>
                    <a:pt x="39" y="22"/>
                  </a:lnTo>
                </a:path>
              </a:pathLst>
            </a:custGeom>
            <a:noFill/>
            <a:ln w="26988">
              <a:solidFill>
                <a:srgbClr val="FF9933"/>
              </a:solidFill>
              <a:prstDash val="solid"/>
              <a:round/>
              <a:headEnd/>
              <a:tailEnd/>
            </a:ln>
          </p:spPr>
          <p:txBody>
            <a:bodyPr/>
            <a:lstStyle/>
            <a:p>
              <a:endParaRPr lang="en-US"/>
            </a:p>
          </p:txBody>
        </p:sp>
        <p:sp>
          <p:nvSpPr>
            <p:cNvPr id="336" name="Freeform 335"/>
            <p:cNvSpPr>
              <a:spLocks/>
            </p:cNvSpPr>
            <p:nvPr/>
          </p:nvSpPr>
          <p:spPr bwMode="auto">
            <a:xfrm>
              <a:off x="2165" y="2539"/>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FF9933"/>
              </a:solidFill>
              <a:prstDash val="solid"/>
              <a:round/>
              <a:headEnd/>
              <a:tailEnd/>
            </a:ln>
          </p:spPr>
          <p:txBody>
            <a:bodyPr/>
            <a:lstStyle/>
            <a:p>
              <a:endParaRPr lang="en-US"/>
            </a:p>
          </p:txBody>
        </p:sp>
        <p:sp>
          <p:nvSpPr>
            <p:cNvPr id="337" name="Freeform 336"/>
            <p:cNvSpPr>
              <a:spLocks/>
            </p:cNvSpPr>
            <p:nvPr/>
          </p:nvSpPr>
          <p:spPr bwMode="auto">
            <a:xfrm>
              <a:off x="2204" y="2539"/>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FF9933"/>
              </a:solidFill>
              <a:prstDash val="solid"/>
              <a:round/>
              <a:headEnd/>
              <a:tailEnd/>
            </a:ln>
          </p:spPr>
          <p:txBody>
            <a:bodyPr/>
            <a:lstStyle/>
            <a:p>
              <a:endParaRPr lang="en-US"/>
            </a:p>
          </p:txBody>
        </p:sp>
        <p:sp>
          <p:nvSpPr>
            <p:cNvPr id="338" name="Freeform 337"/>
            <p:cNvSpPr>
              <a:spLocks/>
            </p:cNvSpPr>
            <p:nvPr/>
          </p:nvSpPr>
          <p:spPr bwMode="auto">
            <a:xfrm>
              <a:off x="2244" y="2539"/>
              <a:ext cx="39" cy="21"/>
            </a:xfrm>
            <a:custGeom>
              <a:avLst/>
              <a:gdLst>
                <a:gd name="T0" fmla="*/ 0 w 39"/>
                <a:gd name="T1" fmla="*/ 0 h 21"/>
                <a:gd name="T2" fmla="*/ 11 w 39"/>
                <a:gd name="T3" fmla="*/ 5 h 21"/>
                <a:gd name="T4" fmla="*/ 22 w 39"/>
                <a:gd name="T5" fmla="*/ 11 h 21"/>
                <a:gd name="T6" fmla="*/ 28 w 39"/>
                <a:gd name="T7" fmla="*/ 16 h 21"/>
                <a:gd name="T8" fmla="*/ 39 w 39"/>
                <a:gd name="T9" fmla="*/ 21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0" y="0"/>
                  </a:moveTo>
                  <a:lnTo>
                    <a:pt x="11" y="5"/>
                  </a:lnTo>
                  <a:lnTo>
                    <a:pt x="22" y="11"/>
                  </a:lnTo>
                  <a:lnTo>
                    <a:pt x="28" y="16"/>
                  </a:lnTo>
                  <a:lnTo>
                    <a:pt x="39" y="21"/>
                  </a:lnTo>
                </a:path>
              </a:pathLst>
            </a:custGeom>
            <a:noFill/>
            <a:ln w="26988">
              <a:solidFill>
                <a:srgbClr val="FF9933"/>
              </a:solidFill>
              <a:prstDash val="solid"/>
              <a:round/>
              <a:headEnd/>
              <a:tailEnd/>
            </a:ln>
          </p:spPr>
          <p:txBody>
            <a:bodyPr/>
            <a:lstStyle/>
            <a:p>
              <a:endParaRPr lang="en-US"/>
            </a:p>
          </p:txBody>
        </p:sp>
        <p:sp>
          <p:nvSpPr>
            <p:cNvPr id="339" name="Freeform 338"/>
            <p:cNvSpPr>
              <a:spLocks/>
            </p:cNvSpPr>
            <p:nvPr/>
          </p:nvSpPr>
          <p:spPr bwMode="auto">
            <a:xfrm>
              <a:off x="2283" y="2560"/>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FF9933"/>
              </a:solidFill>
              <a:prstDash val="solid"/>
              <a:round/>
              <a:headEnd/>
              <a:tailEnd/>
            </a:ln>
          </p:spPr>
          <p:txBody>
            <a:bodyPr/>
            <a:lstStyle/>
            <a:p>
              <a:endParaRPr lang="en-US"/>
            </a:p>
          </p:txBody>
        </p:sp>
        <p:sp>
          <p:nvSpPr>
            <p:cNvPr id="340" name="Freeform 339"/>
            <p:cNvSpPr>
              <a:spLocks/>
            </p:cNvSpPr>
            <p:nvPr/>
          </p:nvSpPr>
          <p:spPr bwMode="auto">
            <a:xfrm>
              <a:off x="2317" y="2539"/>
              <a:ext cx="39" cy="21"/>
            </a:xfrm>
            <a:custGeom>
              <a:avLst/>
              <a:gdLst>
                <a:gd name="T0" fmla="*/ 0 w 39"/>
                <a:gd name="T1" fmla="*/ 21 h 21"/>
                <a:gd name="T2" fmla="*/ 17 w 39"/>
                <a:gd name="T3" fmla="*/ 16 h 21"/>
                <a:gd name="T4" fmla="*/ 28 w 39"/>
                <a:gd name="T5" fmla="*/ 11 h 21"/>
                <a:gd name="T6" fmla="*/ 39 w 39"/>
                <a:gd name="T7" fmla="*/ 0 h 21"/>
                <a:gd name="T8" fmla="*/ 0 60000 65536"/>
                <a:gd name="T9" fmla="*/ 0 60000 65536"/>
                <a:gd name="T10" fmla="*/ 0 60000 65536"/>
                <a:gd name="T11" fmla="*/ 0 60000 65536"/>
                <a:gd name="T12" fmla="*/ 0 w 39"/>
                <a:gd name="T13" fmla="*/ 0 h 21"/>
                <a:gd name="T14" fmla="*/ 39 w 39"/>
                <a:gd name="T15" fmla="*/ 21 h 21"/>
              </a:gdLst>
              <a:ahLst/>
              <a:cxnLst>
                <a:cxn ang="T8">
                  <a:pos x="T0" y="T1"/>
                </a:cxn>
                <a:cxn ang="T9">
                  <a:pos x="T2" y="T3"/>
                </a:cxn>
                <a:cxn ang="T10">
                  <a:pos x="T4" y="T5"/>
                </a:cxn>
                <a:cxn ang="T11">
                  <a:pos x="T6" y="T7"/>
                </a:cxn>
              </a:cxnLst>
              <a:rect l="T12" t="T13" r="T14" b="T15"/>
              <a:pathLst>
                <a:path w="39" h="21">
                  <a:moveTo>
                    <a:pt x="0" y="21"/>
                  </a:moveTo>
                  <a:lnTo>
                    <a:pt x="17" y="16"/>
                  </a:lnTo>
                  <a:lnTo>
                    <a:pt x="28" y="11"/>
                  </a:lnTo>
                  <a:lnTo>
                    <a:pt x="39" y="0"/>
                  </a:lnTo>
                </a:path>
              </a:pathLst>
            </a:custGeom>
            <a:noFill/>
            <a:ln w="26988">
              <a:solidFill>
                <a:srgbClr val="FF9933"/>
              </a:solidFill>
              <a:prstDash val="solid"/>
              <a:round/>
              <a:headEnd/>
              <a:tailEnd/>
            </a:ln>
          </p:spPr>
          <p:txBody>
            <a:bodyPr/>
            <a:lstStyle/>
            <a:p>
              <a:endParaRPr lang="en-US"/>
            </a:p>
          </p:txBody>
        </p:sp>
        <p:sp>
          <p:nvSpPr>
            <p:cNvPr id="341" name="Freeform 340"/>
            <p:cNvSpPr>
              <a:spLocks/>
            </p:cNvSpPr>
            <p:nvPr/>
          </p:nvSpPr>
          <p:spPr bwMode="auto">
            <a:xfrm>
              <a:off x="2356" y="2458"/>
              <a:ext cx="40" cy="81"/>
            </a:xfrm>
            <a:custGeom>
              <a:avLst/>
              <a:gdLst>
                <a:gd name="T0" fmla="*/ 0 w 40"/>
                <a:gd name="T1" fmla="*/ 81 h 81"/>
                <a:gd name="T2" fmla="*/ 12 w 40"/>
                <a:gd name="T3" fmla="*/ 65 h 81"/>
                <a:gd name="T4" fmla="*/ 17 w 40"/>
                <a:gd name="T5" fmla="*/ 38 h 81"/>
                <a:gd name="T6" fmla="*/ 28 w 40"/>
                <a:gd name="T7" fmla="*/ 16 h 81"/>
                <a:gd name="T8" fmla="*/ 40 w 40"/>
                <a:gd name="T9" fmla="*/ 0 h 81"/>
                <a:gd name="T10" fmla="*/ 0 60000 65536"/>
                <a:gd name="T11" fmla="*/ 0 60000 65536"/>
                <a:gd name="T12" fmla="*/ 0 60000 65536"/>
                <a:gd name="T13" fmla="*/ 0 60000 65536"/>
                <a:gd name="T14" fmla="*/ 0 60000 65536"/>
                <a:gd name="T15" fmla="*/ 0 w 40"/>
                <a:gd name="T16" fmla="*/ 0 h 81"/>
                <a:gd name="T17" fmla="*/ 40 w 40"/>
                <a:gd name="T18" fmla="*/ 81 h 81"/>
              </a:gdLst>
              <a:ahLst/>
              <a:cxnLst>
                <a:cxn ang="T10">
                  <a:pos x="T0" y="T1"/>
                </a:cxn>
                <a:cxn ang="T11">
                  <a:pos x="T2" y="T3"/>
                </a:cxn>
                <a:cxn ang="T12">
                  <a:pos x="T4" y="T5"/>
                </a:cxn>
                <a:cxn ang="T13">
                  <a:pos x="T6" y="T7"/>
                </a:cxn>
                <a:cxn ang="T14">
                  <a:pos x="T8" y="T9"/>
                </a:cxn>
              </a:cxnLst>
              <a:rect l="T15" t="T16" r="T17" b="T18"/>
              <a:pathLst>
                <a:path w="40" h="81">
                  <a:moveTo>
                    <a:pt x="0" y="81"/>
                  </a:moveTo>
                  <a:lnTo>
                    <a:pt x="12" y="65"/>
                  </a:lnTo>
                  <a:lnTo>
                    <a:pt x="17" y="38"/>
                  </a:lnTo>
                  <a:lnTo>
                    <a:pt x="28" y="16"/>
                  </a:lnTo>
                  <a:lnTo>
                    <a:pt x="40" y="0"/>
                  </a:lnTo>
                </a:path>
              </a:pathLst>
            </a:custGeom>
            <a:noFill/>
            <a:ln w="26988">
              <a:solidFill>
                <a:srgbClr val="FF9933"/>
              </a:solidFill>
              <a:prstDash val="solid"/>
              <a:round/>
              <a:headEnd/>
              <a:tailEnd/>
            </a:ln>
          </p:spPr>
          <p:txBody>
            <a:bodyPr/>
            <a:lstStyle/>
            <a:p>
              <a:endParaRPr lang="en-US"/>
            </a:p>
          </p:txBody>
        </p:sp>
        <p:sp>
          <p:nvSpPr>
            <p:cNvPr id="342" name="Freeform 341"/>
            <p:cNvSpPr>
              <a:spLocks/>
            </p:cNvSpPr>
            <p:nvPr/>
          </p:nvSpPr>
          <p:spPr bwMode="auto">
            <a:xfrm>
              <a:off x="2396" y="2452"/>
              <a:ext cx="39" cy="6"/>
            </a:xfrm>
            <a:custGeom>
              <a:avLst/>
              <a:gdLst>
                <a:gd name="T0" fmla="*/ 0 w 39"/>
                <a:gd name="T1" fmla="*/ 6 h 6"/>
                <a:gd name="T2" fmla="*/ 11 w 39"/>
                <a:gd name="T3" fmla="*/ 0 h 6"/>
                <a:gd name="T4" fmla="*/ 17 w 39"/>
                <a:gd name="T5" fmla="*/ 0 h 6"/>
                <a:gd name="T6" fmla="*/ 28 w 39"/>
                <a:gd name="T7" fmla="*/ 6 h 6"/>
                <a:gd name="T8" fmla="*/ 39 w 39"/>
                <a:gd name="T9" fmla="*/ 6 h 6"/>
                <a:gd name="T10" fmla="*/ 0 60000 65536"/>
                <a:gd name="T11" fmla="*/ 0 60000 65536"/>
                <a:gd name="T12" fmla="*/ 0 60000 65536"/>
                <a:gd name="T13" fmla="*/ 0 60000 65536"/>
                <a:gd name="T14" fmla="*/ 0 60000 65536"/>
                <a:gd name="T15" fmla="*/ 0 w 39"/>
                <a:gd name="T16" fmla="*/ 0 h 6"/>
                <a:gd name="T17" fmla="*/ 39 w 39"/>
                <a:gd name="T18" fmla="*/ 6 h 6"/>
              </a:gdLst>
              <a:ahLst/>
              <a:cxnLst>
                <a:cxn ang="T10">
                  <a:pos x="T0" y="T1"/>
                </a:cxn>
                <a:cxn ang="T11">
                  <a:pos x="T2" y="T3"/>
                </a:cxn>
                <a:cxn ang="T12">
                  <a:pos x="T4" y="T5"/>
                </a:cxn>
                <a:cxn ang="T13">
                  <a:pos x="T6" y="T7"/>
                </a:cxn>
                <a:cxn ang="T14">
                  <a:pos x="T8" y="T9"/>
                </a:cxn>
              </a:cxnLst>
              <a:rect l="T15" t="T16" r="T17" b="T18"/>
              <a:pathLst>
                <a:path w="39" h="6">
                  <a:moveTo>
                    <a:pt x="0" y="6"/>
                  </a:moveTo>
                  <a:lnTo>
                    <a:pt x="11" y="0"/>
                  </a:lnTo>
                  <a:lnTo>
                    <a:pt x="17" y="0"/>
                  </a:lnTo>
                  <a:lnTo>
                    <a:pt x="28" y="6"/>
                  </a:lnTo>
                  <a:lnTo>
                    <a:pt x="39" y="6"/>
                  </a:lnTo>
                </a:path>
              </a:pathLst>
            </a:custGeom>
            <a:noFill/>
            <a:ln w="26988">
              <a:solidFill>
                <a:srgbClr val="FF9933"/>
              </a:solidFill>
              <a:prstDash val="solid"/>
              <a:round/>
              <a:headEnd/>
              <a:tailEnd/>
            </a:ln>
          </p:spPr>
          <p:txBody>
            <a:bodyPr/>
            <a:lstStyle/>
            <a:p>
              <a:endParaRPr lang="en-US"/>
            </a:p>
          </p:txBody>
        </p:sp>
        <p:sp>
          <p:nvSpPr>
            <p:cNvPr id="343" name="Freeform 342"/>
            <p:cNvSpPr>
              <a:spLocks/>
            </p:cNvSpPr>
            <p:nvPr/>
          </p:nvSpPr>
          <p:spPr bwMode="auto">
            <a:xfrm>
              <a:off x="2435" y="2458"/>
              <a:ext cx="39" cy="1"/>
            </a:xfrm>
            <a:custGeom>
              <a:avLst/>
              <a:gdLst>
                <a:gd name="T0" fmla="*/ 0 w 39"/>
                <a:gd name="T1" fmla="*/ 0 h 1"/>
                <a:gd name="T2" fmla="*/ 22 w 39"/>
                <a:gd name="T3" fmla="*/ 0 h 1"/>
                <a:gd name="T4" fmla="*/ 28 w 39"/>
                <a:gd name="T5" fmla="*/ 0 h 1"/>
                <a:gd name="T6" fmla="*/ 39 w 39"/>
                <a:gd name="T7" fmla="*/ 0 h 1"/>
                <a:gd name="T8" fmla="*/ 0 60000 65536"/>
                <a:gd name="T9" fmla="*/ 0 60000 65536"/>
                <a:gd name="T10" fmla="*/ 0 60000 65536"/>
                <a:gd name="T11" fmla="*/ 0 60000 65536"/>
                <a:gd name="T12" fmla="*/ 0 w 39"/>
                <a:gd name="T13" fmla="*/ 0 h 1"/>
                <a:gd name="T14" fmla="*/ 39 w 39"/>
                <a:gd name="T15" fmla="*/ 1 h 1"/>
              </a:gdLst>
              <a:ahLst/>
              <a:cxnLst>
                <a:cxn ang="T8">
                  <a:pos x="T0" y="T1"/>
                </a:cxn>
                <a:cxn ang="T9">
                  <a:pos x="T2" y="T3"/>
                </a:cxn>
                <a:cxn ang="T10">
                  <a:pos x="T4" y="T5"/>
                </a:cxn>
                <a:cxn ang="T11">
                  <a:pos x="T6" y="T7"/>
                </a:cxn>
              </a:cxnLst>
              <a:rect l="T12" t="T13" r="T14" b="T15"/>
              <a:pathLst>
                <a:path w="39" h="1">
                  <a:moveTo>
                    <a:pt x="0" y="0"/>
                  </a:moveTo>
                  <a:lnTo>
                    <a:pt x="22" y="0"/>
                  </a:lnTo>
                  <a:lnTo>
                    <a:pt x="28" y="0"/>
                  </a:lnTo>
                  <a:lnTo>
                    <a:pt x="39" y="0"/>
                  </a:lnTo>
                </a:path>
              </a:pathLst>
            </a:custGeom>
            <a:noFill/>
            <a:ln w="26988">
              <a:solidFill>
                <a:srgbClr val="FF9933"/>
              </a:solidFill>
              <a:prstDash val="solid"/>
              <a:round/>
              <a:headEnd/>
              <a:tailEnd/>
            </a:ln>
          </p:spPr>
          <p:txBody>
            <a:bodyPr/>
            <a:lstStyle/>
            <a:p>
              <a:endParaRPr lang="en-US"/>
            </a:p>
          </p:txBody>
        </p:sp>
        <p:sp>
          <p:nvSpPr>
            <p:cNvPr id="344" name="Freeform 343"/>
            <p:cNvSpPr>
              <a:spLocks/>
            </p:cNvSpPr>
            <p:nvPr/>
          </p:nvSpPr>
          <p:spPr bwMode="auto">
            <a:xfrm>
              <a:off x="2474" y="2420"/>
              <a:ext cx="34" cy="38"/>
            </a:xfrm>
            <a:custGeom>
              <a:avLst/>
              <a:gdLst>
                <a:gd name="T0" fmla="*/ 0 w 34"/>
                <a:gd name="T1" fmla="*/ 38 h 38"/>
                <a:gd name="T2" fmla="*/ 12 w 34"/>
                <a:gd name="T3" fmla="*/ 27 h 38"/>
                <a:gd name="T4" fmla="*/ 17 w 34"/>
                <a:gd name="T5" fmla="*/ 16 h 38"/>
                <a:gd name="T6" fmla="*/ 23 w 34"/>
                <a:gd name="T7" fmla="*/ 5 h 38"/>
                <a:gd name="T8" fmla="*/ 34 w 34"/>
                <a:gd name="T9" fmla="*/ 0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0" y="38"/>
                  </a:moveTo>
                  <a:lnTo>
                    <a:pt x="12" y="27"/>
                  </a:lnTo>
                  <a:lnTo>
                    <a:pt x="17" y="16"/>
                  </a:lnTo>
                  <a:lnTo>
                    <a:pt x="23" y="5"/>
                  </a:lnTo>
                  <a:lnTo>
                    <a:pt x="34" y="0"/>
                  </a:lnTo>
                </a:path>
              </a:pathLst>
            </a:custGeom>
            <a:noFill/>
            <a:ln w="26988">
              <a:solidFill>
                <a:srgbClr val="FF9933"/>
              </a:solidFill>
              <a:prstDash val="solid"/>
              <a:round/>
              <a:headEnd/>
              <a:tailEnd/>
            </a:ln>
          </p:spPr>
          <p:txBody>
            <a:bodyPr/>
            <a:lstStyle/>
            <a:p>
              <a:endParaRPr lang="en-US"/>
            </a:p>
          </p:txBody>
        </p:sp>
        <p:sp>
          <p:nvSpPr>
            <p:cNvPr id="345" name="Freeform 344"/>
            <p:cNvSpPr>
              <a:spLocks/>
            </p:cNvSpPr>
            <p:nvPr/>
          </p:nvSpPr>
          <p:spPr bwMode="auto">
            <a:xfrm>
              <a:off x="2508" y="2420"/>
              <a:ext cx="39" cy="59"/>
            </a:xfrm>
            <a:custGeom>
              <a:avLst/>
              <a:gdLst>
                <a:gd name="T0" fmla="*/ 0 w 39"/>
                <a:gd name="T1" fmla="*/ 0 h 59"/>
                <a:gd name="T2" fmla="*/ 11 w 39"/>
                <a:gd name="T3" fmla="*/ 11 h 59"/>
                <a:gd name="T4" fmla="*/ 17 w 39"/>
                <a:gd name="T5" fmla="*/ 27 h 59"/>
                <a:gd name="T6" fmla="*/ 28 w 39"/>
                <a:gd name="T7" fmla="*/ 49 h 59"/>
                <a:gd name="T8" fmla="*/ 39 w 39"/>
                <a:gd name="T9" fmla="*/ 59 h 59"/>
                <a:gd name="T10" fmla="*/ 0 60000 65536"/>
                <a:gd name="T11" fmla="*/ 0 60000 65536"/>
                <a:gd name="T12" fmla="*/ 0 60000 65536"/>
                <a:gd name="T13" fmla="*/ 0 60000 65536"/>
                <a:gd name="T14" fmla="*/ 0 60000 65536"/>
                <a:gd name="T15" fmla="*/ 0 w 39"/>
                <a:gd name="T16" fmla="*/ 0 h 59"/>
                <a:gd name="T17" fmla="*/ 39 w 39"/>
                <a:gd name="T18" fmla="*/ 59 h 59"/>
              </a:gdLst>
              <a:ahLst/>
              <a:cxnLst>
                <a:cxn ang="T10">
                  <a:pos x="T0" y="T1"/>
                </a:cxn>
                <a:cxn ang="T11">
                  <a:pos x="T2" y="T3"/>
                </a:cxn>
                <a:cxn ang="T12">
                  <a:pos x="T4" y="T5"/>
                </a:cxn>
                <a:cxn ang="T13">
                  <a:pos x="T6" y="T7"/>
                </a:cxn>
                <a:cxn ang="T14">
                  <a:pos x="T8" y="T9"/>
                </a:cxn>
              </a:cxnLst>
              <a:rect l="T15" t="T16" r="T17" b="T18"/>
              <a:pathLst>
                <a:path w="39" h="59">
                  <a:moveTo>
                    <a:pt x="0" y="0"/>
                  </a:moveTo>
                  <a:lnTo>
                    <a:pt x="11" y="11"/>
                  </a:lnTo>
                  <a:lnTo>
                    <a:pt x="17" y="27"/>
                  </a:lnTo>
                  <a:lnTo>
                    <a:pt x="28" y="49"/>
                  </a:lnTo>
                  <a:lnTo>
                    <a:pt x="39" y="59"/>
                  </a:lnTo>
                </a:path>
              </a:pathLst>
            </a:custGeom>
            <a:noFill/>
            <a:ln w="26988">
              <a:solidFill>
                <a:srgbClr val="FF9933"/>
              </a:solidFill>
              <a:prstDash val="solid"/>
              <a:round/>
              <a:headEnd/>
              <a:tailEnd/>
            </a:ln>
          </p:spPr>
          <p:txBody>
            <a:bodyPr/>
            <a:lstStyle/>
            <a:p>
              <a:endParaRPr lang="en-US"/>
            </a:p>
          </p:txBody>
        </p:sp>
        <p:sp>
          <p:nvSpPr>
            <p:cNvPr id="346" name="Freeform 345"/>
            <p:cNvSpPr>
              <a:spLocks/>
            </p:cNvSpPr>
            <p:nvPr/>
          </p:nvSpPr>
          <p:spPr bwMode="auto">
            <a:xfrm>
              <a:off x="2547" y="2479"/>
              <a:ext cx="40" cy="6"/>
            </a:xfrm>
            <a:custGeom>
              <a:avLst/>
              <a:gdLst>
                <a:gd name="T0" fmla="*/ 0 w 40"/>
                <a:gd name="T1" fmla="*/ 0 h 6"/>
                <a:gd name="T2" fmla="*/ 12 w 40"/>
                <a:gd name="T3" fmla="*/ 6 h 6"/>
                <a:gd name="T4" fmla="*/ 17 w 40"/>
                <a:gd name="T5" fmla="*/ 6 h 6"/>
                <a:gd name="T6" fmla="*/ 40 w 40"/>
                <a:gd name="T7" fmla="*/ 0 h 6"/>
                <a:gd name="T8" fmla="*/ 0 60000 65536"/>
                <a:gd name="T9" fmla="*/ 0 60000 65536"/>
                <a:gd name="T10" fmla="*/ 0 60000 65536"/>
                <a:gd name="T11" fmla="*/ 0 60000 65536"/>
                <a:gd name="T12" fmla="*/ 0 w 40"/>
                <a:gd name="T13" fmla="*/ 0 h 6"/>
                <a:gd name="T14" fmla="*/ 40 w 40"/>
                <a:gd name="T15" fmla="*/ 6 h 6"/>
              </a:gdLst>
              <a:ahLst/>
              <a:cxnLst>
                <a:cxn ang="T8">
                  <a:pos x="T0" y="T1"/>
                </a:cxn>
                <a:cxn ang="T9">
                  <a:pos x="T2" y="T3"/>
                </a:cxn>
                <a:cxn ang="T10">
                  <a:pos x="T4" y="T5"/>
                </a:cxn>
                <a:cxn ang="T11">
                  <a:pos x="T6" y="T7"/>
                </a:cxn>
              </a:cxnLst>
              <a:rect l="T12" t="T13" r="T14" b="T15"/>
              <a:pathLst>
                <a:path w="40" h="6">
                  <a:moveTo>
                    <a:pt x="0" y="0"/>
                  </a:moveTo>
                  <a:lnTo>
                    <a:pt x="12" y="6"/>
                  </a:lnTo>
                  <a:lnTo>
                    <a:pt x="17" y="6"/>
                  </a:lnTo>
                  <a:lnTo>
                    <a:pt x="40" y="0"/>
                  </a:lnTo>
                </a:path>
              </a:pathLst>
            </a:custGeom>
            <a:noFill/>
            <a:ln w="26988">
              <a:solidFill>
                <a:srgbClr val="FF9933"/>
              </a:solidFill>
              <a:prstDash val="solid"/>
              <a:round/>
              <a:headEnd/>
              <a:tailEnd/>
            </a:ln>
          </p:spPr>
          <p:txBody>
            <a:bodyPr/>
            <a:lstStyle/>
            <a:p>
              <a:endParaRPr lang="en-US"/>
            </a:p>
          </p:txBody>
        </p:sp>
        <p:sp>
          <p:nvSpPr>
            <p:cNvPr id="347" name="Freeform 346"/>
            <p:cNvSpPr>
              <a:spLocks/>
            </p:cNvSpPr>
            <p:nvPr/>
          </p:nvSpPr>
          <p:spPr bwMode="auto">
            <a:xfrm>
              <a:off x="2587" y="2458"/>
              <a:ext cx="39" cy="21"/>
            </a:xfrm>
            <a:custGeom>
              <a:avLst/>
              <a:gdLst>
                <a:gd name="T0" fmla="*/ 0 w 39"/>
                <a:gd name="T1" fmla="*/ 21 h 21"/>
                <a:gd name="T2" fmla="*/ 11 w 39"/>
                <a:gd name="T3" fmla="*/ 16 h 21"/>
                <a:gd name="T4" fmla="*/ 17 w 39"/>
                <a:gd name="T5" fmla="*/ 11 h 21"/>
                <a:gd name="T6" fmla="*/ 28 w 39"/>
                <a:gd name="T7" fmla="*/ 0 h 21"/>
                <a:gd name="T8" fmla="*/ 39 w 39"/>
                <a:gd name="T9" fmla="*/ 0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0" y="21"/>
                  </a:moveTo>
                  <a:lnTo>
                    <a:pt x="11" y="16"/>
                  </a:lnTo>
                  <a:lnTo>
                    <a:pt x="17" y="11"/>
                  </a:lnTo>
                  <a:lnTo>
                    <a:pt x="28" y="0"/>
                  </a:lnTo>
                  <a:lnTo>
                    <a:pt x="39" y="0"/>
                  </a:lnTo>
                </a:path>
              </a:pathLst>
            </a:custGeom>
            <a:noFill/>
            <a:ln w="26988">
              <a:solidFill>
                <a:srgbClr val="FF9933"/>
              </a:solidFill>
              <a:prstDash val="solid"/>
              <a:round/>
              <a:headEnd/>
              <a:tailEnd/>
            </a:ln>
          </p:spPr>
          <p:txBody>
            <a:bodyPr/>
            <a:lstStyle/>
            <a:p>
              <a:endParaRPr lang="en-US"/>
            </a:p>
          </p:txBody>
        </p:sp>
        <p:sp>
          <p:nvSpPr>
            <p:cNvPr id="348" name="Freeform 347"/>
            <p:cNvSpPr>
              <a:spLocks/>
            </p:cNvSpPr>
            <p:nvPr/>
          </p:nvSpPr>
          <p:spPr bwMode="auto">
            <a:xfrm>
              <a:off x="2626" y="2458"/>
              <a:ext cx="39" cy="43"/>
            </a:xfrm>
            <a:custGeom>
              <a:avLst/>
              <a:gdLst>
                <a:gd name="T0" fmla="*/ 0 w 39"/>
                <a:gd name="T1" fmla="*/ 0 h 43"/>
                <a:gd name="T2" fmla="*/ 11 w 39"/>
                <a:gd name="T3" fmla="*/ 5 h 43"/>
                <a:gd name="T4" fmla="*/ 23 w 39"/>
                <a:gd name="T5" fmla="*/ 21 h 43"/>
                <a:gd name="T6" fmla="*/ 28 w 39"/>
                <a:gd name="T7" fmla="*/ 32 h 43"/>
                <a:gd name="T8" fmla="*/ 39 w 39"/>
                <a:gd name="T9" fmla="*/ 43 h 43"/>
                <a:gd name="T10" fmla="*/ 0 60000 65536"/>
                <a:gd name="T11" fmla="*/ 0 60000 65536"/>
                <a:gd name="T12" fmla="*/ 0 60000 65536"/>
                <a:gd name="T13" fmla="*/ 0 60000 65536"/>
                <a:gd name="T14" fmla="*/ 0 60000 65536"/>
                <a:gd name="T15" fmla="*/ 0 w 39"/>
                <a:gd name="T16" fmla="*/ 0 h 43"/>
                <a:gd name="T17" fmla="*/ 39 w 39"/>
                <a:gd name="T18" fmla="*/ 43 h 43"/>
              </a:gdLst>
              <a:ahLst/>
              <a:cxnLst>
                <a:cxn ang="T10">
                  <a:pos x="T0" y="T1"/>
                </a:cxn>
                <a:cxn ang="T11">
                  <a:pos x="T2" y="T3"/>
                </a:cxn>
                <a:cxn ang="T12">
                  <a:pos x="T4" y="T5"/>
                </a:cxn>
                <a:cxn ang="T13">
                  <a:pos x="T6" y="T7"/>
                </a:cxn>
                <a:cxn ang="T14">
                  <a:pos x="T8" y="T9"/>
                </a:cxn>
              </a:cxnLst>
              <a:rect l="T15" t="T16" r="T17" b="T18"/>
              <a:pathLst>
                <a:path w="39" h="43">
                  <a:moveTo>
                    <a:pt x="0" y="0"/>
                  </a:moveTo>
                  <a:lnTo>
                    <a:pt x="11" y="5"/>
                  </a:lnTo>
                  <a:lnTo>
                    <a:pt x="23" y="21"/>
                  </a:lnTo>
                  <a:lnTo>
                    <a:pt x="28" y="32"/>
                  </a:lnTo>
                  <a:lnTo>
                    <a:pt x="39" y="43"/>
                  </a:lnTo>
                </a:path>
              </a:pathLst>
            </a:custGeom>
            <a:noFill/>
            <a:ln w="26988">
              <a:solidFill>
                <a:srgbClr val="FF9933"/>
              </a:solidFill>
              <a:prstDash val="solid"/>
              <a:round/>
              <a:headEnd/>
              <a:tailEnd/>
            </a:ln>
          </p:spPr>
          <p:txBody>
            <a:bodyPr/>
            <a:lstStyle/>
            <a:p>
              <a:endParaRPr lang="en-US"/>
            </a:p>
          </p:txBody>
        </p:sp>
        <p:sp>
          <p:nvSpPr>
            <p:cNvPr id="349" name="Freeform 348"/>
            <p:cNvSpPr>
              <a:spLocks/>
            </p:cNvSpPr>
            <p:nvPr/>
          </p:nvSpPr>
          <p:spPr bwMode="auto">
            <a:xfrm>
              <a:off x="2665" y="2501"/>
              <a:ext cx="34" cy="16"/>
            </a:xfrm>
            <a:custGeom>
              <a:avLst/>
              <a:gdLst>
                <a:gd name="T0" fmla="*/ 0 w 34"/>
                <a:gd name="T1" fmla="*/ 0 h 16"/>
                <a:gd name="T2" fmla="*/ 17 w 34"/>
                <a:gd name="T3" fmla="*/ 11 h 16"/>
                <a:gd name="T4" fmla="*/ 34 w 34"/>
                <a:gd name="T5" fmla="*/ 16 h 16"/>
                <a:gd name="T6" fmla="*/ 0 60000 65536"/>
                <a:gd name="T7" fmla="*/ 0 60000 65536"/>
                <a:gd name="T8" fmla="*/ 0 60000 65536"/>
                <a:gd name="T9" fmla="*/ 0 w 34"/>
                <a:gd name="T10" fmla="*/ 0 h 16"/>
                <a:gd name="T11" fmla="*/ 34 w 34"/>
                <a:gd name="T12" fmla="*/ 16 h 16"/>
              </a:gdLst>
              <a:ahLst/>
              <a:cxnLst>
                <a:cxn ang="T6">
                  <a:pos x="T0" y="T1"/>
                </a:cxn>
                <a:cxn ang="T7">
                  <a:pos x="T2" y="T3"/>
                </a:cxn>
                <a:cxn ang="T8">
                  <a:pos x="T4" y="T5"/>
                </a:cxn>
              </a:cxnLst>
              <a:rect l="T9" t="T10" r="T11" b="T12"/>
              <a:pathLst>
                <a:path w="34" h="16">
                  <a:moveTo>
                    <a:pt x="0" y="0"/>
                  </a:moveTo>
                  <a:lnTo>
                    <a:pt x="17" y="11"/>
                  </a:lnTo>
                  <a:lnTo>
                    <a:pt x="34" y="16"/>
                  </a:lnTo>
                </a:path>
              </a:pathLst>
            </a:custGeom>
            <a:noFill/>
            <a:ln w="26988">
              <a:solidFill>
                <a:srgbClr val="FF9933"/>
              </a:solidFill>
              <a:prstDash val="solid"/>
              <a:round/>
              <a:headEnd/>
              <a:tailEnd/>
            </a:ln>
          </p:spPr>
          <p:txBody>
            <a:bodyPr/>
            <a:lstStyle/>
            <a:p>
              <a:endParaRPr lang="en-US"/>
            </a:p>
          </p:txBody>
        </p:sp>
        <p:sp>
          <p:nvSpPr>
            <p:cNvPr id="350" name="Freeform 349"/>
            <p:cNvSpPr>
              <a:spLocks/>
            </p:cNvSpPr>
            <p:nvPr/>
          </p:nvSpPr>
          <p:spPr bwMode="auto">
            <a:xfrm>
              <a:off x="2699" y="2517"/>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FF9933"/>
              </a:solidFill>
              <a:prstDash val="solid"/>
              <a:round/>
              <a:headEnd/>
              <a:tailEnd/>
            </a:ln>
          </p:spPr>
          <p:txBody>
            <a:bodyPr/>
            <a:lstStyle/>
            <a:p>
              <a:endParaRPr lang="en-US"/>
            </a:p>
          </p:txBody>
        </p:sp>
        <p:sp>
          <p:nvSpPr>
            <p:cNvPr id="351" name="Line 350"/>
            <p:cNvSpPr>
              <a:spLocks noChangeShapeType="1"/>
            </p:cNvSpPr>
            <p:nvPr/>
          </p:nvSpPr>
          <p:spPr bwMode="auto">
            <a:xfrm>
              <a:off x="2739" y="2517"/>
              <a:ext cx="39" cy="1"/>
            </a:xfrm>
            <a:prstGeom prst="line">
              <a:avLst/>
            </a:prstGeom>
            <a:noFill/>
            <a:ln w="26988">
              <a:solidFill>
                <a:srgbClr val="FF9933"/>
              </a:solidFill>
              <a:round/>
              <a:headEnd/>
              <a:tailEnd/>
            </a:ln>
          </p:spPr>
          <p:txBody>
            <a:bodyPr/>
            <a:lstStyle/>
            <a:p>
              <a:endParaRPr lang="en-US"/>
            </a:p>
          </p:txBody>
        </p:sp>
        <p:sp>
          <p:nvSpPr>
            <p:cNvPr id="352" name="Freeform 351"/>
            <p:cNvSpPr>
              <a:spLocks/>
            </p:cNvSpPr>
            <p:nvPr/>
          </p:nvSpPr>
          <p:spPr bwMode="auto">
            <a:xfrm>
              <a:off x="2778" y="2517"/>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FF9933"/>
              </a:solidFill>
              <a:prstDash val="solid"/>
              <a:round/>
              <a:headEnd/>
              <a:tailEnd/>
            </a:ln>
          </p:spPr>
          <p:txBody>
            <a:bodyPr/>
            <a:lstStyle/>
            <a:p>
              <a:endParaRPr lang="en-US"/>
            </a:p>
          </p:txBody>
        </p:sp>
        <p:sp>
          <p:nvSpPr>
            <p:cNvPr id="353" name="Freeform 352"/>
            <p:cNvSpPr>
              <a:spLocks/>
            </p:cNvSpPr>
            <p:nvPr/>
          </p:nvSpPr>
          <p:spPr bwMode="auto">
            <a:xfrm>
              <a:off x="2817" y="2501"/>
              <a:ext cx="40" cy="16"/>
            </a:xfrm>
            <a:custGeom>
              <a:avLst/>
              <a:gdLst>
                <a:gd name="T0" fmla="*/ 0 w 40"/>
                <a:gd name="T1" fmla="*/ 16 h 16"/>
                <a:gd name="T2" fmla="*/ 23 w 40"/>
                <a:gd name="T3" fmla="*/ 5 h 16"/>
                <a:gd name="T4" fmla="*/ 28 w 40"/>
                <a:gd name="T5" fmla="*/ 0 h 16"/>
                <a:gd name="T6" fmla="*/ 40 w 40"/>
                <a:gd name="T7" fmla="*/ 0 h 16"/>
                <a:gd name="T8" fmla="*/ 0 60000 65536"/>
                <a:gd name="T9" fmla="*/ 0 60000 65536"/>
                <a:gd name="T10" fmla="*/ 0 60000 65536"/>
                <a:gd name="T11" fmla="*/ 0 60000 65536"/>
                <a:gd name="T12" fmla="*/ 0 w 40"/>
                <a:gd name="T13" fmla="*/ 0 h 16"/>
                <a:gd name="T14" fmla="*/ 40 w 40"/>
                <a:gd name="T15" fmla="*/ 16 h 16"/>
              </a:gdLst>
              <a:ahLst/>
              <a:cxnLst>
                <a:cxn ang="T8">
                  <a:pos x="T0" y="T1"/>
                </a:cxn>
                <a:cxn ang="T9">
                  <a:pos x="T2" y="T3"/>
                </a:cxn>
                <a:cxn ang="T10">
                  <a:pos x="T4" y="T5"/>
                </a:cxn>
                <a:cxn ang="T11">
                  <a:pos x="T6" y="T7"/>
                </a:cxn>
              </a:cxnLst>
              <a:rect l="T12" t="T13" r="T14" b="T15"/>
              <a:pathLst>
                <a:path w="40" h="16">
                  <a:moveTo>
                    <a:pt x="0" y="16"/>
                  </a:moveTo>
                  <a:lnTo>
                    <a:pt x="23" y="5"/>
                  </a:lnTo>
                  <a:lnTo>
                    <a:pt x="28" y="0"/>
                  </a:lnTo>
                  <a:lnTo>
                    <a:pt x="40" y="0"/>
                  </a:lnTo>
                </a:path>
              </a:pathLst>
            </a:custGeom>
            <a:noFill/>
            <a:ln w="26988">
              <a:solidFill>
                <a:srgbClr val="FF9933"/>
              </a:solidFill>
              <a:prstDash val="solid"/>
              <a:round/>
              <a:headEnd/>
              <a:tailEnd/>
            </a:ln>
          </p:spPr>
          <p:txBody>
            <a:bodyPr/>
            <a:lstStyle/>
            <a:p>
              <a:endParaRPr lang="en-US"/>
            </a:p>
          </p:txBody>
        </p:sp>
        <p:sp>
          <p:nvSpPr>
            <p:cNvPr id="354" name="Freeform 353"/>
            <p:cNvSpPr>
              <a:spLocks/>
            </p:cNvSpPr>
            <p:nvPr/>
          </p:nvSpPr>
          <p:spPr bwMode="auto">
            <a:xfrm>
              <a:off x="2857" y="2501"/>
              <a:ext cx="33" cy="16"/>
            </a:xfrm>
            <a:custGeom>
              <a:avLst/>
              <a:gdLst>
                <a:gd name="T0" fmla="*/ 0 w 33"/>
                <a:gd name="T1" fmla="*/ 0 h 16"/>
                <a:gd name="T2" fmla="*/ 11 w 33"/>
                <a:gd name="T3" fmla="*/ 0 h 16"/>
                <a:gd name="T4" fmla="*/ 17 w 33"/>
                <a:gd name="T5" fmla="*/ 5 h 16"/>
                <a:gd name="T6" fmla="*/ 22 w 33"/>
                <a:gd name="T7" fmla="*/ 16 h 16"/>
                <a:gd name="T8" fmla="*/ 33 w 33"/>
                <a:gd name="T9" fmla="*/ 16 h 16"/>
                <a:gd name="T10" fmla="*/ 0 60000 65536"/>
                <a:gd name="T11" fmla="*/ 0 60000 65536"/>
                <a:gd name="T12" fmla="*/ 0 60000 65536"/>
                <a:gd name="T13" fmla="*/ 0 60000 65536"/>
                <a:gd name="T14" fmla="*/ 0 60000 65536"/>
                <a:gd name="T15" fmla="*/ 0 w 33"/>
                <a:gd name="T16" fmla="*/ 0 h 16"/>
                <a:gd name="T17" fmla="*/ 33 w 33"/>
                <a:gd name="T18" fmla="*/ 16 h 16"/>
              </a:gdLst>
              <a:ahLst/>
              <a:cxnLst>
                <a:cxn ang="T10">
                  <a:pos x="T0" y="T1"/>
                </a:cxn>
                <a:cxn ang="T11">
                  <a:pos x="T2" y="T3"/>
                </a:cxn>
                <a:cxn ang="T12">
                  <a:pos x="T4" y="T5"/>
                </a:cxn>
                <a:cxn ang="T13">
                  <a:pos x="T6" y="T7"/>
                </a:cxn>
                <a:cxn ang="T14">
                  <a:pos x="T8" y="T9"/>
                </a:cxn>
              </a:cxnLst>
              <a:rect l="T15" t="T16" r="T17" b="T18"/>
              <a:pathLst>
                <a:path w="33" h="16">
                  <a:moveTo>
                    <a:pt x="0" y="0"/>
                  </a:moveTo>
                  <a:lnTo>
                    <a:pt x="11" y="0"/>
                  </a:lnTo>
                  <a:lnTo>
                    <a:pt x="17" y="5"/>
                  </a:lnTo>
                  <a:lnTo>
                    <a:pt x="22" y="16"/>
                  </a:lnTo>
                  <a:lnTo>
                    <a:pt x="33" y="16"/>
                  </a:lnTo>
                </a:path>
              </a:pathLst>
            </a:custGeom>
            <a:noFill/>
            <a:ln w="26988">
              <a:solidFill>
                <a:srgbClr val="FF9933"/>
              </a:solidFill>
              <a:prstDash val="solid"/>
              <a:round/>
              <a:headEnd/>
              <a:tailEnd/>
            </a:ln>
          </p:spPr>
          <p:txBody>
            <a:bodyPr/>
            <a:lstStyle/>
            <a:p>
              <a:endParaRPr lang="en-US"/>
            </a:p>
          </p:txBody>
        </p:sp>
        <p:sp>
          <p:nvSpPr>
            <p:cNvPr id="355" name="Freeform 354"/>
            <p:cNvSpPr>
              <a:spLocks/>
            </p:cNvSpPr>
            <p:nvPr/>
          </p:nvSpPr>
          <p:spPr bwMode="auto">
            <a:xfrm>
              <a:off x="2890" y="2501"/>
              <a:ext cx="40" cy="16"/>
            </a:xfrm>
            <a:custGeom>
              <a:avLst/>
              <a:gdLst>
                <a:gd name="T0" fmla="*/ 0 w 40"/>
                <a:gd name="T1" fmla="*/ 16 h 16"/>
                <a:gd name="T2" fmla="*/ 17 w 40"/>
                <a:gd name="T3" fmla="*/ 11 h 16"/>
                <a:gd name="T4" fmla="*/ 40 w 40"/>
                <a:gd name="T5" fmla="*/ 0 h 16"/>
                <a:gd name="T6" fmla="*/ 0 60000 65536"/>
                <a:gd name="T7" fmla="*/ 0 60000 65536"/>
                <a:gd name="T8" fmla="*/ 0 60000 65536"/>
                <a:gd name="T9" fmla="*/ 0 w 40"/>
                <a:gd name="T10" fmla="*/ 0 h 16"/>
                <a:gd name="T11" fmla="*/ 40 w 40"/>
                <a:gd name="T12" fmla="*/ 16 h 16"/>
              </a:gdLst>
              <a:ahLst/>
              <a:cxnLst>
                <a:cxn ang="T6">
                  <a:pos x="T0" y="T1"/>
                </a:cxn>
                <a:cxn ang="T7">
                  <a:pos x="T2" y="T3"/>
                </a:cxn>
                <a:cxn ang="T8">
                  <a:pos x="T4" y="T5"/>
                </a:cxn>
              </a:cxnLst>
              <a:rect l="T9" t="T10" r="T11" b="T12"/>
              <a:pathLst>
                <a:path w="40" h="16">
                  <a:moveTo>
                    <a:pt x="0" y="16"/>
                  </a:moveTo>
                  <a:lnTo>
                    <a:pt x="17" y="11"/>
                  </a:lnTo>
                  <a:lnTo>
                    <a:pt x="40" y="0"/>
                  </a:lnTo>
                </a:path>
              </a:pathLst>
            </a:custGeom>
            <a:noFill/>
            <a:ln w="26988">
              <a:solidFill>
                <a:srgbClr val="FF9933"/>
              </a:solidFill>
              <a:prstDash val="solid"/>
              <a:round/>
              <a:headEnd/>
              <a:tailEnd/>
            </a:ln>
          </p:spPr>
          <p:txBody>
            <a:bodyPr/>
            <a:lstStyle/>
            <a:p>
              <a:endParaRPr lang="en-US"/>
            </a:p>
          </p:txBody>
        </p:sp>
        <p:sp>
          <p:nvSpPr>
            <p:cNvPr id="356" name="Freeform 355"/>
            <p:cNvSpPr>
              <a:spLocks/>
            </p:cNvSpPr>
            <p:nvPr/>
          </p:nvSpPr>
          <p:spPr bwMode="auto">
            <a:xfrm>
              <a:off x="3048" y="2479"/>
              <a:ext cx="34" cy="38"/>
            </a:xfrm>
            <a:custGeom>
              <a:avLst/>
              <a:gdLst>
                <a:gd name="T0" fmla="*/ 0 w 34"/>
                <a:gd name="T1" fmla="*/ 0 h 38"/>
                <a:gd name="T2" fmla="*/ 17 w 34"/>
                <a:gd name="T3" fmla="*/ 22 h 38"/>
                <a:gd name="T4" fmla="*/ 34 w 34"/>
                <a:gd name="T5" fmla="*/ 38 h 38"/>
                <a:gd name="T6" fmla="*/ 0 60000 65536"/>
                <a:gd name="T7" fmla="*/ 0 60000 65536"/>
                <a:gd name="T8" fmla="*/ 0 60000 65536"/>
                <a:gd name="T9" fmla="*/ 0 w 34"/>
                <a:gd name="T10" fmla="*/ 0 h 38"/>
                <a:gd name="T11" fmla="*/ 34 w 34"/>
                <a:gd name="T12" fmla="*/ 38 h 38"/>
              </a:gdLst>
              <a:ahLst/>
              <a:cxnLst>
                <a:cxn ang="T6">
                  <a:pos x="T0" y="T1"/>
                </a:cxn>
                <a:cxn ang="T7">
                  <a:pos x="T2" y="T3"/>
                </a:cxn>
                <a:cxn ang="T8">
                  <a:pos x="T4" y="T5"/>
                </a:cxn>
              </a:cxnLst>
              <a:rect l="T9" t="T10" r="T11" b="T12"/>
              <a:pathLst>
                <a:path w="34" h="38">
                  <a:moveTo>
                    <a:pt x="0" y="0"/>
                  </a:moveTo>
                  <a:lnTo>
                    <a:pt x="17" y="22"/>
                  </a:lnTo>
                  <a:lnTo>
                    <a:pt x="34" y="38"/>
                  </a:lnTo>
                </a:path>
              </a:pathLst>
            </a:custGeom>
            <a:noFill/>
            <a:ln w="26988">
              <a:solidFill>
                <a:srgbClr val="FF9933"/>
              </a:solidFill>
              <a:prstDash val="solid"/>
              <a:round/>
              <a:headEnd/>
              <a:tailEnd/>
            </a:ln>
          </p:spPr>
          <p:txBody>
            <a:bodyPr/>
            <a:lstStyle/>
            <a:p>
              <a:endParaRPr lang="en-US"/>
            </a:p>
          </p:txBody>
        </p:sp>
        <p:sp>
          <p:nvSpPr>
            <p:cNvPr id="357" name="Freeform 356"/>
            <p:cNvSpPr>
              <a:spLocks/>
            </p:cNvSpPr>
            <p:nvPr/>
          </p:nvSpPr>
          <p:spPr bwMode="auto">
            <a:xfrm>
              <a:off x="3082" y="2517"/>
              <a:ext cx="39" cy="22"/>
            </a:xfrm>
            <a:custGeom>
              <a:avLst/>
              <a:gdLst>
                <a:gd name="T0" fmla="*/ 0 w 39"/>
                <a:gd name="T1" fmla="*/ 0 h 22"/>
                <a:gd name="T2" fmla="*/ 16 w 39"/>
                <a:gd name="T3" fmla="*/ 11 h 22"/>
                <a:gd name="T4" fmla="*/ 39 w 39"/>
                <a:gd name="T5" fmla="*/ 22 h 22"/>
                <a:gd name="T6" fmla="*/ 0 60000 65536"/>
                <a:gd name="T7" fmla="*/ 0 60000 65536"/>
                <a:gd name="T8" fmla="*/ 0 60000 65536"/>
                <a:gd name="T9" fmla="*/ 0 w 39"/>
                <a:gd name="T10" fmla="*/ 0 h 22"/>
                <a:gd name="T11" fmla="*/ 39 w 39"/>
                <a:gd name="T12" fmla="*/ 22 h 22"/>
              </a:gdLst>
              <a:ahLst/>
              <a:cxnLst>
                <a:cxn ang="T6">
                  <a:pos x="T0" y="T1"/>
                </a:cxn>
                <a:cxn ang="T7">
                  <a:pos x="T2" y="T3"/>
                </a:cxn>
                <a:cxn ang="T8">
                  <a:pos x="T4" y="T5"/>
                </a:cxn>
              </a:cxnLst>
              <a:rect l="T9" t="T10" r="T11" b="T12"/>
              <a:pathLst>
                <a:path w="39" h="22">
                  <a:moveTo>
                    <a:pt x="0" y="0"/>
                  </a:moveTo>
                  <a:lnTo>
                    <a:pt x="16" y="11"/>
                  </a:lnTo>
                  <a:lnTo>
                    <a:pt x="39" y="22"/>
                  </a:lnTo>
                </a:path>
              </a:pathLst>
            </a:custGeom>
            <a:noFill/>
            <a:ln w="26988">
              <a:solidFill>
                <a:srgbClr val="FF9933"/>
              </a:solidFill>
              <a:prstDash val="solid"/>
              <a:round/>
              <a:headEnd/>
              <a:tailEnd/>
            </a:ln>
          </p:spPr>
          <p:txBody>
            <a:bodyPr/>
            <a:lstStyle/>
            <a:p>
              <a:endParaRPr lang="en-US"/>
            </a:p>
          </p:txBody>
        </p:sp>
        <p:sp>
          <p:nvSpPr>
            <p:cNvPr id="358" name="Line 357"/>
            <p:cNvSpPr>
              <a:spLocks noChangeShapeType="1"/>
            </p:cNvSpPr>
            <p:nvPr/>
          </p:nvSpPr>
          <p:spPr bwMode="auto">
            <a:xfrm>
              <a:off x="3121" y="2539"/>
              <a:ext cx="39" cy="21"/>
            </a:xfrm>
            <a:prstGeom prst="line">
              <a:avLst/>
            </a:prstGeom>
            <a:noFill/>
            <a:ln w="26988">
              <a:solidFill>
                <a:srgbClr val="FF9933"/>
              </a:solidFill>
              <a:round/>
              <a:headEnd/>
              <a:tailEnd/>
            </a:ln>
          </p:spPr>
          <p:txBody>
            <a:bodyPr/>
            <a:lstStyle/>
            <a:p>
              <a:endParaRPr lang="en-US"/>
            </a:p>
          </p:txBody>
        </p:sp>
        <p:sp>
          <p:nvSpPr>
            <p:cNvPr id="359" name="Freeform 358"/>
            <p:cNvSpPr>
              <a:spLocks/>
            </p:cNvSpPr>
            <p:nvPr/>
          </p:nvSpPr>
          <p:spPr bwMode="auto">
            <a:xfrm>
              <a:off x="3160" y="2560"/>
              <a:ext cx="40" cy="17"/>
            </a:xfrm>
            <a:custGeom>
              <a:avLst/>
              <a:gdLst>
                <a:gd name="T0" fmla="*/ 0 w 40"/>
                <a:gd name="T1" fmla="*/ 0 h 17"/>
                <a:gd name="T2" fmla="*/ 17 w 40"/>
                <a:gd name="T3" fmla="*/ 11 h 17"/>
                <a:gd name="T4" fmla="*/ 40 w 40"/>
                <a:gd name="T5" fmla="*/ 17 h 17"/>
                <a:gd name="T6" fmla="*/ 0 60000 65536"/>
                <a:gd name="T7" fmla="*/ 0 60000 65536"/>
                <a:gd name="T8" fmla="*/ 0 60000 65536"/>
                <a:gd name="T9" fmla="*/ 0 w 40"/>
                <a:gd name="T10" fmla="*/ 0 h 17"/>
                <a:gd name="T11" fmla="*/ 40 w 40"/>
                <a:gd name="T12" fmla="*/ 17 h 17"/>
              </a:gdLst>
              <a:ahLst/>
              <a:cxnLst>
                <a:cxn ang="T6">
                  <a:pos x="T0" y="T1"/>
                </a:cxn>
                <a:cxn ang="T7">
                  <a:pos x="T2" y="T3"/>
                </a:cxn>
                <a:cxn ang="T8">
                  <a:pos x="T4" y="T5"/>
                </a:cxn>
              </a:cxnLst>
              <a:rect l="T9" t="T10" r="T11" b="T12"/>
              <a:pathLst>
                <a:path w="40" h="17">
                  <a:moveTo>
                    <a:pt x="0" y="0"/>
                  </a:moveTo>
                  <a:lnTo>
                    <a:pt x="17" y="11"/>
                  </a:lnTo>
                  <a:lnTo>
                    <a:pt x="40" y="17"/>
                  </a:lnTo>
                </a:path>
              </a:pathLst>
            </a:custGeom>
            <a:noFill/>
            <a:ln w="26988">
              <a:solidFill>
                <a:srgbClr val="FF9933"/>
              </a:solidFill>
              <a:prstDash val="solid"/>
              <a:round/>
              <a:headEnd/>
              <a:tailEnd/>
            </a:ln>
          </p:spPr>
          <p:txBody>
            <a:bodyPr/>
            <a:lstStyle/>
            <a:p>
              <a:endParaRPr lang="en-US"/>
            </a:p>
          </p:txBody>
        </p:sp>
        <p:sp>
          <p:nvSpPr>
            <p:cNvPr id="360" name="Freeform 359"/>
            <p:cNvSpPr>
              <a:spLocks/>
            </p:cNvSpPr>
            <p:nvPr/>
          </p:nvSpPr>
          <p:spPr bwMode="auto">
            <a:xfrm>
              <a:off x="3200" y="2560"/>
              <a:ext cx="39" cy="17"/>
            </a:xfrm>
            <a:custGeom>
              <a:avLst/>
              <a:gdLst>
                <a:gd name="T0" fmla="*/ 0 w 39"/>
                <a:gd name="T1" fmla="*/ 17 h 17"/>
                <a:gd name="T2" fmla="*/ 22 w 39"/>
                <a:gd name="T3" fmla="*/ 11 h 17"/>
                <a:gd name="T4" fmla="*/ 39 w 39"/>
                <a:gd name="T5" fmla="*/ 0 h 17"/>
                <a:gd name="T6" fmla="*/ 0 60000 65536"/>
                <a:gd name="T7" fmla="*/ 0 60000 65536"/>
                <a:gd name="T8" fmla="*/ 0 60000 65536"/>
                <a:gd name="T9" fmla="*/ 0 w 39"/>
                <a:gd name="T10" fmla="*/ 0 h 17"/>
                <a:gd name="T11" fmla="*/ 39 w 39"/>
                <a:gd name="T12" fmla="*/ 17 h 17"/>
              </a:gdLst>
              <a:ahLst/>
              <a:cxnLst>
                <a:cxn ang="T6">
                  <a:pos x="T0" y="T1"/>
                </a:cxn>
                <a:cxn ang="T7">
                  <a:pos x="T2" y="T3"/>
                </a:cxn>
                <a:cxn ang="T8">
                  <a:pos x="T4" y="T5"/>
                </a:cxn>
              </a:cxnLst>
              <a:rect l="T9" t="T10" r="T11" b="T12"/>
              <a:pathLst>
                <a:path w="39" h="17">
                  <a:moveTo>
                    <a:pt x="0" y="17"/>
                  </a:moveTo>
                  <a:lnTo>
                    <a:pt x="22" y="11"/>
                  </a:lnTo>
                  <a:lnTo>
                    <a:pt x="39" y="0"/>
                  </a:lnTo>
                </a:path>
              </a:pathLst>
            </a:custGeom>
            <a:noFill/>
            <a:ln w="26988">
              <a:solidFill>
                <a:srgbClr val="FF9933"/>
              </a:solidFill>
              <a:prstDash val="solid"/>
              <a:round/>
              <a:headEnd/>
              <a:tailEnd/>
            </a:ln>
          </p:spPr>
          <p:txBody>
            <a:bodyPr/>
            <a:lstStyle/>
            <a:p>
              <a:endParaRPr lang="en-US"/>
            </a:p>
          </p:txBody>
        </p:sp>
        <p:sp>
          <p:nvSpPr>
            <p:cNvPr id="361" name="Line 360"/>
            <p:cNvSpPr>
              <a:spLocks noChangeShapeType="1"/>
            </p:cNvSpPr>
            <p:nvPr/>
          </p:nvSpPr>
          <p:spPr bwMode="auto">
            <a:xfrm flipV="1">
              <a:off x="3239" y="2539"/>
              <a:ext cx="34" cy="21"/>
            </a:xfrm>
            <a:prstGeom prst="line">
              <a:avLst/>
            </a:prstGeom>
            <a:noFill/>
            <a:ln w="26988">
              <a:solidFill>
                <a:srgbClr val="FF9933"/>
              </a:solidFill>
              <a:round/>
              <a:headEnd/>
              <a:tailEnd/>
            </a:ln>
          </p:spPr>
          <p:txBody>
            <a:bodyPr/>
            <a:lstStyle/>
            <a:p>
              <a:endParaRPr lang="en-US"/>
            </a:p>
          </p:txBody>
        </p:sp>
        <p:sp>
          <p:nvSpPr>
            <p:cNvPr id="362" name="Line 361"/>
            <p:cNvSpPr>
              <a:spLocks noChangeShapeType="1"/>
            </p:cNvSpPr>
            <p:nvPr/>
          </p:nvSpPr>
          <p:spPr bwMode="auto">
            <a:xfrm flipV="1">
              <a:off x="3273" y="2517"/>
              <a:ext cx="39" cy="22"/>
            </a:xfrm>
            <a:prstGeom prst="line">
              <a:avLst/>
            </a:prstGeom>
            <a:noFill/>
            <a:ln w="26988">
              <a:solidFill>
                <a:srgbClr val="FF9933"/>
              </a:solidFill>
              <a:round/>
              <a:headEnd/>
              <a:tailEnd/>
            </a:ln>
          </p:spPr>
          <p:txBody>
            <a:bodyPr/>
            <a:lstStyle/>
            <a:p>
              <a:endParaRPr lang="en-US"/>
            </a:p>
          </p:txBody>
        </p:sp>
        <p:sp>
          <p:nvSpPr>
            <p:cNvPr id="363" name="Line 362"/>
            <p:cNvSpPr>
              <a:spLocks noChangeShapeType="1"/>
            </p:cNvSpPr>
            <p:nvPr/>
          </p:nvSpPr>
          <p:spPr bwMode="auto">
            <a:xfrm flipV="1">
              <a:off x="3312" y="2501"/>
              <a:ext cx="39" cy="16"/>
            </a:xfrm>
            <a:prstGeom prst="line">
              <a:avLst/>
            </a:prstGeom>
            <a:noFill/>
            <a:ln w="26988">
              <a:solidFill>
                <a:srgbClr val="FF9933"/>
              </a:solidFill>
              <a:round/>
              <a:headEnd/>
              <a:tailEnd/>
            </a:ln>
          </p:spPr>
          <p:txBody>
            <a:bodyPr/>
            <a:lstStyle/>
            <a:p>
              <a:endParaRPr lang="en-US"/>
            </a:p>
          </p:txBody>
        </p:sp>
        <p:sp>
          <p:nvSpPr>
            <p:cNvPr id="364" name="Line 363"/>
            <p:cNvSpPr>
              <a:spLocks noChangeShapeType="1"/>
            </p:cNvSpPr>
            <p:nvPr/>
          </p:nvSpPr>
          <p:spPr bwMode="auto">
            <a:xfrm flipV="1">
              <a:off x="3351" y="2479"/>
              <a:ext cx="40" cy="22"/>
            </a:xfrm>
            <a:prstGeom prst="line">
              <a:avLst/>
            </a:prstGeom>
            <a:noFill/>
            <a:ln w="26988">
              <a:solidFill>
                <a:srgbClr val="FF9933"/>
              </a:solidFill>
              <a:round/>
              <a:headEnd/>
              <a:tailEnd/>
            </a:ln>
          </p:spPr>
          <p:txBody>
            <a:bodyPr/>
            <a:lstStyle/>
            <a:p>
              <a:endParaRPr lang="en-US"/>
            </a:p>
          </p:txBody>
        </p:sp>
        <p:sp>
          <p:nvSpPr>
            <p:cNvPr id="365" name="Line 364"/>
            <p:cNvSpPr>
              <a:spLocks noChangeShapeType="1"/>
            </p:cNvSpPr>
            <p:nvPr/>
          </p:nvSpPr>
          <p:spPr bwMode="auto">
            <a:xfrm flipV="1">
              <a:off x="3391" y="2458"/>
              <a:ext cx="39" cy="21"/>
            </a:xfrm>
            <a:prstGeom prst="line">
              <a:avLst/>
            </a:prstGeom>
            <a:noFill/>
            <a:ln w="26988">
              <a:solidFill>
                <a:srgbClr val="FF9933"/>
              </a:solidFill>
              <a:round/>
              <a:headEnd/>
              <a:tailEnd/>
            </a:ln>
          </p:spPr>
          <p:txBody>
            <a:bodyPr/>
            <a:lstStyle/>
            <a:p>
              <a:endParaRPr lang="en-US"/>
            </a:p>
          </p:txBody>
        </p:sp>
        <p:sp>
          <p:nvSpPr>
            <p:cNvPr id="366" name="Freeform 365"/>
            <p:cNvSpPr>
              <a:spLocks/>
            </p:cNvSpPr>
            <p:nvPr/>
          </p:nvSpPr>
          <p:spPr bwMode="auto">
            <a:xfrm>
              <a:off x="3430" y="2442"/>
              <a:ext cx="34" cy="16"/>
            </a:xfrm>
            <a:custGeom>
              <a:avLst/>
              <a:gdLst>
                <a:gd name="T0" fmla="*/ 0 w 34"/>
                <a:gd name="T1" fmla="*/ 16 h 16"/>
                <a:gd name="T2" fmla="*/ 17 w 34"/>
                <a:gd name="T3" fmla="*/ 10 h 16"/>
                <a:gd name="T4" fmla="*/ 34 w 34"/>
                <a:gd name="T5" fmla="*/ 0 h 16"/>
                <a:gd name="T6" fmla="*/ 0 60000 65536"/>
                <a:gd name="T7" fmla="*/ 0 60000 65536"/>
                <a:gd name="T8" fmla="*/ 0 60000 65536"/>
                <a:gd name="T9" fmla="*/ 0 w 34"/>
                <a:gd name="T10" fmla="*/ 0 h 16"/>
                <a:gd name="T11" fmla="*/ 34 w 34"/>
                <a:gd name="T12" fmla="*/ 16 h 16"/>
              </a:gdLst>
              <a:ahLst/>
              <a:cxnLst>
                <a:cxn ang="T6">
                  <a:pos x="T0" y="T1"/>
                </a:cxn>
                <a:cxn ang="T7">
                  <a:pos x="T2" y="T3"/>
                </a:cxn>
                <a:cxn ang="T8">
                  <a:pos x="T4" y="T5"/>
                </a:cxn>
              </a:cxnLst>
              <a:rect l="T9" t="T10" r="T11" b="T12"/>
              <a:pathLst>
                <a:path w="34" h="16">
                  <a:moveTo>
                    <a:pt x="0" y="16"/>
                  </a:moveTo>
                  <a:lnTo>
                    <a:pt x="17" y="10"/>
                  </a:lnTo>
                  <a:lnTo>
                    <a:pt x="34" y="0"/>
                  </a:lnTo>
                </a:path>
              </a:pathLst>
            </a:custGeom>
            <a:noFill/>
            <a:ln w="26988">
              <a:solidFill>
                <a:srgbClr val="FF9933"/>
              </a:solidFill>
              <a:prstDash val="solid"/>
              <a:round/>
              <a:headEnd/>
              <a:tailEnd/>
            </a:ln>
          </p:spPr>
          <p:txBody>
            <a:bodyPr/>
            <a:lstStyle/>
            <a:p>
              <a:endParaRPr lang="en-US"/>
            </a:p>
          </p:txBody>
        </p:sp>
        <p:sp>
          <p:nvSpPr>
            <p:cNvPr id="367" name="Freeform 366"/>
            <p:cNvSpPr>
              <a:spLocks/>
            </p:cNvSpPr>
            <p:nvPr/>
          </p:nvSpPr>
          <p:spPr bwMode="auto">
            <a:xfrm>
              <a:off x="3464" y="2415"/>
              <a:ext cx="39" cy="27"/>
            </a:xfrm>
            <a:custGeom>
              <a:avLst/>
              <a:gdLst>
                <a:gd name="T0" fmla="*/ 0 w 39"/>
                <a:gd name="T1" fmla="*/ 27 h 27"/>
                <a:gd name="T2" fmla="*/ 17 w 39"/>
                <a:gd name="T3" fmla="*/ 16 h 27"/>
                <a:gd name="T4" fmla="*/ 39 w 39"/>
                <a:gd name="T5" fmla="*/ 0 h 27"/>
                <a:gd name="T6" fmla="*/ 0 60000 65536"/>
                <a:gd name="T7" fmla="*/ 0 60000 65536"/>
                <a:gd name="T8" fmla="*/ 0 60000 65536"/>
                <a:gd name="T9" fmla="*/ 0 w 39"/>
                <a:gd name="T10" fmla="*/ 0 h 27"/>
                <a:gd name="T11" fmla="*/ 39 w 39"/>
                <a:gd name="T12" fmla="*/ 27 h 27"/>
              </a:gdLst>
              <a:ahLst/>
              <a:cxnLst>
                <a:cxn ang="T6">
                  <a:pos x="T0" y="T1"/>
                </a:cxn>
                <a:cxn ang="T7">
                  <a:pos x="T2" y="T3"/>
                </a:cxn>
                <a:cxn ang="T8">
                  <a:pos x="T4" y="T5"/>
                </a:cxn>
              </a:cxnLst>
              <a:rect l="T9" t="T10" r="T11" b="T12"/>
              <a:pathLst>
                <a:path w="39" h="27">
                  <a:moveTo>
                    <a:pt x="0" y="27"/>
                  </a:moveTo>
                  <a:lnTo>
                    <a:pt x="17" y="16"/>
                  </a:lnTo>
                  <a:lnTo>
                    <a:pt x="39" y="0"/>
                  </a:lnTo>
                </a:path>
              </a:pathLst>
            </a:custGeom>
            <a:noFill/>
            <a:ln w="26988">
              <a:solidFill>
                <a:srgbClr val="FF9933"/>
              </a:solidFill>
              <a:prstDash val="solid"/>
              <a:round/>
              <a:headEnd/>
              <a:tailEnd/>
            </a:ln>
          </p:spPr>
          <p:txBody>
            <a:bodyPr/>
            <a:lstStyle/>
            <a:p>
              <a:endParaRPr lang="en-US"/>
            </a:p>
          </p:txBody>
        </p:sp>
        <p:sp>
          <p:nvSpPr>
            <p:cNvPr id="368" name="Freeform 367"/>
            <p:cNvSpPr>
              <a:spLocks/>
            </p:cNvSpPr>
            <p:nvPr/>
          </p:nvSpPr>
          <p:spPr bwMode="auto">
            <a:xfrm>
              <a:off x="3503" y="2388"/>
              <a:ext cx="40" cy="27"/>
            </a:xfrm>
            <a:custGeom>
              <a:avLst/>
              <a:gdLst>
                <a:gd name="T0" fmla="*/ 0 w 40"/>
                <a:gd name="T1" fmla="*/ 27 h 27"/>
                <a:gd name="T2" fmla="*/ 17 w 40"/>
                <a:gd name="T3" fmla="*/ 10 h 27"/>
                <a:gd name="T4" fmla="*/ 28 w 40"/>
                <a:gd name="T5" fmla="*/ 5 h 27"/>
                <a:gd name="T6" fmla="*/ 40 w 40"/>
                <a:gd name="T7" fmla="*/ 0 h 27"/>
                <a:gd name="T8" fmla="*/ 0 60000 65536"/>
                <a:gd name="T9" fmla="*/ 0 60000 65536"/>
                <a:gd name="T10" fmla="*/ 0 60000 65536"/>
                <a:gd name="T11" fmla="*/ 0 60000 65536"/>
                <a:gd name="T12" fmla="*/ 0 w 40"/>
                <a:gd name="T13" fmla="*/ 0 h 27"/>
                <a:gd name="T14" fmla="*/ 40 w 40"/>
                <a:gd name="T15" fmla="*/ 27 h 27"/>
              </a:gdLst>
              <a:ahLst/>
              <a:cxnLst>
                <a:cxn ang="T8">
                  <a:pos x="T0" y="T1"/>
                </a:cxn>
                <a:cxn ang="T9">
                  <a:pos x="T2" y="T3"/>
                </a:cxn>
                <a:cxn ang="T10">
                  <a:pos x="T4" y="T5"/>
                </a:cxn>
                <a:cxn ang="T11">
                  <a:pos x="T6" y="T7"/>
                </a:cxn>
              </a:cxnLst>
              <a:rect l="T12" t="T13" r="T14" b="T15"/>
              <a:pathLst>
                <a:path w="40" h="27">
                  <a:moveTo>
                    <a:pt x="0" y="27"/>
                  </a:moveTo>
                  <a:lnTo>
                    <a:pt x="17" y="10"/>
                  </a:lnTo>
                  <a:lnTo>
                    <a:pt x="28" y="5"/>
                  </a:lnTo>
                  <a:lnTo>
                    <a:pt x="40" y="0"/>
                  </a:lnTo>
                </a:path>
              </a:pathLst>
            </a:custGeom>
            <a:noFill/>
            <a:ln w="26988">
              <a:solidFill>
                <a:srgbClr val="FF9933"/>
              </a:solidFill>
              <a:prstDash val="solid"/>
              <a:round/>
              <a:headEnd/>
              <a:tailEnd/>
            </a:ln>
          </p:spPr>
          <p:txBody>
            <a:bodyPr/>
            <a:lstStyle/>
            <a:p>
              <a:endParaRPr lang="en-US"/>
            </a:p>
          </p:txBody>
        </p:sp>
        <p:sp>
          <p:nvSpPr>
            <p:cNvPr id="369" name="Freeform 368"/>
            <p:cNvSpPr>
              <a:spLocks/>
            </p:cNvSpPr>
            <p:nvPr/>
          </p:nvSpPr>
          <p:spPr bwMode="auto">
            <a:xfrm>
              <a:off x="3543" y="2388"/>
              <a:ext cx="39" cy="5"/>
            </a:xfrm>
            <a:custGeom>
              <a:avLst/>
              <a:gdLst>
                <a:gd name="T0" fmla="*/ 0 w 39"/>
                <a:gd name="T1" fmla="*/ 0 h 5"/>
                <a:gd name="T2" fmla="*/ 16 w 39"/>
                <a:gd name="T3" fmla="*/ 0 h 5"/>
                <a:gd name="T4" fmla="*/ 39 w 39"/>
                <a:gd name="T5" fmla="*/ 5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0" y="0"/>
                  </a:moveTo>
                  <a:lnTo>
                    <a:pt x="16" y="0"/>
                  </a:lnTo>
                  <a:lnTo>
                    <a:pt x="39" y="5"/>
                  </a:lnTo>
                </a:path>
              </a:pathLst>
            </a:custGeom>
            <a:noFill/>
            <a:ln w="26988">
              <a:solidFill>
                <a:srgbClr val="FF9933"/>
              </a:solidFill>
              <a:prstDash val="solid"/>
              <a:round/>
              <a:headEnd/>
              <a:tailEnd/>
            </a:ln>
          </p:spPr>
          <p:txBody>
            <a:bodyPr/>
            <a:lstStyle/>
            <a:p>
              <a:endParaRPr lang="en-US"/>
            </a:p>
          </p:txBody>
        </p:sp>
        <p:sp>
          <p:nvSpPr>
            <p:cNvPr id="370" name="Freeform 369"/>
            <p:cNvSpPr>
              <a:spLocks/>
            </p:cNvSpPr>
            <p:nvPr/>
          </p:nvSpPr>
          <p:spPr bwMode="auto">
            <a:xfrm>
              <a:off x="3582" y="2393"/>
              <a:ext cx="39" cy="43"/>
            </a:xfrm>
            <a:custGeom>
              <a:avLst/>
              <a:gdLst>
                <a:gd name="T0" fmla="*/ 0 w 39"/>
                <a:gd name="T1" fmla="*/ 0 h 43"/>
                <a:gd name="T2" fmla="*/ 11 w 39"/>
                <a:gd name="T3" fmla="*/ 11 h 43"/>
                <a:gd name="T4" fmla="*/ 22 w 39"/>
                <a:gd name="T5" fmla="*/ 22 h 43"/>
                <a:gd name="T6" fmla="*/ 28 w 39"/>
                <a:gd name="T7" fmla="*/ 32 h 43"/>
                <a:gd name="T8" fmla="*/ 39 w 39"/>
                <a:gd name="T9" fmla="*/ 43 h 43"/>
                <a:gd name="T10" fmla="*/ 0 60000 65536"/>
                <a:gd name="T11" fmla="*/ 0 60000 65536"/>
                <a:gd name="T12" fmla="*/ 0 60000 65536"/>
                <a:gd name="T13" fmla="*/ 0 60000 65536"/>
                <a:gd name="T14" fmla="*/ 0 60000 65536"/>
                <a:gd name="T15" fmla="*/ 0 w 39"/>
                <a:gd name="T16" fmla="*/ 0 h 43"/>
                <a:gd name="T17" fmla="*/ 39 w 39"/>
                <a:gd name="T18" fmla="*/ 43 h 43"/>
              </a:gdLst>
              <a:ahLst/>
              <a:cxnLst>
                <a:cxn ang="T10">
                  <a:pos x="T0" y="T1"/>
                </a:cxn>
                <a:cxn ang="T11">
                  <a:pos x="T2" y="T3"/>
                </a:cxn>
                <a:cxn ang="T12">
                  <a:pos x="T4" y="T5"/>
                </a:cxn>
                <a:cxn ang="T13">
                  <a:pos x="T6" y="T7"/>
                </a:cxn>
                <a:cxn ang="T14">
                  <a:pos x="T8" y="T9"/>
                </a:cxn>
              </a:cxnLst>
              <a:rect l="T15" t="T16" r="T17" b="T18"/>
              <a:pathLst>
                <a:path w="39" h="43">
                  <a:moveTo>
                    <a:pt x="0" y="0"/>
                  </a:moveTo>
                  <a:lnTo>
                    <a:pt x="11" y="11"/>
                  </a:lnTo>
                  <a:lnTo>
                    <a:pt x="22" y="22"/>
                  </a:lnTo>
                  <a:lnTo>
                    <a:pt x="28" y="32"/>
                  </a:lnTo>
                  <a:lnTo>
                    <a:pt x="39" y="43"/>
                  </a:lnTo>
                </a:path>
              </a:pathLst>
            </a:custGeom>
            <a:noFill/>
            <a:ln w="26988">
              <a:solidFill>
                <a:srgbClr val="FF9933"/>
              </a:solidFill>
              <a:prstDash val="solid"/>
              <a:round/>
              <a:headEnd/>
              <a:tailEnd/>
            </a:ln>
          </p:spPr>
          <p:txBody>
            <a:bodyPr/>
            <a:lstStyle/>
            <a:p>
              <a:endParaRPr lang="en-US"/>
            </a:p>
          </p:txBody>
        </p:sp>
        <p:sp>
          <p:nvSpPr>
            <p:cNvPr id="371" name="Freeform 370"/>
            <p:cNvSpPr>
              <a:spLocks/>
            </p:cNvSpPr>
            <p:nvPr/>
          </p:nvSpPr>
          <p:spPr bwMode="auto">
            <a:xfrm>
              <a:off x="3621" y="2436"/>
              <a:ext cx="34" cy="16"/>
            </a:xfrm>
            <a:custGeom>
              <a:avLst/>
              <a:gdLst>
                <a:gd name="T0" fmla="*/ 0 w 34"/>
                <a:gd name="T1" fmla="*/ 0 h 16"/>
                <a:gd name="T2" fmla="*/ 17 w 34"/>
                <a:gd name="T3" fmla="*/ 11 h 16"/>
                <a:gd name="T4" fmla="*/ 34 w 34"/>
                <a:gd name="T5" fmla="*/ 16 h 16"/>
                <a:gd name="T6" fmla="*/ 0 60000 65536"/>
                <a:gd name="T7" fmla="*/ 0 60000 65536"/>
                <a:gd name="T8" fmla="*/ 0 60000 65536"/>
                <a:gd name="T9" fmla="*/ 0 w 34"/>
                <a:gd name="T10" fmla="*/ 0 h 16"/>
                <a:gd name="T11" fmla="*/ 34 w 34"/>
                <a:gd name="T12" fmla="*/ 16 h 16"/>
              </a:gdLst>
              <a:ahLst/>
              <a:cxnLst>
                <a:cxn ang="T6">
                  <a:pos x="T0" y="T1"/>
                </a:cxn>
                <a:cxn ang="T7">
                  <a:pos x="T2" y="T3"/>
                </a:cxn>
                <a:cxn ang="T8">
                  <a:pos x="T4" y="T5"/>
                </a:cxn>
              </a:cxnLst>
              <a:rect l="T9" t="T10" r="T11" b="T12"/>
              <a:pathLst>
                <a:path w="34" h="16">
                  <a:moveTo>
                    <a:pt x="0" y="0"/>
                  </a:moveTo>
                  <a:lnTo>
                    <a:pt x="17" y="11"/>
                  </a:lnTo>
                  <a:lnTo>
                    <a:pt x="34" y="16"/>
                  </a:lnTo>
                </a:path>
              </a:pathLst>
            </a:custGeom>
            <a:noFill/>
            <a:ln w="26988">
              <a:solidFill>
                <a:srgbClr val="FF9933"/>
              </a:solidFill>
              <a:prstDash val="solid"/>
              <a:round/>
              <a:headEnd/>
              <a:tailEnd/>
            </a:ln>
          </p:spPr>
          <p:txBody>
            <a:bodyPr/>
            <a:lstStyle/>
            <a:p>
              <a:endParaRPr lang="en-US"/>
            </a:p>
          </p:txBody>
        </p:sp>
        <p:sp>
          <p:nvSpPr>
            <p:cNvPr id="372" name="Freeform 371"/>
            <p:cNvSpPr>
              <a:spLocks/>
            </p:cNvSpPr>
            <p:nvPr/>
          </p:nvSpPr>
          <p:spPr bwMode="auto">
            <a:xfrm>
              <a:off x="3655" y="2452"/>
              <a:ext cx="39" cy="6"/>
            </a:xfrm>
            <a:custGeom>
              <a:avLst/>
              <a:gdLst>
                <a:gd name="T0" fmla="*/ 0 w 39"/>
                <a:gd name="T1" fmla="*/ 0 h 6"/>
                <a:gd name="T2" fmla="*/ 17 w 39"/>
                <a:gd name="T3" fmla="*/ 6 h 6"/>
                <a:gd name="T4" fmla="*/ 39 w 39"/>
                <a:gd name="T5" fmla="*/ 6 h 6"/>
                <a:gd name="T6" fmla="*/ 0 60000 65536"/>
                <a:gd name="T7" fmla="*/ 0 60000 65536"/>
                <a:gd name="T8" fmla="*/ 0 60000 65536"/>
                <a:gd name="T9" fmla="*/ 0 w 39"/>
                <a:gd name="T10" fmla="*/ 0 h 6"/>
                <a:gd name="T11" fmla="*/ 39 w 39"/>
                <a:gd name="T12" fmla="*/ 6 h 6"/>
              </a:gdLst>
              <a:ahLst/>
              <a:cxnLst>
                <a:cxn ang="T6">
                  <a:pos x="T0" y="T1"/>
                </a:cxn>
                <a:cxn ang="T7">
                  <a:pos x="T2" y="T3"/>
                </a:cxn>
                <a:cxn ang="T8">
                  <a:pos x="T4" y="T5"/>
                </a:cxn>
              </a:cxnLst>
              <a:rect l="T9" t="T10" r="T11" b="T12"/>
              <a:pathLst>
                <a:path w="39" h="6">
                  <a:moveTo>
                    <a:pt x="0" y="0"/>
                  </a:moveTo>
                  <a:lnTo>
                    <a:pt x="17" y="6"/>
                  </a:lnTo>
                  <a:lnTo>
                    <a:pt x="39" y="6"/>
                  </a:lnTo>
                </a:path>
              </a:pathLst>
            </a:custGeom>
            <a:noFill/>
            <a:ln w="26988">
              <a:solidFill>
                <a:srgbClr val="FF9933"/>
              </a:solidFill>
              <a:prstDash val="solid"/>
              <a:round/>
              <a:headEnd/>
              <a:tailEnd/>
            </a:ln>
          </p:spPr>
          <p:txBody>
            <a:bodyPr/>
            <a:lstStyle/>
            <a:p>
              <a:endParaRPr lang="en-US"/>
            </a:p>
          </p:txBody>
        </p:sp>
        <p:sp>
          <p:nvSpPr>
            <p:cNvPr id="373" name="Line 372"/>
            <p:cNvSpPr>
              <a:spLocks noChangeShapeType="1"/>
            </p:cNvSpPr>
            <p:nvPr/>
          </p:nvSpPr>
          <p:spPr bwMode="auto">
            <a:xfrm>
              <a:off x="3694" y="2458"/>
              <a:ext cx="40" cy="11"/>
            </a:xfrm>
            <a:prstGeom prst="line">
              <a:avLst/>
            </a:prstGeom>
            <a:noFill/>
            <a:ln w="26988">
              <a:solidFill>
                <a:srgbClr val="FF9933"/>
              </a:solidFill>
              <a:round/>
              <a:headEnd/>
              <a:tailEnd/>
            </a:ln>
          </p:spPr>
          <p:txBody>
            <a:bodyPr/>
            <a:lstStyle/>
            <a:p>
              <a:endParaRPr lang="en-US"/>
            </a:p>
          </p:txBody>
        </p:sp>
        <p:sp>
          <p:nvSpPr>
            <p:cNvPr id="374" name="Line 373"/>
            <p:cNvSpPr>
              <a:spLocks noChangeShapeType="1"/>
            </p:cNvSpPr>
            <p:nvPr/>
          </p:nvSpPr>
          <p:spPr bwMode="auto">
            <a:xfrm>
              <a:off x="3734" y="2469"/>
              <a:ext cx="39" cy="21"/>
            </a:xfrm>
            <a:prstGeom prst="line">
              <a:avLst/>
            </a:prstGeom>
            <a:noFill/>
            <a:ln w="26988">
              <a:solidFill>
                <a:srgbClr val="FF9933"/>
              </a:solidFill>
              <a:round/>
              <a:headEnd/>
              <a:tailEnd/>
            </a:ln>
          </p:spPr>
          <p:txBody>
            <a:bodyPr/>
            <a:lstStyle/>
            <a:p>
              <a:endParaRPr lang="en-US"/>
            </a:p>
          </p:txBody>
        </p:sp>
        <p:sp>
          <p:nvSpPr>
            <p:cNvPr id="375" name="Line 374"/>
            <p:cNvSpPr>
              <a:spLocks noChangeShapeType="1"/>
            </p:cNvSpPr>
            <p:nvPr/>
          </p:nvSpPr>
          <p:spPr bwMode="auto">
            <a:xfrm>
              <a:off x="3773" y="2490"/>
              <a:ext cx="39" cy="27"/>
            </a:xfrm>
            <a:prstGeom prst="line">
              <a:avLst/>
            </a:prstGeom>
            <a:noFill/>
            <a:ln w="26988">
              <a:solidFill>
                <a:srgbClr val="FF9933"/>
              </a:solidFill>
              <a:round/>
              <a:headEnd/>
              <a:tailEnd/>
            </a:ln>
          </p:spPr>
          <p:txBody>
            <a:bodyPr/>
            <a:lstStyle/>
            <a:p>
              <a:endParaRPr lang="en-US"/>
            </a:p>
          </p:txBody>
        </p:sp>
        <p:sp>
          <p:nvSpPr>
            <p:cNvPr id="376" name="Freeform 375"/>
            <p:cNvSpPr>
              <a:spLocks/>
            </p:cNvSpPr>
            <p:nvPr/>
          </p:nvSpPr>
          <p:spPr bwMode="auto">
            <a:xfrm>
              <a:off x="3812" y="2517"/>
              <a:ext cx="34" cy="38"/>
            </a:xfrm>
            <a:custGeom>
              <a:avLst/>
              <a:gdLst>
                <a:gd name="T0" fmla="*/ 0 w 34"/>
                <a:gd name="T1" fmla="*/ 0 h 38"/>
                <a:gd name="T2" fmla="*/ 17 w 34"/>
                <a:gd name="T3" fmla="*/ 22 h 38"/>
                <a:gd name="T4" fmla="*/ 34 w 34"/>
                <a:gd name="T5" fmla="*/ 38 h 38"/>
                <a:gd name="T6" fmla="*/ 0 60000 65536"/>
                <a:gd name="T7" fmla="*/ 0 60000 65536"/>
                <a:gd name="T8" fmla="*/ 0 60000 65536"/>
                <a:gd name="T9" fmla="*/ 0 w 34"/>
                <a:gd name="T10" fmla="*/ 0 h 38"/>
                <a:gd name="T11" fmla="*/ 34 w 34"/>
                <a:gd name="T12" fmla="*/ 38 h 38"/>
              </a:gdLst>
              <a:ahLst/>
              <a:cxnLst>
                <a:cxn ang="T6">
                  <a:pos x="T0" y="T1"/>
                </a:cxn>
                <a:cxn ang="T7">
                  <a:pos x="T2" y="T3"/>
                </a:cxn>
                <a:cxn ang="T8">
                  <a:pos x="T4" y="T5"/>
                </a:cxn>
              </a:cxnLst>
              <a:rect l="T9" t="T10" r="T11" b="T12"/>
              <a:pathLst>
                <a:path w="34" h="38">
                  <a:moveTo>
                    <a:pt x="0" y="0"/>
                  </a:moveTo>
                  <a:lnTo>
                    <a:pt x="17" y="22"/>
                  </a:lnTo>
                  <a:lnTo>
                    <a:pt x="34" y="38"/>
                  </a:lnTo>
                </a:path>
              </a:pathLst>
            </a:custGeom>
            <a:noFill/>
            <a:ln w="26988">
              <a:solidFill>
                <a:srgbClr val="FF9933"/>
              </a:solidFill>
              <a:prstDash val="solid"/>
              <a:round/>
              <a:headEnd/>
              <a:tailEnd/>
            </a:ln>
          </p:spPr>
          <p:txBody>
            <a:bodyPr/>
            <a:lstStyle/>
            <a:p>
              <a:endParaRPr lang="en-US"/>
            </a:p>
          </p:txBody>
        </p:sp>
        <p:sp>
          <p:nvSpPr>
            <p:cNvPr id="377" name="Freeform 376"/>
            <p:cNvSpPr>
              <a:spLocks/>
            </p:cNvSpPr>
            <p:nvPr/>
          </p:nvSpPr>
          <p:spPr bwMode="auto">
            <a:xfrm>
              <a:off x="3846" y="2555"/>
              <a:ext cx="40" cy="16"/>
            </a:xfrm>
            <a:custGeom>
              <a:avLst/>
              <a:gdLst>
                <a:gd name="T0" fmla="*/ 0 w 40"/>
                <a:gd name="T1" fmla="*/ 0 h 16"/>
                <a:gd name="T2" fmla="*/ 17 w 40"/>
                <a:gd name="T3" fmla="*/ 11 h 16"/>
                <a:gd name="T4" fmla="*/ 28 w 40"/>
                <a:gd name="T5" fmla="*/ 16 h 16"/>
                <a:gd name="T6" fmla="*/ 40 w 40"/>
                <a:gd name="T7" fmla="*/ 16 h 16"/>
                <a:gd name="T8" fmla="*/ 0 60000 65536"/>
                <a:gd name="T9" fmla="*/ 0 60000 65536"/>
                <a:gd name="T10" fmla="*/ 0 60000 65536"/>
                <a:gd name="T11" fmla="*/ 0 60000 65536"/>
                <a:gd name="T12" fmla="*/ 0 w 40"/>
                <a:gd name="T13" fmla="*/ 0 h 16"/>
                <a:gd name="T14" fmla="*/ 40 w 40"/>
                <a:gd name="T15" fmla="*/ 16 h 16"/>
              </a:gdLst>
              <a:ahLst/>
              <a:cxnLst>
                <a:cxn ang="T8">
                  <a:pos x="T0" y="T1"/>
                </a:cxn>
                <a:cxn ang="T9">
                  <a:pos x="T2" y="T3"/>
                </a:cxn>
                <a:cxn ang="T10">
                  <a:pos x="T4" y="T5"/>
                </a:cxn>
                <a:cxn ang="T11">
                  <a:pos x="T6" y="T7"/>
                </a:cxn>
              </a:cxnLst>
              <a:rect l="T12" t="T13" r="T14" b="T15"/>
              <a:pathLst>
                <a:path w="40" h="16">
                  <a:moveTo>
                    <a:pt x="0" y="0"/>
                  </a:moveTo>
                  <a:lnTo>
                    <a:pt x="17" y="11"/>
                  </a:lnTo>
                  <a:lnTo>
                    <a:pt x="28" y="16"/>
                  </a:lnTo>
                  <a:lnTo>
                    <a:pt x="40" y="16"/>
                  </a:lnTo>
                </a:path>
              </a:pathLst>
            </a:custGeom>
            <a:noFill/>
            <a:ln w="26988">
              <a:solidFill>
                <a:srgbClr val="FF9933"/>
              </a:solidFill>
              <a:prstDash val="solid"/>
              <a:round/>
              <a:headEnd/>
              <a:tailEnd/>
            </a:ln>
          </p:spPr>
          <p:txBody>
            <a:bodyPr/>
            <a:lstStyle/>
            <a:p>
              <a:endParaRPr lang="en-US"/>
            </a:p>
          </p:txBody>
        </p:sp>
        <p:sp>
          <p:nvSpPr>
            <p:cNvPr id="378" name="Freeform 377"/>
            <p:cNvSpPr>
              <a:spLocks/>
            </p:cNvSpPr>
            <p:nvPr/>
          </p:nvSpPr>
          <p:spPr bwMode="auto">
            <a:xfrm>
              <a:off x="3886" y="2539"/>
              <a:ext cx="39" cy="32"/>
            </a:xfrm>
            <a:custGeom>
              <a:avLst/>
              <a:gdLst>
                <a:gd name="T0" fmla="*/ 0 w 39"/>
                <a:gd name="T1" fmla="*/ 32 h 32"/>
                <a:gd name="T2" fmla="*/ 16 w 39"/>
                <a:gd name="T3" fmla="*/ 21 h 32"/>
                <a:gd name="T4" fmla="*/ 39 w 39"/>
                <a:gd name="T5" fmla="*/ 0 h 32"/>
                <a:gd name="T6" fmla="*/ 0 60000 65536"/>
                <a:gd name="T7" fmla="*/ 0 60000 65536"/>
                <a:gd name="T8" fmla="*/ 0 60000 65536"/>
                <a:gd name="T9" fmla="*/ 0 w 39"/>
                <a:gd name="T10" fmla="*/ 0 h 32"/>
                <a:gd name="T11" fmla="*/ 39 w 39"/>
                <a:gd name="T12" fmla="*/ 32 h 32"/>
              </a:gdLst>
              <a:ahLst/>
              <a:cxnLst>
                <a:cxn ang="T6">
                  <a:pos x="T0" y="T1"/>
                </a:cxn>
                <a:cxn ang="T7">
                  <a:pos x="T2" y="T3"/>
                </a:cxn>
                <a:cxn ang="T8">
                  <a:pos x="T4" y="T5"/>
                </a:cxn>
              </a:cxnLst>
              <a:rect l="T9" t="T10" r="T11" b="T12"/>
              <a:pathLst>
                <a:path w="39" h="32">
                  <a:moveTo>
                    <a:pt x="0" y="32"/>
                  </a:moveTo>
                  <a:lnTo>
                    <a:pt x="16" y="21"/>
                  </a:lnTo>
                  <a:lnTo>
                    <a:pt x="39" y="0"/>
                  </a:lnTo>
                </a:path>
              </a:pathLst>
            </a:custGeom>
            <a:noFill/>
            <a:ln w="26988">
              <a:solidFill>
                <a:srgbClr val="FF9933"/>
              </a:solidFill>
              <a:prstDash val="solid"/>
              <a:round/>
              <a:headEnd/>
              <a:tailEnd/>
            </a:ln>
          </p:spPr>
          <p:txBody>
            <a:bodyPr/>
            <a:lstStyle/>
            <a:p>
              <a:endParaRPr lang="en-US"/>
            </a:p>
          </p:txBody>
        </p:sp>
        <p:sp>
          <p:nvSpPr>
            <p:cNvPr id="379" name="Freeform 378"/>
            <p:cNvSpPr>
              <a:spLocks/>
            </p:cNvSpPr>
            <p:nvPr/>
          </p:nvSpPr>
          <p:spPr bwMode="auto">
            <a:xfrm>
              <a:off x="3925" y="2469"/>
              <a:ext cx="39" cy="70"/>
            </a:xfrm>
            <a:custGeom>
              <a:avLst/>
              <a:gdLst>
                <a:gd name="T0" fmla="*/ 0 w 39"/>
                <a:gd name="T1" fmla="*/ 70 h 70"/>
                <a:gd name="T2" fmla="*/ 11 w 39"/>
                <a:gd name="T3" fmla="*/ 54 h 70"/>
                <a:gd name="T4" fmla="*/ 17 w 39"/>
                <a:gd name="T5" fmla="*/ 37 h 70"/>
                <a:gd name="T6" fmla="*/ 28 w 39"/>
                <a:gd name="T7" fmla="*/ 16 h 70"/>
                <a:gd name="T8" fmla="*/ 39 w 39"/>
                <a:gd name="T9" fmla="*/ 0 h 70"/>
                <a:gd name="T10" fmla="*/ 0 60000 65536"/>
                <a:gd name="T11" fmla="*/ 0 60000 65536"/>
                <a:gd name="T12" fmla="*/ 0 60000 65536"/>
                <a:gd name="T13" fmla="*/ 0 60000 65536"/>
                <a:gd name="T14" fmla="*/ 0 60000 65536"/>
                <a:gd name="T15" fmla="*/ 0 w 39"/>
                <a:gd name="T16" fmla="*/ 0 h 70"/>
                <a:gd name="T17" fmla="*/ 39 w 39"/>
                <a:gd name="T18" fmla="*/ 70 h 70"/>
              </a:gdLst>
              <a:ahLst/>
              <a:cxnLst>
                <a:cxn ang="T10">
                  <a:pos x="T0" y="T1"/>
                </a:cxn>
                <a:cxn ang="T11">
                  <a:pos x="T2" y="T3"/>
                </a:cxn>
                <a:cxn ang="T12">
                  <a:pos x="T4" y="T5"/>
                </a:cxn>
                <a:cxn ang="T13">
                  <a:pos x="T6" y="T7"/>
                </a:cxn>
                <a:cxn ang="T14">
                  <a:pos x="T8" y="T9"/>
                </a:cxn>
              </a:cxnLst>
              <a:rect l="T15" t="T16" r="T17" b="T18"/>
              <a:pathLst>
                <a:path w="39" h="70">
                  <a:moveTo>
                    <a:pt x="0" y="70"/>
                  </a:moveTo>
                  <a:lnTo>
                    <a:pt x="11" y="54"/>
                  </a:lnTo>
                  <a:lnTo>
                    <a:pt x="17" y="37"/>
                  </a:lnTo>
                  <a:lnTo>
                    <a:pt x="28" y="16"/>
                  </a:lnTo>
                  <a:lnTo>
                    <a:pt x="39" y="0"/>
                  </a:lnTo>
                </a:path>
              </a:pathLst>
            </a:custGeom>
            <a:noFill/>
            <a:ln w="26988">
              <a:solidFill>
                <a:srgbClr val="FF9933"/>
              </a:solidFill>
              <a:prstDash val="solid"/>
              <a:round/>
              <a:headEnd/>
              <a:tailEnd/>
            </a:ln>
          </p:spPr>
          <p:txBody>
            <a:bodyPr/>
            <a:lstStyle/>
            <a:p>
              <a:endParaRPr lang="en-US"/>
            </a:p>
          </p:txBody>
        </p:sp>
        <p:sp>
          <p:nvSpPr>
            <p:cNvPr id="380" name="Freeform 379"/>
            <p:cNvSpPr>
              <a:spLocks/>
            </p:cNvSpPr>
            <p:nvPr/>
          </p:nvSpPr>
          <p:spPr bwMode="auto">
            <a:xfrm>
              <a:off x="3964" y="2420"/>
              <a:ext cx="40" cy="49"/>
            </a:xfrm>
            <a:custGeom>
              <a:avLst/>
              <a:gdLst>
                <a:gd name="T0" fmla="*/ 0 w 40"/>
                <a:gd name="T1" fmla="*/ 49 h 49"/>
                <a:gd name="T2" fmla="*/ 17 w 40"/>
                <a:gd name="T3" fmla="*/ 22 h 49"/>
                <a:gd name="T4" fmla="*/ 28 w 40"/>
                <a:gd name="T5" fmla="*/ 5 h 49"/>
                <a:gd name="T6" fmla="*/ 40 w 40"/>
                <a:gd name="T7" fmla="*/ 0 h 49"/>
                <a:gd name="T8" fmla="*/ 0 60000 65536"/>
                <a:gd name="T9" fmla="*/ 0 60000 65536"/>
                <a:gd name="T10" fmla="*/ 0 60000 65536"/>
                <a:gd name="T11" fmla="*/ 0 60000 65536"/>
                <a:gd name="T12" fmla="*/ 0 w 40"/>
                <a:gd name="T13" fmla="*/ 0 h 49"/>
                <a:gd name="T14" fmla="*/ 40 w 40"/>
                <a:gd name="T15" fmla="*/ 49 h 49"/>
              </a:gdLst>
              <a:ahLst/>
              <a:cxnLst>
                <a:cxn ang="T8">
                  <a:pos x="T0" y="T1"/>
                </a:cxn>
                <a:cxn ang="T9">
                  <a:pos x="T2" y="T3"/>
                </a:cxn>
                <a:cxn ang="T10">
                  <a:pos x="T4" y="T5"/>
                </a:cxn>
                <a:cxn ang="T11">
                  <a:pos x="T6" y="T7"/>
                </a:cxn>
              </a:cxnLst>
              <a:rect l="T12" t="T13" r="T14" b="T15"/>
              <a:pathLst>
                <a:path w="40" h="49">
                  <a:moveTo>
                    <a:pt x="0" y="49"/>
                  </a:moveTo>
                  <a:lnTo>
                    <a:pt x="17" y="22"/>
                  </a:lnTo>
                  <a:lnTo>
                    <a:pt x="28" y="5"/>
                  </a:lnTo>
                  <a:lnTo>
                    <a:pt x="40" y="0"/>
                  </a:lnTo>
                </a:path>
              </a:pathLst>
            </a:custGeom>
            <a:noFill/>
            <a:ln w="26988">
              <a:solidFill>
                <a:srgbClr val="FF9933"/>
              </a:solidFill>
              <a:prstDash val="solid"/>
              <a:round/>
              <a:headEnd/>
              <a:tailEnd/>
            </a:ln>
          </p:spPr>
          <p:txBody>
            <a:bodyPr/>
            <a:lstStyle/>
            <a:p>
              <a:endParaRPr lang="en-US"/>
            </a:p>
          </p:txBody>
        </p:sp>
        <p:sp>
          <p:nvSpPr>
            <p:cNvPr id="381" name="Freeform 380"/>
            <p:cNvSpPr>
              <a:spLocks/>
            </p:cNvSpPr>
            <p:nvPr/>
          </p:nvSpPr>
          <p:spPr bwMode="auto">
            <a:xfrm>
              <a:off x="4004" y="2420"/>
              <a:ext cx="39" cy="16"/>
            </a:xfrm>
            <a:custGeom>
              <a:avLst/>
              <a:gdLst>
                <a:gd name="T0" fmla="*/ 0 w 39"/>
                <a:gd name="T1" fmla="*/ 0 h 16"/>
                <a:gd name="T2" fmla="*/ 11 w 39"/>
                <a:gd name="T3" fmla="*/ 0 h 16"/>
                <a:gd name="T4" fmla="*/ 22 w 39"/>
                <a:gd name="T5" fmla="*/ 5 h 16"/>
                <a:gd name="T6" fmla="*/ 39 w 39"/>
                <a:gd name="T7" fmla="*/ 16 h 16"/>
                <a:gd name="T8" fmla="*/ 0 60000 65536"/>
                <a:gd name="T9" fmla="*/ 0 60000 65536"/>
                <a:gd name="T10" fmla="*/ 0 60000 65536"/>
                <a:gd name="T11" fmla="*/ 0 60000 65536"/>
                <a:gd name="T12" fmla="*/ 0 w 39"/>
                <a:gd name="T13" fmla="*/ 0 h 16"/>
                <a:gd name="T14" fmla="*/ 39 w 39"/>
                <a:gd name="T15" fmla="*/ 16 h 16"/>
              </a:gdLst>
              <a:ahLst/>
              <a:cxnLst>
                <a:cxn ang="T8">
                  <a:pos x="T0" y="T1"/>
                </a:cxn>
                <a:cxn ang="T9">
                  <a:pos x="T2" y="T3"/>
                </a:cxn>
                <a:cxn ang="T10">
                  <a:pos x="T4" y="T5"/>
                </a:cxn>
                <a:cxn ang="T11">
                  <a:pos x="T6" y="T7"/>
                </a:cxn>
              </a:cxnLst>
              <a:rect l="T12" t="T13" r="T14" b="T15"/>
              <a:pathLst>
                <a:path w="39" h="16">
                  <a:moveTo>
                    <a:pt x="0" y="0"/>
                  </a:moveTo>
                  <a:lnTo>
                    <a:pt x="11" y="0"/>
                  </a:lnTo>
                  <a:lnTo>
                    <a:pt x="22" y="5"/>
                  </a:lnTo>
                  <a:lnTo>
                    <a:pt x="39" y="16"/>
                  </a:lnTo>
                </a:path>
              </a:pathLst>
            </a:custGeom>
            <a:noFill/>
            <a:ln w="26988">
              <a:solidFill>
                <a:srgbClr val="FF9933"/>
              </a:solidFill>
              <a:prstDash val="solid"/>
              <a:round/>
              <a:headEnd/>
              <a:tailEnd/>
            </a:ln>
          </p:spPr>
          <p:txBody>
            <a:bodyPr/>
            <a:lstStyle/>
            <a:p>
              <a:endParaRPr lang="en-US"/>
            </a:p>
          </p:txBody>
        </p:sp>
        <p:sp>
          <p:nvSpPr>
            <p:cNvPr id="382" name="Freeform 381"/>
            <p:cNvSpPr>
              <a:spLocks/>
            </p:cNvSpPr>
            <p:nvPr/>
          </p:nvSpPr>
          <p:spPr bwMode="auto">
            <a:xfrm>
              <a:off x="4043" y="2436"/>
              <a:ext cx="34" cy="27"/>
            </a:xfrm>
            <a:custGeom>
              <a:avLst/>
              <a:gdLst>
                <a:gd name="T0" fmla="*/ 0 w 34"/>
                <a:gd name="T1" fmla="*/ 0 h 27"/>
                <a:gd name="T2" fmla="*/ 17 w 34"/>
                <a:gd name="T3" fmla="*/ 11 h 27"/>
                <a:gd name="T4" fmla="*/ 34 w 34"/>
                <a:gd name="T5" fmla="*/ 27 h 27"/>
                <a:gd name="T6" fmla="*/ 0 60000 65536"/>
                <a:gd name="T7" fmla="*/ 0 60000 65536"/>
                <a:gd name="T8" fmla="*/ 0 60000 65536"/>
                <a:gd name="T9" fmla="*/ 0 w 34"/>
                <a:gd name="T10" fmla="*/ 0 h 27"/>
                <a:gd name="T11" fmla="*/ 34 w 34"/>
                <a:gd name="T12" fmla="*/ 27 h 27"/>
              </a:gdLst>
              <a:ahLst/>
              <a:cxnLst>
                <a:cxn ang="T6">
                  <a:pos x="T0" y="T1"/>
                </a:cxn>
                <a:cxn ang="T7">
                  <a:pos x="T2" y="T3"/>
                </a:cxn>
                <a:cxn ang="T8">
                  <a:pos x="T4" y="T5"/>
                </a:cxn>
              </a:cxnLst>
              <a:rect l="T9" t="T10" r="T11" b="T12"/>
              <a:pathLst>
                <a:path w="34" h="27">
                  <a:moveTo>
                    <a:pt x="0" y="0"/>
                  </a:moveTo>
                  <a:lnTo>
                    <a:pt x="17" y="11"/>
                  </a:lnTo>
                  <a:lnTo>
                    <a:pt x="34" y="27"/>
                  </a:lnTo>
                </a:path>
              </a:pathLst>
            </a:custGeom>
            <a:noFill/>
            <a:ln w="26988">
              <a:solidFill>
                <a:srgbClr val="FF9933"/>
              </a:solidFill>
              <a:prstDash val="solid"/>
              <a:round/>
              <a:headEnd/>
              <a:tailEnd/>
            </a:ln>
          </p:spPr>
          <p:txBody>
            <a:bodyPr/>
            <a:lstStyle/>
            <a:p>
              <a:endParaRPr lang="en-US"/>
            </a:p>
          </p:txBody>
        </p:sp>
        <p:sp>
          <p:nvSpPr>
            <p:cNvPr id="383" name="Freeform 382"/>
            <p:cNvSpPr>
              <a:spLocks/>
            </p:cNvSpPr>
            <p:nvPr/>
          </p:nvSpPr>
          <p:spPr bwMode="auto">
            <a:xfrm>
              <a:off x="4077" y="2463"/>
              <a:ext cx="39" cy="54"/>
            </a:xfrm>
            <a:custGeom>
              <a:avLst/>
              <a:gdLst>
                <a:gd name="T0" fmla="*/ 0 w 39"/>
                <a:gd name="T1" fmla="*/ 0 h 54"/>
                <a:gd name="T2" fmla="*/ 11 w 39"/>
                <a:gd name="T3" fmla="*/ 11 h 54"/>
                <a:gd name="T4" fmla="*/ 17 w 39"/>
                <a:gd name="T5" fmla="*/ 27 h 54"/>
                <a:gd name="T6" fmla="*/ 28 w 39"/>
                <a:gd name="T7" fmla="*/ 43 h 54"/>
                <a:gd name="T8" fmla="*/ 39 w 39"/>
                <a:gd name="T9" fmla="*/ 54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0" y="0"/>
                  </a:moveTo>
                  <a:lnTo>
                    <a:pt x="11" y="11"/>
                  </a:lnTo>
                  <a:lnTo>
                    <a:pt x="17" y="27"/>
                  </a:lnTo>
                  <a:lnTo>
                    <a:pt x="28" y="43"/>
                  </a:lnTo>
                  <a:lnTo>
                    <a:pt x="39" y="54"/>
                  </a:lnTo>
                </a:path>
              </a:pathLst>
            </a:custGeom>
            <a:noFill/>
            <a:ln w="26988">
              <a:solidFill>
                <a:srgbClr val="FF9933"/>
              </a:solidFill>
              <a:prstDash val="solid"/>
              <a:round/>
              <a:headEnd/>
              <a:tailEnd/>
            </a:ln>
          </p:spPr>
          <p:txBody>
            <a:bodyPr/>
            <a:lstStyle/>
            <a:p>
              <a:endParaRPr lang="en-US"/>
            </a:p>
          </p:txBody>
        </p:sp>
        <p:sp>
          <p:nvSpPr>
            <p:cNvPr id="384" name="Freeform 383"/>
            <p:cNvSpPr>
              <a:spLocks/>
            </p:cNvSpPr>
            <p:nvPr/>
          </p:nvSpPr>
          <p:spPr bwMode="auto">
            <a:xfrm>
              <a:off x="4116" y="2517"/>
              <a:ext cx="39" cy="16"/>
            </a:xfrm>
            <a:custGeom>
              <a:avLst/>
              <a:gdLst>
                <a:gd name="T0" fmla="*/ 0 w 39"/>
                <a:gd name="T1" fmla="*/ 0 h 16"/>
                <a:gd name="T2" fmla="*/ 17 w 39"/>
                <a:gd name="T3" fmla="*/ 11 h 16"/>
                <a:gd name="T4" fmla="*/ 39 w 39"/>
                <a:gd name="T5" fmla="*/ 16 h 16"/>
                <a:gd name="T6" fmla="*/ 0 60000 65536"/>
                <a:gd name="T7" fmla="*/ 0 60000 65536"/>
                <a:gd name="T8" fmla="*/ 0 60000 65536"/>
                <a:gd name="T9" fmla="*/ 0 w 39"/>
                <a:gd name="T10" fmla="*/ 0 h 16"/>
                <a:gd name="T11" fmla="*/ 39 w 39"/>
                <a:gd name="T12" fmla="*/ 16 h 16"/>
              </a:gdLst>
              <a:ahLst/>
              <a:cxnLst>
                <a:cxn ang="T6">
                  <a:pos x="T0" y="T1"/>
                </a:cxn>
                <a:cxn ang="T7">
                  <a:pos x="T2" y="T3"/>
                </a:cxn>
                <a:cxn ang="T8">
                  <a:pos x="T4" y="T5"/>
                </a:cxn>
              </a:cxnLst>
              <a:rect l="T9" t="T10" r="T11" b="T12"/>
              <a:pathLst>
                <a:path w="39" h="16">
                  <a:moveTo>
                    <a:pt x="0" y="0"/>
                  </a:moveTo>
                  <a:lnTo>
                    <a:pt x="17" y="11"/>
                  </a:lnTo>
                  <a:lnTo>
                    <a:pt x="39" y="16"/>
                  </a:lnTo>
                </a:path>
              </a:pathLst>
            </a:custGeom>
            <a:noFill/>
            <a:ln w="26988">
              <a:solidFill>
                <a:srgbClr val="FF9933"/>
              </a:solidFill>
              <a:prstDash val="solid"/>
              <a:round/>
              <a:headEnd/>
              <a:tailEnd/>
            </a:ln>
          </p:spPr>
          <p:txBody>
            <a:bodyPr/>
            <a:lstStyle/>
            <a:p>
              <a:endParaRPr lang="en-US"/>
            </a:p>
          </p:txBody>
        </p:sp>
        <p:sp>
          <p:nvSpPr>
            <p:cNvPr id="385" name="Freeform 384"/>
            <p:cNvSpPr>
              <a:spLocks/>
            </p:cNvSpPr>
            <p:nvPr/>
          </p:nvSpPr>
          <p:spPr bwMode="auto">
            <a:xfrm>
              <a:off x="4155" y="2533"/>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FF9933"/>
              </a:solidFill>
              <a:prstDash val="solid"/>
              <a:round/>
              <a:headEnd/>
              <a:tailEnd/>
            </a:ln>
          </p:spPr>
          <p:txBody>
            <a:bodyPr/>
            <a:lstStyle/>
            <a:p>
              <a:endParaRPr lang="en-US"/>
            </a:p>
          </p:txBody>
        </p:sp>
        <p:sp>
          <p:nvSpPr>
            <p:cNvPr id="386" name="Freeform 385"/>
            <p:cNvSpPr>
              <a:spLocks/>
            </p:cNvSpPr>
            <p:nvPr/>
          </p:nvSpPr>
          <p:spPr bwMode="auto">
            <a:xfrm>
              <a:off x="4195" y="2506"/>
              <a:ext cx="39" cy="27"/>
            </a:xfrm>
            <a:custGeom>
              <a:avLst/>
              <a:gdLst>
                <a:gd name="T0" fmla="*/ 0 w 39"/>
                <a:gd name="T1" fmla="*/ 27 h 27"/>
                <a:gd name="T2" fmla="*/ 11 w 39"/>
                <a:gd name="T3" fmla="*/ 22 h 27"/>
                <a:gd name="T4" fmla="*/ 22 w 39"/>
                <a:gd name="T5" fmla="*/ 17 h 27"/>
                <a:gd name="T6" fmla="*/ 39 w 39"/>
                <a:gd name="T7" fmla="*/ 0 h 27"/>
                <a:gd name="T8" fmla="*/ 0 60000 65536"/>
                <a:gd name="T9" fmla="*/ 0 60000 65536"/>
                <a:gd name="T10" fmla="*/ 0 60000 65536"/>
                <a:gd name="T11" fmla="*/ 0 60000 65536"/>
                <a:gd name="T12" fmla="*/ 0 w 39"/>
                <a:gd name="T13" fmla="*/ 0 h 27"/>
                <a:gd name="T14" fmla="*/ 39 w 39"/>
                <a:gd name="T15" fmla="*/ 27 h 27"/>
              </a:gdLst>
              <a:ahLst/>
              <a:cxnLst>
                <a:cxn ang="T8">
                  <a:pos x="T0" y="T1"/>
                </a:cxn>
                <a:cxn ang="T9">
                  <a:pos x="T2" y="T3"/>
                </a:cxn>
                <a:cxn ang="T10">
                  <a:pos x="T4" y="T5"/>
                </a:cxn>
                <a:cxn ang="T11">
                  <a:pos x="T6" y="T7"/>
                </a:cxn>
              </a:cxnLst>
              <a:rect l="T12" t="T13" r="T14" b="T15"/>
              <a:pathLst>
                <a:path w="39" h="27">
                  <a:moveTo>
                    <a:pt x="0" y="27"/>
                  </a:moveTo>
                  <a:lnTo>
                    <a:pt x="11" y="22"/>
                  </a:lnTo>
                  <a:lnTo>
                    <a:pt x="22" y="17"/>
                  </a:lnTo>
                  <a:lnTo>
                    <a:pt x="39" y="0"/>
                  </a:lnTo>
                </a:path>
              </a:pathLst>
            </a:custGeom>
            <a:noFill/>
            <a:ln w="26988">
              <a:solidFill>
                <a:srgbClr val="FF9933"/>
              </a:solidFill>
              <a:prstDash val="solid"/>
              <a:round/>
              <a:headEnd/>
              <a:tailEnd/>
            </a:ln>
          </p:spPr>
          <p:txBody>
            <a:bodyPr/>
            <a:lstStyle/>
            <a:p>
              <a:endParaRPr lang="en-US"/>
            </a:p>
          </p:txBody>
        </p:sp>
        <p:sp>
          <p:nvSpPr>
            <p:cNvPr id="387" name="Freeform 386"/>
            <p:cNvSpPr>
              <a:spLocks/>
            </p:cNvSpPr>
            <p:nvPr/>
          </p:nvSpPr>
          <p:spPr bwMode="auto">
            <a:xfrm>
              <a:off x="4234" y="2496"/>
              <a:ext cx="34" cy="10"/>
            </a:xfrm>
            <a:custGeom>
              <a:avLst/>
              <a:gdLst>
                <a:gd name="T0" fmla="*/ 0 w 34"/>
                <a:gd name="T1" fmla="*/ 10 h 10"/>
                <a:gd name="T2" fmla="*/ 17 w 34"/>
                <a:gd name="T3" fmla="*/ 0 h 10"/>
                <a:gd name="T4" fmla="*/ 23 w 34"/>
                <a:gd name="T5" fmla="*/ 0 h 10"/>
                <a:gd name="T6" fmla="*/ 34 w 34"/>
                <a:gd name="T7" fmla="*/ 0 h 10"/>
                <a:gd name="T8" fmla="*/ 0 60000 65536"/>
                <a:gd name="T9" fmla="*/ 0 60000 65536"/>
                <a:gd name="T10" fmla="*/ 0 60000 65536"/>
                <a:gd name="T11" fmla="*/ 0 60000 65536"/>
                <a:gd name="T12" fmla="*/ 0 w 34"/>
                <a:gd name="T13" fmla="*/ 0 h 10"/>
                <a:gd name="T14" fmla="*/ 34 w 34"/>
                <a:gd name="T15" fmla="*/ 10 h 10"/>
              </a:gdLst>
              <a:ahLst/>
              <a:cxnLst>
                <a:cxn ang="T8">
                  <a:pos x="T0" y="T1"/>
                </a:cxn>
                <a:cxn ang="T9">
                  <a:pos x="T2" y="T3"/>
                </a:cxn>
                <a:cxn ang="T10">
                  <a:pos x="T4" y="T5"/>
                </a:cxn>
                <a:cxn ang="T11">
                  <a:pos x="T6" y="T7"/>
                </a:cxn>
              </a:cxnLst>
              <a:rect l="T12" t="T13" r="T14" b="T15"/>
              <a:pathLst>
                <a:path w="34" h="10">
                  <a:moveTo>
                    <a:pt x="0" y="10"/>
                  </a:moveTo>
                  <a:lnTo>
                    <a:pt x="17" y="0"/>
                  </a:lnTo>
                  <a:lnTo>
                    <a:pt x="23" y="0"/>
                  </a:lnTo>
                  <a:lnTo>
                    <a:pt x="34" y="0"/>
                  </a:lnTo>
                </a:path>
              </a:pathLst>
            </a:custGeom>
            <a:noFill/>
            <a:ln w="26988">
              <a:solidFill>
                <a:srgbClr val="FF9933"/>
              </a:solidFill>
              <a:prstDash val="solid"/>
              <a:round/>
              <a:headEnd/>
              <a:tailEnd/>
            </a:ln>
          </p:spPr>
          <p:txBody>
            <a:bodyPr/>
            <a:lstStyle/>
            <a:p>
              <a:endParaRPr lang="en-US"/>
            </a:p>
          </p:txBody>
        </p:sp>
        <p:sp>
          <p:nvSpPr>
            <p:cNvPr id="388" name="Freeform 387"/>
            <p:cNvSpPr>
              <a:spLocks/>
            </p:cNvSpPr>
            <p:nvPr/>
          </p:nvSpPr>
          <p:spPr bwMode="auto">
            <a:xfrm>
              <a:off x="4268" y="2496"/>
              <a:ext cx="39" cy="37"/>
            </a:xfrm>
            <a:custGeom>
              <a:avLst/>
              <a:gdLst>
                <a:gd name="T0" fmla="*/ 0 w 39"/>
                <a:gd name="T1" fmla="*/ 0 h 37"/>
                <a:gd name="T2" fmla="*/ 11 w 39"/>
                <a:gd name="T3" fmla="*/ 5 h 37"/>
                <a:gd name="T4" fmla="*/ 17 w 39"/>
                <a:gd name="T5" fmla="*/ 21 h 37"/>
                <a:gd name="T6" fmla="*/ 28 w 39"/>
                <a:gd name="T7" fmla="*/ 32 h 37"/>
                <a:gd name="T8" fmla="*/ 39 w 39"/>
                <a:gd name="T9" fmla="*/ 37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0" y="0"/>
                  </a:moveTo>
                  <a:lnTo>
                    <a:pt x="11" y="5"/>
                  </a:lnTo>
                  <a:lnTo>
                    <a:pt x="17" y="21"/>
                  </a:lnTo>
                  <a:lnTo>
                    <a:pt x="28" y="32"/>
                  </a:lnTo>
                  <a:lnTo>
                    <a:pt x="39" y="37"/>
                  </a:lnTo>
                </a:path>
              </a:pathLst>
            </a:custGeom>
            <a:noFill/>
            <a:ln w="26988">
              <a:solidFill>
                <a:srgbClr val="FF9933"/>
              </a:solidFill>
              <a:prstDash val="solid"/>
              <a:round/>
              <a:headEnd/>
              <a:tailEnd/>
            </a:ln>
          </p:spPr>
          <p:txBody>
            <a:bodyPr/>
            <a:lstStyle/>
            <a:p>
              <a:endParaRPr lang="en-US"/>
            </a:p>
          </p:txBody>
        </p:sp>
        <p:sp>
          <p:nvSpPr>
            <p:cNvPr id="389" name="Freeform 388"/>
            <p:cNvSpPr>
              <a:spLocks/>
            </p:cNvSpPr>
            <p:nvPr/>
          </p:nvSpPr>
          <p:spPr bwMode="auto">
            <a:xfrm>
              <a:off x="4307" y="2517"/>
              <a:ext cx="40" cy="16"/>
            </a:xfrm>
            <a:custGeom>
              <a:avLst/>
              <a:gdLst>
                <a:gd name="T0" fmla="*/ 0 w 40"/>
                <a:gd name="T1" fmla="*/ 16 h 16"/>
                <a:gd name="T2" fmla="*/ 11 w 40"/>
                <a:gd name="T3" fmla="*/ 16 h 16"/>
                <a:gd name="T4" fmla="*/ 17 w 40"/>
                <a:gd name="T5" fmla="*/ 16 h 16"/>
                <a:gd name="T6" fmla="*/ 40 w 40"/>
                <a:gd name="T7" fmla="*/ 0 h 16"/>
                <a:gd name="T8" fmla="*/ 0 60000 65536"/>
                <a:gd name="T9" fmla="*/ 0 60000 65536"/>
                <a:gd name="T10" fmla="*/ 0 60000 65536"/>
                <a:gd name="T11" fmla="*/ 0 60000 65536"/>
                <a:gd name="T12" fmla="*/ 0 w 40"/>
                <a:gd name="T13" fmla="*/ 0 h 16"/>
                <a:gd name="T14" fmla="*/ 40 w 40"/>
                <a:gd name="T15" fmla="*/ 16 h 16"/>
              </a:gdLst>
              <a:ahLst/>
              <a:cxnLst>
                <a:cxn ang="T8">
                  <a:pos x="T0" y="T1"/>
                </a:cxn>
                <a:cxn ang="T9">
                  <a:pos x="T2" y="T3"/>
                </a:cxn>
                <a:cxn ang="T10">
                  <a:pos x="T4" y="T5"/>
                </a:cxn>
                <a:cxn ang="T11">
                  <a:pos x="T6" y="T7"/>
                </a:cxn>
              </a:cxnLst>
              <a:rect l="T12" t="T13" r="T14" b="T15"/>
              <a:pathLst>
                <a:path w="40" h="16">
                  <a:moveTo>
                    <a:pt x="0" y="16"/>
                  </a:moveTo>
                  <a:lnTo>
                    <a:pt x="11" y="16"/>
                  </a:lnTo>
                  <a:lnTo>
                    <a:pt x="17" y="16"/>
                  </a:lnTo>
                  <a:lnTo>
                    <a:pt x="40" y="0"/>
                  </a:lnTo>
                </a:path>
              </a:pathLst>
            </a:custGeom>
            <a:noFill/>
            <a:ln w="26988">
              <a:solidFill>
                <a:srgbClr val="FF9933"/>
              </a:solidFill>
              <a:prstDash val="solid"/>
              <a:round/>
              <a:headEnd/>
              <a:tailEnd/>
            </a:ln>
          </p:spPr>
          <p:txBody>
            <a:bodyPr/>
            <a:lstStyle/>
            <a:p>
              <a:endParaRPr lang="en-US"/>
            </a:p>
          </p:txBody>
        </p:sp>
        <p:sp>
          <p:nvSpPr>
            <p:cNvPr id="390" name="Freeform 389"/>
            <p:cNvSpPr>
              <a:spLocks/>
            </p:cNvSpPr>
            <p:nvPr/>
          </p:nvSpPr>
          <p:spPr bwMode="auto">
            <a:xfrm>
              <a:off x="4347" y="2463"/>
              <a:ext cx="39" cy="54"/>
            </a:xfrm>
            <a:custGeom>
              <a:avLst/>
              <a:gdLst>
                <a:gd name="T0" fmla="*/ 0 w 39"/>
                <a:gd name="T1" fmla="*/ 54 h 54"/>
                <a:gd name="T2" fmla="*/ 11 w 39"/>
                <a:gd name="T3" fmla="*/ 43 h 54"/>
                <a:gd name="T4" fmla="*/ 16 w 39"/>
                <a:gd name="T5" fmla="*/ 27 h 54"/>
                <a:gd name="T6" fmla="*/ 28 w 39"/>
                <a:gd name="T7" fmla="*/ 11 h 54"/>
                <a:gd name="T8" fmla="*/ 39 w 39"/>
                <a:gd name="T9" fmla="*/ 0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0" y="54"/>
                  </a:moveTo>
                  <a:lnTo>
                    <a:pt x="11" y="43"/>
                  </a:lnTo>
                  <a:lnTo>
                    <a:pt x="16" y="27"/>
                  </a:lnTo>
                  <a:lnTo>
                    <a:pt x="28" y="11"/>
                  </a:lnTo>
                  <a:lnTo>
                    <a:pt x="39" y="0"/>
                  </a:lnTo>
                </a:path>
              </a:pathLst>
            </a:custGeom>
            <a:noFill/>
            <a:ln w="26988">
              <a:solidFill>
                <a:srgbClr val="FF9933"/>
              </a:solidFill>
              <a:prstDash val="solid"/>
              <a:round/>
              <a:headEnd/>
              <a:tailEnd/>
            </a:ln>
          </p:spPr>
          <p:txBody>
            <a:bodyPr/>
            <a:lstStyle/>
            <a:p>
              <a:endParaRPr lang="en-US"/>
            </a:p>
          </p:txBody>
        </p:sp>
        <p:sp>
          <p:nvSpPr>
            <p:cNvPr id="391" name="Freeform 390"/>
            <p:cNvSpPr>
              <a:spLocks/>
            </p:cNvSpPr>
            <p:nvPr/>
          </p:nvSpPr>
          <p:spPr bwMode="auto">
            <a:xfrm>
              <a:off x="4386" y="2458"/>
              <a:ext cx="39" cy="5"/>
            </a:xfrm>
            <a:custGeom>
              <a:avLst/>
              <a:gdLst>
                <a:gd name="T0" fmla="*/ 0 w 39"/>
                <a:gd name="T1" fmla="*/ 5 h 5"/>
                <a:gd name="T2" fmla="*/ 11 w 39"/>
                <a:gd name="T3" fmla="*/ 0 h 5"/>
                <a:gd name="T4" fmla="*/ 22 w 39"/>
                <a:gd name="T5" fmla="*/ 0 h 5"/>
                <a:gd name="T6" fmla="*/ 39 w 39"/>
                <a:gd name="T7" fmla="*/ 0 h 5"/>
                <a:gd name="T8" fmla="*/ 0 60000 65536"/>
                <a:gd name="T9" fmla="*/ 0 60000 65536"/>
                <a:gd name="T10" fmla="*/ 0 60000 65536"/>
                <a:gd name="T11" fmla="*/ 0 60000 65536"/>
                <a:gd name="T12" fmla="*/ 0 w 39"/>
                <a:gd name="T13" fmla="*/ 0 h 5"/>
                <a:gd name="T14" fmla="*/ 39 w 39"/>
                <a:gd name="T15" fmla="*/ 5 h 5"/>
              </a:gdLst>
              <a:ahLst/>
              <a:cxnLst>
                <a:cxn ang="T8">
                  <a:pos x="T0" y="T1"/>
                </a:cxn>
                <a:cxn ang="T9">
                  <a:pos x="T2" y="T3"/>
                </a:cxn>
                <a:cxn ang="T10">
                  <a:pos x="T4" y="T5"/>
                </a:cxn>
                <a:cxn ang="T11">
                  <a:pos x="T6" y="T7"/>
                </a:cxn>
              </a:cxnLst>
              <a:rect l="T12" t="T13" r="T14" b="T15"/>
              <a:pathLst>
                <a:path w="39" h="5">
                  <a:moveTo>
                    <a:pt x="0" y="5"/>
                  </a:moveTo>
                  <a:lnTo>
                    <a:pt x="11" y="0"/>
                  </a:lnTo>
                  <a:lnTo>
                    <a:pt x="22" y="0"/>
                  </a:lnTo>
                  <a:lnTo>
                    <a:pt x="39" y="0"/>
                  </a:lnTo>
                </a:path>
              </a:pathLst>
            </a:custGeom>
            <a:noFill/>
            <a:ln w="26988">
              <a:solidFill>
                <a:srgbClr val="FF9933"/>
              </a:solidFill>
              <a:prstDash val="solid"/>
              <a:round/>
              <a:headEnd/>
              <a:tailEnd/>
            </a:ln>
          </p:spPr>
          <p:txBody>
            <a:bodyPr/>
            <a:lstStyle/>
            <a:p>
              <a:endParaRPr lang="en-US"/>
            </a:p>
          </p:txBody>
        </p:sp>
        <p:sp>
          <p:nvSpPr>
            <p:cNvPr id="392" name="Freeform 391"/>
            <p:cNvSpPr>
              <a:spLocks/>
            </p:cNvSpPr>
            <p:nvPr/>
          </p:nvSpPr>
          <p:spPr bwMode="auto">
            <a:xfrm>
              <a:off x="4425" y="2447"/>
              <a:ext cx="34" cy="11"/>
            </a:xfrm>
            <a:custGeom>
              <a:avLst/>
              <a:gdLst>
                <a:gd name="T0" fmla="*/ 0 w 34"/>
                <a:gd name="T1" fmla="*/ 11 h 11"/>
                <a:gd name="T2" fmla="*/ 17 w 34"/>
                <a:gd name="T3" fmla="*/ 5 h 11"/>
                <a:gd name="T4" fmla="*/ 34 w 34"/>
                <a:gd name="T5" fmla="*/ 0 h 11"/>
                <a:gd name="T6" fmla="*/ 0 60000 65536"/>
                <a:gd name="T7" fmla="*/ 0 60000 65536"/>
                <a:gd name="T8" fmla="*/ 0 60000 65536"/>
                <a:gd name="T9" fmla="*/ 0 w 34"/>
                <a:gd name="T10" fmla="*/ 0 h 11"/>
                <a:gd name="T11" fmla="*/ 34 w 34"/>
                <a:gd name="T12" fmla="*/ 11 h 11"/>
              </a:gdLst>
              <a:ahLst/>
              <a:cxnLst>
                <a:cxn ang="T6">
                  <a:pos x="T0" y="T1"/>
                </a:cxn>
                <a:cxn ang="T7">
                  <a:pos x="T2" y="T3"/>
                </a:cxn>
                <a:cxn ang="T8">
                  <a:pos x="T4" y="T5"/>
                </a:cxn>
              </a:cxnLst>
              <a:rect l="T9" t="T10" r="T11" b="T12"/>
              <a:pathLst>
                <a:path w="34" h="11">
                  <a:moveTo>
                    <a:pt x="0" y="11"/>
                  </a:moveTo>
                  <a:lnTo>
                    <a:pt x="17" y="5"/>
                  </a:lnTo>
                  <a:lnTo>
                    <a:pt x="34" y="0"/>
                  </a:lnTo>
                </a:path>
              </a:pathLst>
            </a:custGeom>
            <a:noFill/>
            <a:ln w="26988">
              <a:solidFill>
                <a:srgbClr val="FF9933"/>
              </a:solidFill>
              <a:prstDash val="solid"/>
              <a:round/>
              <a:headEnd/>
              <a:tailEnd/>
            </a:ln>
          </p:spPr>
          <p:txBody>
            <a:bodyPr/>
            <a:lstStyle/>
            <a:p>
              <a:endParaRPr lang="en-US"/>
            </a:p>
          </p:txBody>
        </p:sp>
        <p:sp>
          <p:nvSpPr>
            <p:cNvPr id="393" name="Freeform 392"/>
            <p:cNvSpPr>
              <a:spLocks/>
            </p:cNvSpPr>
            <p:nvPr/>
          </p:nvSpPr>
          <p:spPr bwMode="auto">
            <a:xfrm>
              <a:off x="4459" y="2409"/>
              <a:ext cx="39" cy="38"/>
            </a:xfrm>
            <a:custGeom>
              <a:avLst/>
              <a:gdLst>
                <a:gd name="T0" fmla="*/ 0 w 39"/>
                <a:gd name="T1" fmla="*/ 38 h 38"/>
                <a:gd name="T2" fmla="*/ 11 w 39"/>
                <a:gd name="T3" fmla="*/ 27 h 38"/>
                <a:gd name="T4" fmla="*/ 17 w 39"/>
                <a:gd name="T5" fmla="*/ 16 h 38"/>
                <a:gd name="T6" fmla="*/ 28 w 39"/>
                <a:gd name="T7" fmla="*/ 6 h 38"/>
                <a:gd name="T8" fmla="*/ 39 w 39"/>
                <a:gd name="T9" fmla="*/ 0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38"/>
                  </a:moveTo>
                  <a:lnTo>
                    <a:pt x="11" y="27"/>
                  </a:lnTo>
                  <a:lnTo>
                    <a:pt x="17" y="16"/>
                  </a:lnTo>
                  <a:lnTo>
                    <a:pt x="28" y="6"/>
                  </a:lnTo>
                  <a:lnTo>
                    <a:pt x="39" y="0"/>
                  </a:lnTo>
                </a:path>
              </a:pathLst>
            </a:custGeom>
            <a:noFill/>
            <a:ln w="26988">
              <a:solidFill>
                <a:srgbClr val="FF9933"/>
              </a:solidFill>
              <a:prstDash val="solid"/>
              <a:round/>
              <a:headEnd/>
              <a:tailEnd/>
            </a:ln>
          </p:spPr>
          <p:txBody>
            <a:bodyPr/>
            <a:lstStyle/>
            <a:p>
              <a:endParaRPr lang="en-US"/>
            </a:p>
          </p:txBody>
        </p:sp>
        <p:sp>
          <p:nvSpPr>
            <p:cNvPr id="394" name="Freeform 393"/>
            <p:cNvSpPr>
              <a:spLocks/>
            </p:cNvSpPr>
            <p:nvPr/>
          </p:nvSpPr>
          <p:spPr bwMode="auto">
            <a:xfrm>
              <a:off x="4498" y="2409"/>
              <a:ext cx="40" cy="43"/>
            </a:xfrm>
            <a:custGeom>
              <a:avLst/>
              <a:gdLst>
                <a:gd name="T0" fmla="*/ 0 w 40"/>
                <a:gd name="T1" fmla="*/ 0 h 43"/>
                <a:gd name="T2" fmla="*/ 12 w 40"/>
                <a:gd name="T3" fmla="*/ 6 h 43"/>
                <a:gd name="T4" fmla="*/ 17 w 40"/>
                <a:gd name="T5" fmla="*/ 22 h 43"/>
                <a:gd name="T6" fmla="*/ 28 w 40"/>
                <a:gd name="T7" fmla="*/ 38 h 43"/>
                <a:gd name="T8" fmla="*/ 40 w 40"/>
                <a:gd name="T9" fmla="*/ 43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0" y="0"/>
                  </a:moveTo>
                  <a:lnTo>
                    <a:pt x="12" y="6"/>
                  </a:lnTo>
                  <a:lnTo>
                    <a:pt x="17" y="22"/>
                  </a:lnTo>
                  <a:lnTo>
                    <a:pt x="28" y="38"/>
                  </a:lnTo>
                  <a:lnTo>
                    <a:pt x="40" y="43"/>
                  </a:lnTo>
                </a:path>
              </a:pathLst>
            </a:custGeom>
            <a:noFill/>
            <a:ln w="26988">
              <a:solidFill>
                <a:srgbClr val="FF9933"/>
              </a:solidFill>
              <a:prstDash val="solid"/>
              <a:round/>
              <a:headEnd/>
              <a:tailEnd/>
            </a:ln>
          </p:spPr>
          <p:txBody>
            <a:bodyPr/>
            <a:lstStyle/>
            <a:p>
              <a:endParaRPr lang="en-US"/>
            </a:p>
          </p:txBody>
        </p:sp>
        <p:sp>
          <p:nvSpPr>
            <p:cNvPr id="395" name="Freeform 394"/>
            <p:cNvSpPr>
              <a:spLocks/>
            </p:cNvSpPr>
            <p:nvPr/>
          </p:nvSpPr>
          <p:spPr bwMode="auto">
            <a:xfrm>
              <a:off x="4538" y="2431"/>
              <a:ext cx="39" cy="21"/>
            </a:xfrm>
            <a:custGeom>
              <a:avLst/>
              <a:gdLst>
                <a:gd name="T0" fmla="*/ 0 w 39"/>
                <a:gd name="T1" fmla="*/ 21 h 21"/>
                <a:gd name="T2" fmla="*/ 11 w 39"/>
                <a:gd name="T3" fmla="*/ 21 h 21"/>
                <a:gd name="T4" fmla="*/ 17 w 39"/>
                <a:gd name="T5" fmla="*/ 11 h 21"/>
                <a:gd name="T6" fmla="*/ 28 w 39"/>
                <a:gd name="T7" fmla="*/ 5 h 21"/>
                <a:gd name="T8" fmla="*/ 39 w 39"/>
                <a:gd name="T9" fmla="*/ 0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0" y="21"/>
                  </a:moveTo>
                  <a:lnTo>
                    <a:pt x="11" y="21"/>
                  </a:lnTo>
                  <a:lnTo>
                    <a:pt x="17" y="11"/>
                  </a:lnTo>
                  <a:lnTo>
                    <a:pt x="28" y="5"/>
                  </a:lnTo>
                  <a:lnTo>
                    <a:pt x="39" y="0"/>
                  </a:lnTo>
                </a:path>
              </a:pathLst>
            </a:custGeom>
            <a:noFill/>
            <a:ln w="26988">
              <a:solidFill>
                <a:srgbClr val="FF9933"/>
              </a:solidFill>
              <a:prstDash val="solid"/>
              <a:round/>
              <a:headEnd/>
              <a:tailEnd/>
            </a:ln>
          </p:spPr>
          <p:txBody>
            <a:bodyPr/>
            <a:lstStyle/>
            <a:p>
              <a:endParaRPr lang="en-US"/>
            </a:p>
          </p:txBody>
        </p:sp>
        <p:sp>
          <p:nvSpPr>
            <p:cNvPr id="396" name="Freeform 395"/>
            <p:cNvSpPr>
              <a:spLocks/>
            </p:cNvSpPr>
            <p:nvPr/>
          </p:nvSpPr>
          <p:spPr bwMode="auto">
            <a:xfrm>
              <a:off x="4577" y="2431"/>
              <a:ext cx="39" cy="1"/>
            </a:xfrm>
            <a:custGeom>
              <a:avLst/>
              <a:gdLst>
                <a:gd name="T0" fmla="*/ 0 w 39"/>
                <a:gd name="T1" fmla="*/ 0 h 1"/>
                <a:gd name="T2" fmla="*/ 23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23" y="0"/>
                  </a:lnTo>
                  <a:lnTo>
                    <a:pt x="39" y="0"/>
                  </a:lnTo>
                </a:path>
              </a:pathLst>
            </a:custGeom>
            <a:noFill/>
            <a:ln w="26988">
              <a:solidFill>
                <a:srgbClr val="FF9933"/>
              </a:solidFill>
              <a:prstDash val="solid"/>
              <a:round/>
              <a:headEnd/>
              <a:tailEnd/>
            </a:ln>
          </p:spPr>
          <p:txBody>
            <a:bodyPr/>
            <a:lstStyle/>
            <a:p>
              <a:endParaRPr lang="en-US"/>
            </a:p>
          </p:txBody>
        </p:sp>
        <p:sp>
          <p:nvSpPr>
            <p:cNvPr id="397" name="Freeform 396"/>
            <p:cNvSpPr>
              <a:spLocks/>
            </p:cNvSpPr>
            <p:nvPr/>
          </p:nvSpPr>
          <p:spPr bwMode="auto">
            <a:xfrm>
              <a:off x="4616" y="2431"/>
              <a:ext cx="34" cy="21"/>
            </a:xfrm>
            <a:custGeom>
              <a:avLst/>
              <a:gdLst>
                <a:gd name="T0" fmla="*/ 0 w 34"/>
                <a:gd name="T1" fmla="*/ 0 h 21"/>
                <a:gd name="T2" fmla="*/ 12 w 34"/>
                <a:gd name="T3" fmla="*/ 5 h 21"/>
                <a:gd name="T4" fmla="*/ 17 w 34"/>
                <a:gd name="T5" fmla="*/ 11 h 21"/>
                <a:gd name="T6" fmla="*/ 23 w 34"/>
                <a:gd name="T7" fmla="*/ 16 h 21"/>
                <a:gd name="T8" fmla="*/ 34 w 34"/>
                <a:gd name="T9" fmla="*/ 21 h 21"/>
                <a:gd name="T10" fmla="*/ 0 60000 65536"/>
                <a:gd name="T11" fmla="*/ 0 60000 65536"/>
                <a:gd name="T12" fmla="*/ 0 60000 65536"/>
                <a:gd name="T13" fmla="*/ 0 60000 65536"/>
                <a:gd name="T14" fmla="*/ 0 60000 65536"/>
                <a:gd name="T15" fmla="*/ 0 w 34"/>
                <a:gd name="T16" fmla="*/ 0 h 21"/>
                <a:gd name="T17" fmla="*/ 34 w 34"/>
                <a:gd name="T18" fmla="*/ 21 h 21"/>
              </a:gdLst>
              <a:ahLst/>
              <a:cxnLst>
                <a:cxn ang="T10">
                  <a:pos x="T0" y="T1"/>
                </a:cxn>
                <a:cxn ang="T11">
                  <a:pos x="T2" y="T3"/>
                </a:cxn>
                <a:cxn ang="T12">
                  <a:pos x="T4" y="T5"/>
                </a:cxn>
                <a:cxn ang="T13">
                  <a:pos x="T6" y="T7"/>
                </a:cxn>
                <a:cxn ang="T14">
                  <a:pos x="T8" y="T9"/>
                </a:cxn>
              </a:cxnLst>
              <a:rect l="T15" t="T16" r="T17" b="T18"/>
              <a:pathLst>
                <a:path w="34" h="21">
                  <a:moveTo>
                    <a:pt x="0" y="0"/>
                  </a:moveTo>
                  <a:lnTo>
                    <a:pt x="12" y="5"/>
                  </a:lnTo>
                  <a:lnTo>
                    <a:pt x="17" y="11"/>
                  </a:lnTo>
                  <a:lnTo>
                    <a:pt x="23" y="16"/>
                  </a:lnTo>
                  <a:lnTo>
                    <a:pt x="34" y="21"/>
                  </a:lnTo>
                </a:path>
              </a:pathLst>
            </a:custGeom>
            <a:noFill/>
            <a:ln w="26988">
              <a:solidFill>
                <a:srgbClr val="FF9933"/>
              </a:solidFill>
              <a:prstDash val="solid"/>
              <a:round/>
              <a:headEnd/>
              <a:tailEnd/>
            </a:ln>
          </p:spPr>
          <p:txBody>
            <a:bodyPr/>
            <a:lstStyle/>
            <a:p>
              <a:endParaRPr lang="en-US"/>
            </a:p>
          </p:txBody>
        </p:sp>
        <p:sp>
          <p:nvSpPr>
            <p:cNvPr id="398" name="Freeform 397"/>
            <p:cNvSpPr>
              <a:spLocks/>
            </p:cNvSpPr>
            <p:nvPr/>
          </p:nvSpPr>
          <p:spPr bwMode="auto">
            <a:xfrm>
              <a:off x="4650" y="2442"/>
              <a:ext cx="39" cy="10"/>
            </a:xfrm>
            <a:custGeom>
              <a:avLst/>
              <a:gdLst>
                <a:gd name="T0" fmla="*/ 0 w 39"/>
                <a:gd name="T1" fmla="*/ 10 h 10"/>
                <a:gd name="T2" fmla="*/ 11 w 39"/>
                <a:gd name="T3" fmla="*/ 10 h 10"/>
                <a:gd name="T4" fmla="*/ 17 w 39"/>
                <a:gd name="T5" fmla="*/ 5 h 10"/>
                <a:gd name="T6" fmla="*/ 28 w 39"/>
                <a:gd name="T7" fmla="*/ 0 h 10"/>
                <a:gd name="T8" fmla="*/ 39 w 39"/>
                <a:gd name="T9" fmla="*/ 0 h 10"/>
                <a:gd name="T10" fmla="*/ 0 60000 65536"/>
                <a:gd name="T11" fmla="*/ 0 60000 65536"/>
                <a:gd name="T12" fmla="*/ 0 60000 65536"/>
                <a:gd name="T13" fmla="*/ 0 60000 65536"/>
                <a:gd name="T14" fmla="*/ 0 60000 65536"/>
                <a:gd name="T15" fmla="*/ 0 w 39"/>
                <a:gd name="T16" fmla="*/ 0 h 10"/>
                <a:gd name="T17" fmla="*/ 39 w 39"/>
                <a:gd name="T18" fmla="*/ 10 h 10"/>
              </a:gdLst>
              <a:ahLst/>
              <a:cxnLst>
                <a:cxn ang="T10">
                  <a:pos x="T0" y="T1"/>
                </a:cxn>
                <a:cxn ang="T11">
                  <a:pos x="T2" y="T3"/>
                </a:cxn>
                <a:cxn ang="T12">
                  <a:pos x="T4" y="T5"/>
                </a:cxn>
                <a:cxn ang="T13">
                  <a:pos x="T6" y="T7"/>
                </a:cxn>
                <a:cxn ang="T14">
                  <a:pos x="T8" y="T9"/>
                </a:cxn>
              </a:cxnLst>
              <a:rect l="T15" t="T16" r="T17" b="T18"/>
              <a:pathLst>
                <a:path w="39" h="10">
                  <a:moveTo>
                    <a:pt x="0" y="10"/>
                  </a:moveTo>
                  <a:lnTo>
                    <a:pt x="11" y="10"/>
                  </a:lnTo>
                  <a:lnTo>
                    <a:pt x="17" y="5"/>
                  </a:lnTo>
                  <a:lnTo>
                    <a:pt x="28" y="0"/>
                  </a:lnTo>
                  <a:lnTo>
                    <a:pt x="39" y="0"/>
                  </a:lnTo>
                </a:path>
              </a:pathLst>
            </a:custGeom>
            <a:noFill/>
            <a:ln w="26988">
              <a:solidFill>
                <a:srgbClr val="FF9933"/>
              </a:solidFill>
              <a:prstDash val="solid"/>
              <a:round/>
              <a:headEnd/>
              <a:tailEnd/>
            </a:ln>
          </p:spPr>
          <p:txBody>
            <a:bodyPr/>
            <a:lstStyle/>
            <a:p>
              <a:endParaRPr lang="en-US"/>
            </a:p>
          </p:txBody>
        </p:sp>
        <p:sp>
          <p:nvSpPr>
            <p:cNvPr id="399" name="Freeform 398"/>
            <p:cNvSpPr>
              <a:spLocks/>
            </p:cNvSpPr>
            <p:nvPr/>
          </p:nvSpPr>
          <p:spPr bwMode="auto">
            <a:xfrm>
              <a:off x="4689" y="2442"/>
              <a:ext cx="40" cy="64"/>
            </a:xfrm>
            <a:custGeom>
              <a:avLst/>
              <a:gdLst>
                <a:gd name="T0" fmla="*/ 0 w 40"/>
                <a:gd name="T1" fmla="*/ 0 h 64"/>
                <a:gd name="T2" fmla="*/ 12 w 40"/>
                <a:gd name="T3" fmla="*/ 10 h 64"/>
                <a:gd name="T4" fmla="*/ 17 w 40"/>
                <a:gd name="T5" fmla="*/ 32 h 64"/>
                <a:gd name="T6" fmla="*/ 29 w 40"/>
                <a:gd name="T7" fmla="*/ 54 h 64"/>
                <a:gd name="T8" fmla="*/ 40 w 40"/>
                <a:gd name="T9" fmla="*/ 64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0" y="0"/>
                  </a:moveTo>
                  <a:lnTo>
                    <a:pt x="12" y="10"/>
                  </a:lnTo>
                  <a:lnTo>
                    <a:pt x="17" y="32"/>
                  </a:lnTo>
                  <a:lnTo>
                    <a:pt x="29" y="54"/>
                  </a:lnTo>
                  <a:lnTo>
                    <a:pt x="40" y="64"/>
                  </a:lnTo>
                </a:path>
              </a:pathLst>
            </a:custGeom>
            <a:noFill/>
            <a:ln w="26988">
              <a:solidFill>
                <a:srgbClr val="FF9933"/>
              </a:solidFill>
              <a:prstDash val="solid"/>
              <a:round/>
              <a:headEnd/>
              <a:tailEnd/>
            </a:ln>
          </p:spPr>
          <p:txBody>
            <a:bodyPr/>
            <a:lstStyle/>
            <a:p>
              <a:endParaRPr lang="en-US"/>
            </a:p>
          </p:txBody>
        </p:sp>
        <p:sp>
          <p:nvSpPr>
            <p:cNvPr id="400" name="Freeform 399"/>
            <p:cNvSpPr>
              <a:spLocks/>
            </p:cNvSpPr>
            <p:nvPr/>
          </p:nvSpPr>
          <p:spPr bwMode="auto">
            <a:xfrm>
              <a:off x="4729" y="2496"/>
              <a:ext cx="39" cy="10"/>
            </a:xfrm>
            <a:custGeom>
              <a:avLst/>
              <a:gdLst>
                <a:gd name="T0" fmla="*/ 0 w 39"/>
                <a:gd name="T1" fmla="*/ 10 h 10"/>
                <a:gd name="T2" fmla="*/ 11 w 39"/>
                <a:gd name="T3" fmla="*/ 10 h 10"/>
                <a:gd name="T4" fmla="*/ 17 w 39"/>
                <a:gd name="T5" fmla="*/ 5 h 10"/>
                <a:gd name="T6" fmla="*/ 28 w 39"/>
                <a:gd name="T7" fmla="*/ 0 h 10"/>
                <a:gd name="T8" fmla="*/ 39 w 39"/>
                <a:gd name="T9" fmla="*/ 0 h 10"/>
                <a:gd name="T10" fmla="*/ 0 60000 65536"/>
                <a:gd name="T11" fmla="*/ 0 60000 65536"/>
                <a:gd name="T12" fmla="*/ 0 60000 65536"/>
                <a:gd name="T13" fmla="*/ 0 60000 65536"/>
                <a:gd name="T14" fmla="*/ 0 60000 65536"/>
                <a:gd name="T15" fmla="*/ 0 w 39"/>
                <a:gd name="T16" fmla="*/ 0 h 10"/>
                <a:gd name="T17" fmla="*/ 39 w 39"/>
                <a:gd name="T18" fmla="*/ 10 h 10"/>
              </a:gdLst>
              <a:ahLst/>
              <a:cxnLst>
                <a:cxn ang="T10">
                  <a:pos x="T0" y="T1"/>
                </a:cxn>
                <a:cxn ang="T11">
                  <a:pos x="T2" y="T3"/>
                </a:cxn>
                <a:cxn ang="T12">
                  <a:pos x="T4" y="T5"/>
                </a:cxn>
                <a:cxn ang="T13">
                  <a:pos x="T6" y="T7"/>
                </a:cxn>
                <a:cxn ang="T14">
                  <a:pos x="T8" y="T9"/>
                </a:cxn>
              </a:cxnLst>
              <a:rect l="T15" t="T16" r="T17" b="T18"/>
              <a:pathLst>
                <a:path w="39" h="10">
                  <a:moveTo>
                    <a:pt x="0" y="10"/>
                  </a:moveTo>
                  <a:lnTo>
                    <a:pt x="11" y="10"/>
                  </a:lnTo>
                  <a:lnTo>
                    <a:pt x="17" y="5"/>
                  </a:lnTo>
                  <a:lnTo>
                    <a:pt x="28" y="0"/>
                  </a:lnTo>
                  <a:lnTo>
                    <a:pt x="39" y="0"/>
                  </a:lnTo>
                </a:path>
              </a:pathLst>
            </a:custGeom>
            <a:noFill/>
            <a:ln w="26988">
              <a:solidFill>
                <a:srgbClr val="FF9933"/>
              </a:solidFill>
              <a:prstDash val="solid"/>
              <a:round/>
              <a:headEnd/>
              <a:tailEnd/>
            </a:ln>
          </p:spPr>
          <p:txBody>
            <a:bodyPr/>
            <a:lstStyle/>
            <a:p>
              <a:endParaRPr lang="en-US"/>
            </a:p>
          </p:txBody>
        </p:sp>
        <p:sp>
          <p:nvSpPr>
            <p:cNvPr id="401" name="Freeform 400"/>
            <p:cNvSpPr>
              <a:spLocks/>
            </p:cNvSpPr>
            <p:nvPr/>
          </p:nvSpPr>
          <p:spPr bwMode="auto">
            <a:xfrm>
              <a:off x="4768" y="2496"/>
              <a:ext cx="40" cy="32"/>
            </a:xfrm>
            <a:custGeom>
              <a:avLst/>
              <a:gdLst>
                <a:gd name="T0" fmla="*/ 0 w 40"/>
                <a:gd name="T1" fmla="*/ 0 h 32"/>
                <a:gd name="T2" fmla="*/ 11 w 40"/>
                <a:gd name="T3" fmla="*/ 5 h 32"/>
                <a:gd name="T4" fmla="*/ 23 w 40"/>
                <a:gd name="T5" fmla="*/ 10 h 32"/>
                <a:gd name="T6" fmla="*/ 40 w 40"/>
                <a:gd name="T7" fmla="*/ 32 h 32"/>
                <a:gd name="T8" fmla="*/ 0 60000 65536"/>
                <a:gd name="T9" fmla="*/ 0 60000 65536"/>
                <a:gd name="T10" fmla="*/ 0 60000 65536"/>
                <a:gd name="T11" fmla="*/ 0 60000 65536"/>
                <a:gd name="T12" fmla="*/ 0 w 40"/>
                <a:gd name="T13" fmla="*/ 0 h 32"/>
                <a:gd name="T14" fmla="*/ 40 w 40"/>
                <a:gd name="T15" fmla="*/ 32 h 32"/>
              </a:gdLst>
              <a:ahLst/>
              <a:cxnLst>
                <a:cxn ang="T8">
                  <a:pos x="T0" y="T1"/>
                </a:cxn>
                <a:cxn ang="T9">
                  <a:pos x="T2" y="T3"/>
                </a:cxn>
                <a:cxn ang="T10">
                  <a:pos x="T4" y="T5"/>
                </a:cxn>
                <a:cxn ang="T11">
                  <a:pos x="T6" y="T7"/>
                </a:cxn>
              </a:cxnLst>
              <a:rect l="T12" t="T13" r="T14" b="T15"/>
              <a:pathLst>
                <a:path w="40" h="32">
                  <a:moveTo>
                    <a:pt x="0" y="0"/>
                  </a:moveTo>
                  <a:lnTo>
                    <a:pt x="11" y="5"/>
                  </a:lnTo>
                  <a:lnTo>
                    <a:pt x="23" y="10"/>
                  </a:lnTo>
                  <a:lnTo>
                    <a:pt x="40" y="32"/>
                  </a:lnTo>
                </a:path>
              </a:pathLst>
            </a:custGeom>
            <a:noFill/>
            <a:ln w="26988">
              <a:solidFill>
                <a:srgbClr val="FF9933"/>
              </a:solidFill>
              <a:prstDash val="solid"/>
              <a:round/>
              <a:headEnd/>
              <a:tailEnd/>
            </a:ln>
          </p:spPr>
          <p:txBody>
            <a:bodyPr/>
            <a:lstStyle/>
            <a:p>
              <a:endParaRPr lang="en-US"/>
            </a:p>
          </p:txBody>
        </p:sp>
        <p:sp>
          <p:nvSpPr>
            <p:cNvPr id="402" name="Freeform 401"/>
            <p:cNvSpPr>
              <a:spLocks/>
            </p:cNvSpPr>
            <p:nvPr/>
          </p:nvSpPr>
          <p:spPr bwMode="auto">
            <a:xfrm>
              <a:off x="4808" y="2528"/>
              <a:ext cx="33" cy="32"/>
            </a:xfrm>
            <a:custGeom>
              <a:avLst/>
              <a:gdLst>
                <a:gd name="T0" fmla="*/ 0 w 33"/>
                <a:gd name="T1" fmla="*/ 0 h 32"/>
                <a:gd name="T2" fmla="*/ 11 w 33"/>
                <a:gd name="T3" fmla="*/ 11 h 32"/>
                <a:gd name="T4" fmla="*/ 16 w 33"/>
                <a:gd name="T5" fmla="*/ 22 h 32"/>
                <a:gd name="T6" fmla="*/ 22 w 33"/>
                <a:gd name="T7" fmla="*/ 27 h 32"/>
                <a:gd name="T8" fmla="*/ 33 w 33"/>
                <a:gd name="T9" fmla="*/ 32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11" y="11"/>
                  </a:lnTo>
                  <a:lnTo>
                    <a:pt x="16" y="22"/>
                  </a:lnTo>
                  <a:lnTo>
                    <a:pt x="22" y="27"/>
                  </a:lnTo>
                  <a:lnTo>
                    <a:pt x="33" y="32"/>
                  </a:lnTo>
                </a:path>
              </a:pathLst>
            </a:custGeom>
            <a:noFill/>
            <a:ln w="26988">
              <a:solidFill>
                <a:srgbClr val="FF9933"/>
              </a:solidFill>
              <a:prstDash val="solid"/>
              <a:round/>
              <a:headEnd/>
              <a:tailEnd/>
            </a:ln>
          </p:spPr>
          <p:txBody>
            <a:bodyPr/>
            <a:lstStyle/>
            <a:p>
              <a:endParaRPr lang="en-US"/>
            </a:p>
          </p:txBody>
        </p:sp>
        <p:sp>
          <p:nvSpPr>
            <p:cNvPr id="403" name="Freeform 402"/>
            <p:cNvSpPr>
              <a:spLocks/>
            </p:cNvSpPr>
            <p:nvPr/>
          </p:nvSpPr>
          <p:spPr bwMode="auto">
            <a:xfrm>
              <a:off x="4841" y="2523"/>
              <a:ext cx="40" cy="37"/>
            </a:xfrm>
            <a:custGeom>
              <a:avLst/>
              <a:gdLst>
                <a:gd name="T0" fmla="*/ 0 w 40"/>
                <a:gd name="T1" fmla="*/ 37 h 37"/>
                <a:gd name="T2" fmla="*/ 12 w 40"/>
                <a:gd name="T3" fmla="*/ 32 h 37"/>
                <a:gd name="T4" fmla="*/ 17 w 40"/>
                <a:gd name="T5" fmla="*/ 16 h 37"/>
                <a:gd name="T6" fmla="*/ 28 w 40"/>
                <a:gd name="T7" fmla="*/ 5 h 37"/>
                <a:gd name="T8" fmla="*/ 4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37"/>
                  </a:moveTo>
                  <a:lnTo>
                    <a:pt x="12" y="32"/>
                  </a:lnTo>
                  <a:lnTo>
                    <a:pt x="17" y="16"/>
                  </a:lnTo>
                  <a:lnTo>
                    <a:pt x="28" y="5"/>
                  </a:lnTo>
                  <a:lnTo>
                    <a:pt x="40" y="0"/>
                  </a:lnTo>
                </a:path>
              </a:pathLst>
            </a:custGeom>
            <a:noFill/>
            <a:ln w="26988">
              <a:solidFill>
                <a:srgbClr val="FF9933"/>
              </a:solidFill>
              <a:prstDash val="solid"/>
              <a:round/>
              <a:headEnd/>
              <a:tailEnd/>
            </a:ln>
          </p:spPr>
          <p:txBody>
            <a:bodyPr/>
            <a:lstStyle/>
            <a:p>
              <a:endParaRPr lang="en-US"/>
            </a:p>
          </p:txBody>
        </p:sp>
        <p:sp>
          <p:nvSpPr>
            <p:cNvPr id="404" name="Freeform 403"/>
            <p:cNvSpPr>
              <a:spLocks/>
            </p:cNvSpPr>
            <p:nvPr/>
          </p:nvSpPr>
          <p:spPr bwMode="auto">
            <a:xfrm>
              <a:off x="4881" y="2523"/>
              <a:ext cx="39" cy="32"/>
            </a:xfrm>
            <a:custGeom>
              <a:avLst/>
              <a:gdLst>
                <a:gd name="T0" fmla="*/ 0 w 39"/>
                <a:gd name="T1" fmla="*/ 0 h 32"/>
                <a:gd name="T2" fmla="*/ 11 w 39"/>
                <a:gd name="T3" fmla="*/ 5 h 32"/>
                <a:gd name="T4" fmla="*/ 17 w 39"/>
                <a:gd name="T5" fmla="*/ 10 h 32"/>
                <a:gd name="T6" fmla="*/ 28 w 39"/>
                <a:gd name="T7" fmla="*/ 21 h 32"/>
                <a:gd name="T8" fmla="*/ 39 w 39"/>
                <a:gd name="T9" fmla="*/ 32 h 32"/>
                <a:gd name="T10" fmla="*/ 0 60000 65536"/>
                <a:gd name="T11" fmla="*/ 0 60000 65536"/>
                <a:gd name="T12" fmla="*/ 0 60000 65536"/>
                <a:gd name="T13" fmla="*/ 0 60000 65536"/>
                <a:gd name="T14" fmla="*/ 0 60000 65536"/>
                <a:gd name="T15" fmla="*/ 0 w 39"/>
                <a:gd name="T16" fmla="*/ 0 h 32"/>
                <a:gd name="T17" fmla="*/ 39 w 39"/>
                <a:gd name="T18" fmla="*/ 32 h 32"/>
              </a:gdLst>
              <a:ahLst/>
              <a:cxnLst>
                <a:cxn ang="T10">
                  <a:pos x="T0" y="T1"/>
                </a:cxn>
                <a:cxn ang="T11">
                  <a:pos x="T2" y="T3"/>
                </a:cxn>
                <a:cxn ang="T12">
                  <a:pos x="T4" y="T5"/>
                </a:cxn>
                <a:cxn ang="T13">
                  <a:pos x="T6" y="T7"/>
                </a:cxn>
                <a:cxn ang="T14">
                  <a:pos x="T8" y="T9"/>
                </a:cxn>
              </a:cxnLst>
              <a:rect l="T15" t="T16" r="T17" b="T18"/>
              <a:pathLst>
                <a:path w="39" h="32">
                  <a:moveTo>
                    <a:pt x="0" y="0"/>
                  </a:moveTo>
                  <a:lnTo>
                    <a:pt x="11" y="5"/>
                  </a:lnTo>
                  <a:lnTo>
                    <a:pt x="17" y="10"/>
                  </a:lnTo>
                  <a:lnTo>
                    <a:pt x="28" y="21"/>
                  </a:lnTo>
                  <a:lnTo>
                    <a:pt x="39" y="32"/>
                  </a:lnTo>
                </a:path>
              </a:pathLst>
            </a:custGeom>
            <a:noFill/>
            <a:ln w="26988">
              <a:solidFill>
                <a:srgbClr val="FF9933"/>
              </a:solidFill>
              <a:prstDash val="solid"/>
              <a:round/>
              <a:headEnd/>
              <a:tailEnd/>
            </a:ln>
          </p:spPr>
          <p:txBody>
            <a:bodyPr/>
            <a:lstStyle/>
            <a:p>
              <a:endParaRPr lang="en-US"/>
            </a:p>
          </p:txBody>
        </p:sp>
        <p:sp>
          <p:nvSpPr>
            <p:cNvPr id="405" name="Freeform 404"/>
            <p:cNvSpPr>
              <a:spLocks/>
            </p:cNvSpPr>
            <p:nvPr/>
          </p:nvSpPr>
          <p:spPr bwMode="auto">
            <a:xfrm>
              <a:off x="1058" y="2798"/>
              <a:ext cx="39" cy="16"/>
            </a:xfrm>
            <a:custGeom>
              <a:avLst/>
              <a:gdLst>
                <a:gd name="T0" fmla="*/ 0 w 39"/>
                <a:gd name="T1" fmla="*/ 0 h 16"/>
                <a:gd name="T2" fmla="*/ 22 w 39"/>
                <a:gd name="T3" fmla="*/ 11 h 16"/>
                <a:gd name="T4" fmla="*/ 39 w 39"/>
                <a:gd name="T5" fmla="*/ 16 h 16"/>
                <a:gd name="T6" fmla="*/ 0 60000 65536"/>
                <a:gd name="T7" fmla="*/ 0 60000 65536"/>
                <a:gd name="T8" fmla="*/ 0 60000 65536"/>
                <a:gd name="T9" fmla="*/ 0 w 39"/>
                <a:gd name="T10" fmla="*/ 0 h 16"/>
                <a:gd name="T11" fmla="*/ 39 w 39"/>
                <a:gd name="T12" fmla="*/ 16 h 16"/>
              </a:gdLst>
              <a:ahLst/>
              <a:cxnLst>
                <a:cxn ang="T6">
                  <a:pos x="T0" y="T1"/>
                </a:cxn>
                <a:cxn ang="T7">
                  <a:pos x="T2" y="T3"/>
                </a:cxn>
                <a:cxn ang="T8">
                  <a:pos x="T4" y="T5"/>
                </a:cxn>
              </a:cxnLst>
              <a:rect l="T9" t="T10" r="T11" b="T12"/>
              <a:pathLst>
                <a:path w="39" h="16">
                  <a:moveTo>
                    <a:pt x="0" y="0"/>
                  </a:moveTo>
                  <a:lnTo>
                    <a:pt x="22" y="11"/>
                  </a:lnTo>
                  <a:lnTo>
                    <a:pt x="39" y="16"/>
                  </a:lnTo>
                </a:path>
              </a:pathLst>
            </a:custGeom>
            <a:noFill/>
            <a:ln w="26988">
              <a:solidFill>
                <a:srgbClr val="6C23FF"/>
              </a:solidFill>
              <a:prstDash val="solid"/>
              <a:round/>
              <a:headEnd/>
              <a:tailEnd/>
            </a:ln>
          </p:spPr>
          <p:txBody>
            <a:bodyPr/>
            <a:lstStyle/>
            <a:p>
              <a:endParaRPr lang="en-US"/>
            </a:p>
          </p:txBody>
        </p:sp>
        <p:sp>
          <p:nvSpPr>
            <p:cNvPr id="406" name="Freeform 405"/>
            <p:cNvSpPr>
              <a:spLocks/>
            </p:cNvSpPr>
            <p:nvPr/>
          </p:nvSpPr>
          <p:spPr bwMode="auto">
            <a:xfrm>
              <a:off x="1097" y="2814"/>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07" name="Line 406"/>
            <p:cNvSpPr>
              <a:spLocks noChangeShapeType="1"/>
            </p:cNvSpPr>
            <p:nvPr/>
          </p:nvSpPr>
          <p:spPr bwMode="auto">
            <a:xfrm>
              <a:off x="1131" y="2814"/>
              <a:ext cx="39" cy="1"/>
            </a:xfrm>
            <a:prstGeom prst="line">
              <a:avLst/>
            </a:prstGeom>
            <a:noFill/>
            <a:ln w="26988">
              <a:solidFill>
                <a:srgbClr val="6C23FF"/>
              </a:solidFill>
              <a:round/>
              <a:headEnd/>
              <a:tailEnd/>
            </a:ln>
          </p:spPr>
          <p:txBody>
            <a:bodyPr/>
            <a:lstStyle/>
            <a:p>
              <a:endParaRPr lang="en-US"/>
            </a:p>
          </p:txBody>
        </p:sp>
        <p:sp>
          <p:nvSpPr>
            <p:cNvPr id="408" name="Line 407"/>
            <p:cNvSpPr>
              <a:spLocks noChangeShapeType="1"/>
            </p:cNvSpPr>
            <p:nvPr/>
          </p:nvSpPr>
          <p:spPr bwMode="auto">
            <a:xfrm>
              <a:off x="1170" y="2814"/>
              <a:ext cx="39" cy="1"/>
            </a:xfrm>
            <a:prstGeom prst="line">
              <a:avLst/>
            </a:prstGeom>
            <a:noFill/>
            <a:ln w="26988">
              <a:solidFill>
                <a:srgbClr val="6C23FF"/>
              </a:solidFill>
              <a:round/>
              <a:headEnd/>
              <a:tailEnd/>
            </a:ln>
          </p:spPr>
          <p:txBody>
            <a:bodyPr/>
            <a:lstStyle/>
            <a:p>
              <a:endParaRPr lang="en-US"/>
            </a:p>
          </p:txBody>
        </p:sp>
        <p:sp>
          <p:nvSpPr>
            <p:cNvPr id="409" name="Line 408"/>
            <p:cNvSpPr>
              <a:spLocks noChangeShapeType="1"/>
            </p:cNvSpPr>
            <p:nvPr/>
          </p:nvSpPr>
          <p:spPr bwMode="auto">
            <a:xfrm>
              <a:off x="1209" y="2814"/>
              <a:ext cx="40" cy="1"/>
            </a:xfrm>
            <a:prstGeom prst="line">
              <a:avLst/>
            </a:prstGeom>
            <a:noFill/>
            <a:ln w="26988">
              <a:solidFill>
                <a:srgbClr val="6C23FF"/>
              </a:solidFill>
              <a:round/>
              <a:headEnd/>
              <a:tailEnd/>
            </a:ln>
          </p:spPr>
          <p:txBody>
            <a:bodyPr/>
            <a:lstStyle/>
            <a:p>
              <a:endParaRPr lang="en-US"/>
            </a:p>
          </p:txBody>
        </p:sp>
        <p:sp>
          <p:nvSpPr>
            <p:cNvPr id="410" name="Line 409"/>
            <p:cNvSpPr>
              <a:spLocks noChangeShapeType="1"/>
            </p:cNvSpPr>
            <p:nvPr/>
          </p:nvSpPr>
          <p:spPr bwMode="auto">
            <a:xfrm>
              <a:off x="1249" y="2814"/>
              <a:ext cx="39" cy="1"/>
            </a:xfrm>
            <a:prstGeom prst="line">
              <a:avLst/>
            </a:prstGeom>
            <a:noFill/>
            <a:ln w="26988">
              <a:solidFill>
                <a:srgbClr val="6C23FF"/>
              </a:solidFill>
              <a:round/>
              <a:headEnd/>
              <a:tailEnd/>
            </a:ln>
          </p:spPr>
          <p:txBody>
            <a:bodyPr/>
            <a:lstStyle/>
            <a:p>
              <a:endParaRPr lang="en-US"/>
            </a:p>
          </p:txBody>
        </p:sp>
        <p:sp>
          <p:nvSpPr>
            <p:cNvPr id="411" name="Line 410"/>
            <p:cNvSpPr>
              <a:spLocks noChangeShapeType="1"/>
            </p:cNvSpPr>
            <p:nvPr/>
          </p:nvSpPr>
          <p:spPr bwMode="auto">
            <a:xfrm>
              <a:off x="1288" y="2814"/>
              <a:ext cx="34" cy="1"/>
            </a:xfrm>
            <a:prstGeom prst="line">
              <a:avLst/>
            </a:prstGeom>
            <a:noFill/>
            <a:ln w="26988">
              <a:solidFill>
                <a:srgbClr val="6C23FF"/>
              </a:solidFill>
              <a:round/>
              <a:headEnd/>
              <a:tailEnd/>
            </a:ln>
          </p:spPr>
          <p:txBody>
            <a:bodyPr/>
            <a:lstStyle/>
            <a:p>
              <a:endParaRPr lang="en-US"/>
            </a:p>
          </p:txBody>
        </p:sp>
        <p:sp>
          <p:nvSpPr>
            <p:cNvPr id="412" name="Line 411"/>
            <p:cNvSpPr>
              <a:spLocks noChangeShapeType="1"/>
            </p:cNvSpPr>
            <p:nvPr/>
          </p:nvSpPr>
          <p:spPr bwMode="auto">
            <a:xfrm>
              <a:off x="1322" y="2814"/>
              <a:ext cx="39" cy="1"/>
            </a:xfrm>
            <a:prstGeom prst="line">
              <a:avLst/>
            </a:prstGeom>
            <a:noFill/>
            <a:ln w="26988">
              <a:solidFill>
                <a:srgbClr val="6C23FF"/>
              </a:solidFill>
              <a:round/>
              <a:headEnd/>
              <a:tailEnd/>
            </a:ln>
          </p:spPr>
          <p:txBody>
            <a:bodyPr/>
            <a:lstStyle/>
            <a:p>
              <a:endParaRPr lang="en-US"/>
            </a:p>
          </p:txBody>
        </p:sp>
        <p:sp>
          <p:nvSpPr>
            <p:cNvPr id="413" name="Line 412"/>
            <p:cNvSpPr>
              <a:spLocks noChangeShapeType="1"/>
            </p:cNvSpPr>
            <p:nvPr/>
          </p:nvSpPr>
          <p:spPr bwMode="auto">
            <a:xfrm>
              <a:off x="1361" y="2814"/>
              <a:ext cx="40" cy="1"/>
            </a:xfrm>
            <a:prstGeom prst="line">
              <a:avLst/>
            </a:prstGeom>
            <a:noFill/>
            <a:ln w="26988">
              <a:solidFill>
                <a:srgbClr val="6C23FF"/>
              </a:solidFill>
              <a:round/>
              <a:headEnd/>
              <a:tailEnd/>
            </a:ln>
          </p:spPr>
          <p:txBody>
            <a:bodyPr/>
            <a:lstStyle/>
            <a:p>
              <a:endParaRPr lang="en-US"/>
            </a:p>
          </p:txBody>
        </p:sp>
        <p:sp>
          <p:nvSpPr>
            <p:cNvPr id="414" name="Freeform 413"/>
            <p:cNvSpPr>
              <a:spLocks/>
            </p:cNvSpPr>
            <p:nvPr/>
          </p:nvSpPr>
          <p:spPr bwMode="auto">
            <a:xfrm>
              <a:off x="1401" y="2814"/>
              <a:ext cx="39" cy="1"/>
            </a:xfrm>
            <a:custGeom>
              <a:avLst/>
              <a:gdLst>
                <a:gd name="T0" fmla="*/ 0 w 39"/>
                <a:gd name="T1" fmla="*/ 0 h 1"/>
                <a:gd name="T2" fmla="*/ 16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6" y="0"/>
                  </a:lnTo>
                  <a:lnTo>
                    <a:pt x="39" y="0"/>
                  </a:lnTo>
                </a:path>
              </a:pathLst>
            </a:custGeom>
            <a:noFill/>
            <a:ln w="26988">
              <a:solidFill>
                <a:srgbClr val="6C23FF"/>
              </a:solidFill>
              <a:prstDash val="solid"/>
              <a:round/>
              <a:headEnd/>
              <a:tailEnd/>
            </a:ln>
          </p:spPr>
          <p:txBody>
            <a:bodyPr/>
            <a:lstStyle/>
            <a:p>
              <a:endParaRPr lang="en-US"/>
            </a:p>
          </p:txBody>
        </p:sp>
        <p:sp>
          <p:nvSpPr>
            <p:cNvPr id="415" name="Freeform 414"/>
            <p:cNvSpPr>
              <a:spLocks/>
            </p:cNvSpPr>
            <p:nvPr/>
          </p:nvSpPr>
          <p:spPr bwMode="auto">
            <a:xfrm>
              <a:off x="1440" y="2814"/>
              <a:ext cx="39" cy="22"/>
            </a:xfrm>
            <a:custGeom>
              <a:avLst/>
              <a:gdLst>
                <a:gd name="T0" fmla="*/ 0 w 39"/>
                <a:gd name="T1" fmla="*/ 0 h 22"/>
                <a:gd name="T2" fmla="*/ 11 w 39"/>
                <a:gd name="T3" fmla="*/ 6 h 22"/>
                <a:gd name="T4" fmla="*/ 22 w 39"/>
                <a:gd name="T5" fmla="*/ 11 h 22"/>
                <a:gd name="T6" fmla="*/ 28 w 39"/>
                <a:gd name="T7" fmla="*/ 17 h 22"/>
                <a:gd name="T8" fmla="*/ 39 w 39"/>
                <a:gd name="T9" fmla="*/ 22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11" y="6"/>
                  </a:lnTo>
                  <a:lnTo>
                    <a:pt x="22" y="11"/>
                  </a:lnTo>
                  <a:lnTo>
                    <a:pt x="28" y="17"/>
                  </a:lnTo>
                  <a:lnTo>
                    <a:pt x="39" y="22"/>
                  </a:lnTo>
                </a:path>
              </a:pathLst>
            </a:custGeom>
            <a:noFill/>
            <a:ln w="26988">
              <a:solidFill>
                <a:srgbClr val="6C23FF"/>
              </a:solidFill>
              <a:prstDash val="solid"/>
              <a:round/>
              <a:headEnd/>
              <a:tailEnd/>
            </a:ln>
          </p:spPr>
          <p:txBody>
            <a:bodyPr/>
            <a:lstStyle/>
            <a:p>
              <a:endParaRPr lang="en-US"/>
            </a:p>
          </p:txBody>
        </p:sp>
        <p:sp>
          <p:nvSpPr>
            <p:cNvPr id="416" name="Freeform 415"/>
            <p:cNvSpPr>
              <a:spLocks/>
            </p:cNvSpPr>
            <p:nvPr/>
          </p:nvSpPr>
          <p:spPr bwMode="auto">
            <a:xfrm>
              <a:off x="1479" y="2836"/>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17" name="Line 416"/>
            <p:cNvSpPr>
              <a:spLocks noChangeShapeType="1"/>
            </p:cNvSpPr>
            <p:nvPr/>
          </p:nvSpPr>
          <p:spPr bwMode="auto">
            <a:xfrm>
              <a:off x="1513" y="2836"/>
              <a:ext cx="39" cy="1"/>
            </a:xfrm>
            <a:prstGeom prst="line">
              <a:avLst/>
            </a:prstGeom>
            <a:noFill/>
            <a:ln w="26988">
              <a:solidFill>
                <a:srgbClr val="6C23FF"/>
              </a:solidFill>
              <a:round/>
              <a:headEnd/>
              <a:tailEnd/>
            </a:ln>
          </p:spPr>
          <p:txBody>
            <a:bodyPr/>
            <a:lstStyle/>
            <a:p>
              <a:endParaRPr lang="en-US"/>
            </a:p>
          </p:txBody>
        </p:sp>
        <p:sp>
          <p:nvSpPr>
            <p:cNvPr id="418" name="Freeform 417"/>
            <p:cNvSpPr>
              <a:spLocks/>
            </p:cNvSpPr>
            <p:nvPr/>
          </p:nvSpPr>
          <p:spPr bwMode="auto">
            <a:xfrm>
              <a:off x="1552" y="2836"/>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19" name="Freeform 418"/>
            <p:cNvSpPr>
              <a:spLocks/>
            </p:cNvSpPr>
            <p:nvPr/>
          </p:nvSpPr>
          <p:spPr bwMode="auto">
            <a:xfrm>
              <a:off x="1592" y="2814"/>
              <a:ext cx="39" cy="22"/>
            </a:xfrm>
            <a:custGeom>
              <a:avLst/>
              <a:gdLst>
                <a:gd name="T0" fmla="*/ 0 w 39"/>
                <a:gd name="T1" fmla="*/ 22 h 22"/>
                <a:gd name="T2" fmla="*/ 11 w 39"/>
                <a:gd name="T3" fmla="*/ 17 h 22"/>
                <a:gd name="T4" fmla="*/ 17 w 39"/>
                <a:gd name="T5" fmla="*/ 11 h 22"/>
                <a:gd name="T6" fmla="*/ 28 w 39"/>
                <a:gd name="T7" fmla="*/ 6 h 22"/>
                <a:gd name="T8" fmla="*/ 39 w 39"/>
                <a:gd name="T9" fmla="*/ 0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22"/>
                  </a:moveTo>
                  <a:lnTo>
                    <a:pt x="11" y="17"/>
                  </a:lnTo>
                  <a:lnTo>
                    <a:pt x="17" y="11"/>
                  </a:lnTo>
                  <a:lnTo>
                    <a:pt x="28" y="6"/>
                  </a:lnTo>
                  <a:lnTo>
                    <a:pt x="39" y="0"/>
                  </a:lnTo>
                </a:path>
              </a:pathLst>
            </a:custGeom>
            <a:noFill/>
            <a:ln w="26988">
              <a:solidFill>
                <a:srgbClr val="6C23FF"/>
              </a:solidFill>
              <a:prstDash val="solid"/>
              <a:round/>
              <a:headEnd/>
              <a:tailEnd/>
            </a:ln>
          </p:spPr>
          <p:txBody>
            <a:bodyPr/>
            <a:lstStyle/>
            <a:p>
              <a:endParaRPr lang="en-US"/>
            </a:p>
          </p:txBody>
        </p:sp>
        <p:sp>
          <p:nvSpPr>
            <p:cNvPr id="420" name="Freeform 419"/>
            <p:cNvSpPr>
              <a:spLocks/>
            </p:cNvSpPr>
            <p:nvPr/>
          </p:nvSpPr>
          <p:spPr bwMode="auto">
            <a:xfrm>
              <a:off x="1631" y="2814"/>
              <a:ext cx="39" cy="1"/>
            </a:xfrm>
            <a:custGeom>
              <a:avLst/>
              <a:gdLst>
                <a:gd name="T0" fmla="*/ 0 w 39"/>
                <a:gd name="T1" fmla="*/ 0 h 1"/>
                <a:gd name="T2" fmla="*/ 23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23" y="0"/>
                  </a:lnTo>
                  <a:lnTo>
                    <a:pt x="39" y="0"/>
                  </a:lnTo>
                </a:path>
              </a:pathLst>
            </a:custGeom>
            <a:noFill/>
            <a:ln w="26988">
              <a:solidFill>
                <a:srgbClr val="6C23FF"/>
              </a:solidFill>
              <a:prstDash val="solid"/>
              <a:round/>
              <a:headEnd/>
              <a:tailEnd/>
            </a:ln>
          </p:spPr>
          <p:txBody>
            <a:bodyPr/>
            <a:lstStyle/>
            <a:p>
              <a:endParaRPr lang="en-US"/>
            </a:p>
          </p:txBody>
        </p:sp>
        <p:sp>
          <p:nvSpPr>
            <p:cNvPr id="421" name="Freeform 420"/>
            <p:cNvSpPr>
              <a:spLocks/>
            </p:cNvSpPr>
            <p:nvPr/>
          </p:nvSpPr>
          <p:spPr bwMode="auto">
            <a:xfrm>
              <a:off x="1670" y="2814"/>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22" name="Freeform 421"/>
            <p:cNvSpPr>
              <a:spLocks/>
            </p:cNvSpPr>
            <p:nvPr/>
          </p:nvSpPr>
          <p:spPr bwMode="auto">
            <a:xfrm>
              <a:off x="1704" y="2798"/>
              <a:ext cx="39" cy="16"/>
            </a:xfrm>
            <a:custGeom>
              <a:avLst/>
              <a:gdLst>
                <a:gd name="T0" fmla="*/ 0 w 39"/>
                <a:gd name="T1" fmla="*/ 16 h 16"/>
                <a:gd name="T2" fmla="*/ 17 w 39"/>
                <a:gd name="T3" fmla="*/ 6 h 16"/>
                <a:gd name="T4" fmla="*/ 39 w 39"/>
                <a:gd name="T5" fmla="*/ 0 h 16"/>
                <a:gd name="T6" fmla="*/ 0 60000 65536"/>
                <a:gd name="T7" fmla="*/ 0 60000 65536"/>
                <a:gd name="T8" fmla="*/ 0 60000 65536"/>
                <a:gd name="T9" fmla="*/ 0 w 39"/>
                <a:gd name="T10" fmla="*/ 0 h 16"/>
                <a:gd name="T11" fmla="*/ 39 w 39"/>
                <a:gd name="T12" fmla="*/ 16 h 16"/>
              </a:gdLst>
              <a:ahLst/>
              <a:cxnLst>
                <a:cxn ang="T6">
                  <a:pos x="T0" y="T1"/>
                </a:cxn>
                <a:cxn ang="T7">
                  <a:pos x="T2" y="T3"/>
                </a:cxn>
                <a:cxn ang="T8">
                  <a:pos x="T4" y="T5"/>
                </a:cxn>
              </a:cxnLst>
              <a:rect l="T9" t="T10" r="T11" b="T12"/>
              <a:pathLst>
                <a:path w="39" h="16">
                  <a:moveTo>
                    <a:pt x="0" y="16"/>
                  </a:moveTo>
                  <a:lnTo>
                    <a:pt x="17" y="6"/>
                  </a:lnTo>
                  <a:lnTo>
                    <a:pt x="39" y="0"/>
                  </a:lnTo>
                </a:path>
              </a:pathLst>
            </a:custGeom>
            <a:noFill/>
            <a:ln w="26988">
              <a:solidFill>
                <a:srgbClr val="6C23FF"/>
              </a:solidFill>
              <a:prstDash val="solid"/>
              <a:round/>
              <a:headEnd/>
              <a:tailEnd/>
            </a:ln>
          </p:spPr>
          <p:txBody>
            <a:bodyPr/>
            <a:lstStyle/>
            <a:p>
              <a:endParaRPr lang="en-US"/>
            </a:p>
          </p:txBody>
        </p:sp>
        <p:sp>
          <p:nvSpPr>
            <p:cNvPr id="423" name="Freeform 422"/>
            <p:cNvSpPr>
              <a:spLocks/>
            </p:cNvSpPr>
            <p:nvPr/>
          </p:nvSpPr>
          <p:spPr bwMode="auto">
            <a:xfrm>
              <a:off x="1743" y="2798"/>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24" name="Line 423"/>
            <p:cNvSpPr>
              <a:spLocks noChangeShapeType="1"/>
            </p:cNvSpPr>
            <p:nvPr/>
          </p:nvSpPr>
          <p:spPr bwMode="auto">
            <a:xfrm>
              <a:off x="1783" y="2798"/>
              <a:ext cx="39" cy="1"/>
            </a:xfrm>
            <a:prstGeom prst="line">
              <a:avLst/>
            </a:prstGeom>
            <a:noFill/>
            <a:ln w="26988">
              <a:solidFill>
                <a:srgbClr val="6C23FF"/>
              </a:solidFill>
              <a:round/>
              <a:headEnd/>
              <a:tailEnd/>
            </a:ln>
          </p:spPr>
          <p:txBody>
            <a:bodyPr/>
            <a:lstStyle/>
            <a:p>
              <a:endParaRPr lang="en-US"/>
            </a:p>
          </p:txBody>
        </p:sp>
        <p:sp>
          <p:nvSpPr>
            <p:cNvPr id="425" name="Line 424"/>
            <p:cNvSpPr>
              <a:spLocks noChangeShapeType="1"/>
            </p:cNvSpPr>
            <p:nvPr/>
          </p:nvSpPr>
          <p:spPr bwMode="auto">
            <a:xfrm>
              <a:off x="1822" y="2798"/>
              <a:ext cx="40" cy="1"/>
            </a:xfrm>
            <a:prstGeom prst="line">
              <a:avLst/>
            </a:prstGeom>
            <a:noFill/>
            <a:ln w="26988">
              <a:solidFill>
                <a:srgbClr val="6C23FF"/>
              </a:solidFill>
              <a:round/>
              <a:headEnd/>
              <a:tailEnd/>
            </a:ln>
          </p:spPr>
          <p:txBody>
            <a:bodyPr/>
            <a:lstStyle/>
            <a:p>
              <a:endParaRPr lang="en-US"/>
            </a:p>
          </p:txBody>
        </p:sp>
        <p:sp>
          <p:nvSpPr>
            <p:cNvPr id="426" name="Freeform 425"/>
            <p:cNvSpPr>
              <a:spLocks/>
            </p:cNvSpPr>
            <p:nvPr/>
          </p:nvSpPr>
          <p:spPr bwMode="auto">
            <a:xfrm>
              <a:off x="1862" y="2798"/>
              <a:ext cx="33" cy="1"/>
            </a:xfrm>
            <a:custGeom>
              <a:avLst/>
              <a:gdLst>
                <a:gd name="T0" fmla="*/ 0 w 33"/>
                <a:gd name="T1" fmla="*/ 0 h 1"/>
                <a:gd name="T2" fmla="*/ 16 w 33"/>
                <a:gd name="T3" fmla="*/ 0 h 1"/>
                <a:gd name="T4" fmla="*/ 33 w 33"/>
                <a:gd name="T5" fmla="*/ 0 h 1"/>
                <a:gd name="T6" fmla="*/ 0 60000 65536"/>
                <a:gd name="T7" fmla="*/ 0 60000 65536"/>
                <a:gd name="T8" fmla="*/ 0 60000 65536"/>
                <a:gd name="T9" fmla="*/ 0 w 33"/>
                <a:gd name="T10" fmla="*/ 0 h 1"/>
                <a:gd name="T11" fmla="*/ 33 w 33"/>
                <a:gd name="T12" fmla="*/ 1 h 1"/>
              </a:gdLst>
              <a:ahLst/>
              <a:cxnLst>
                <a:cxn ang="T6">
                  <a:pos x="T0" y="T1"/>
                </a:cxn>
                <a:cxn ang="T7">
                  <a:pos x="T2" y="T3"/>
                </a:cxn>
                <a:cxn ang="T8">
                  <a:pos x="T4" y="T5"/>
                </a:cxn>
              </a:cxnLst>
              <a:rect l="T9" t="T10" r="T11" b="T12"/>
              <a:pathLst>
                <a:path w="33" h="1">
                  <a:moveTo>
                    <a:pt x="0" y="0"/>
                  </a:moveTo>
                  <a:lnTo>
                    <a:pt x="16" y="0"/>
                  </a:lnTo>
                  <a:lnTo>
                    <a:pt x="33" y="0"/>
                  </a:lnTo>
                </a:path>
              </a:pathLst>
            </a:custGeom>
            <a:noFill/>
            <a:ln w="26988">
              <a:solidFill>
                <a:srgbClr val="6C23FF"/>
              </a:solidFill>
              <a:prstDash val="solid"/>
              <a:round/>
              <a:headEnd/>
              <a:tailEnd/>
            </a:ln>
          </p:spPr>
          <p:txBody>
            <a:bodyPr/>
            <a:lstStyle/>
            <a:p>
              <a:endParaRPr lang="en-US"/>
            </a:p>
          </p:txBody>
        </p:sp>
        <p:sp>
          <p:nvSpPr>
            <p:cNvPr id="427" name="Freeform 426"/>
            <p:cNvSpPr>
              <a:spLocks/>
            </p:cNvSpPr>
            <p:nvPr/>
          </p:nvSpPr>
          <p:spPr bwMode="auto">
            <a:xfrm>
              <a:off x="1895" y="2798"/>
              <a:ext cx="40" cy="16"/>
            </a:xfrm>
            <a:custGeom>
              <a:avLst/>
              <a:gdLst>
                <a:gd name="T0" fmla="*/ 0 w 40"/>
                <a:gd name="T1" fmla="*/ 0 h 16"/>
                <a:gd name="T2" fmla="*/ 17 w 40"/>
                <a:gd name="T3" fmla="*/ 6 h 16"/>
                <a:gd name="T4" fmla="*/ 40 w 40"/>
                <a:gd name="T5" fmla="*/ 16 h 16"/>
                <a:gd name="T6" fmla="*/ 0 60000 65536"/>
                <a:gd name="T7" fmla="*/ 0 60000 65536"/>
                <a:gd name="T8" fmla="*/ 0 60000 65536"/>
                <a:gd name="T9" fmla="*/ 0 w 40"/>
                <a:gd name="T10" fmla="*/ 0 h 16"/>
                <a:gd name="T11" fmla="*/ 40 w 40"/>
                <a:gd name="T12" fmla="*/ 16 h 16"/>
              </a:gdLst>
              <a:ahLst/>
              <a:cxnLst>
                <a:cxn ang="T6">
                  <a:pos x="T0" y="T1"/>
                </a:cxn>
                <a:cxn ang="T7">
                  <a:pos x="T2" y="T3"/>
                </a:cxn>
                <a:cxn ang="T8">
                  <a:pos x="T4" y="T5"/>
                </a:cxn>
              </a:cxnLst>
              <a:rect l="T9" t="T10" r="T11" b="T12"/>
              <a:pathLst>
                <a:path w="40" h="16">
                  <a:moveTo>
                    <a:pt x="0" y="0"/>
                  </a:moveTo>
                  <a:lnTo>
                    <a:pt x="17" y="6"/>
                  </a:lnTo>
                  <a:lnTo>
                    <a:pt x="40" y="16"/>
                  </a:lnTo>
                </a:path>
              </a:pathLst>
            </a:custGeom>
            <a:noFill/>
            <a:ln w="26988">
              <a:solidFill>
                <a:srgbClr val="6C23FF"/>
              </a:solidFill>
              <a:prstDash val="solid"/>
              <a:round/>
              <a:headEnd/>
              <a:tailEnd/>
            </a:ln>
          </p:spPr>
          <p:txBody>
            <a:bodyPr/>
            <a:lstStyle/>
            <a:p>
              <a:endParaRPr lang="en-US"/>
            </a:p>
          </p:txBody>
        </p:sp>
        <p:sp>
          <p:nvSpPr>
            <p:cNvPr id="428" name="Line 427"/>
            <p:cNvSpPr>
              <a:spLocks noChangeShapeType="1"/>
            </p:cNvSpPr>
            <p:nvPr/>
          </p:nvSpPr>
          <p:spPr bwMode="auto">
            <a:xfrm>
              <a:off x="1935" y="2814"/>
              <a:ext cx="39" cy="1"/>
            </a:xfrm>
            <a:prstGeom prst="line">
              <a:avLst/>
            </a:prstGeom>
            <a:noFill/>
            <a:ln w="26988">
              <a:solidFill>
                <a:srgbClr val="6C23FF"/>
              </a:solidFill>
              <a:round/>
              <a:headEnd/>
              <a:tailEnd/>
            </a:ln>
          </p:spPr>
          <p:txBody>
            <a:bodyPr/>
            <a:lstStyle/>
            <a:p>
              <a:endParaRPr lang="en-US"/>
            </a:p>
          </p:txBody>
        </p:sp>
        <p:sp>
          <p:nvSpPr>
            <p:cNvPr id="429" name="Freeform 428"/>
            <p:cNvSpPr>
              <a:spLocks/>
            </p:cNvSpPr>
            <p:nvPr/>
          </p:nvSpPr>
          <p:spPr bwMode="auto">
            <a:xfrm>
              <a:off x="1974" y="2798"/>
              <a:ext cx="39" cy="16"/>
            </a:xfrm>
            <a:custGeom>
              <a:avLst/>
              <a:gdLst>
                <a:gd name="T0" fmla="*/ 0 w 39"/>
                <a:gd name="T1" fmla="*/ 16 h 16"/>
                <a:gd name="T2" fmla="*/ 17 w 39"/>
                <a:gd name="T3" fmla="*/ 6 h 16"/>
                <a:gd name="T4" fmla="*/ 39 w 39"/>
                <a:gd name="T5" fmla="*/ 0 h 16"/>
                <a:gd name="T6" fmla="*/ 0 60000 65536"/>
                <a:gd name="T7" fmla="*/ 0 60000 65536"/>
                <a:gd name="T8" fmla="*/ 0 60000 65536"/>
                <a:gd name="T9" fmla="*/ 0 w 39"/>
                <a:gd name="T10" fmla="*/ 0 h 16"/>
                <a:gd name="T11" fmla="*/ 39 w 39"/>
                <a:gd name="T12" fmla="*/ 16 h 16"/>
              </a:gdLst>
              <a:ahLst/>
              <a:cxnLst>
                <a:cxn ang="T6">
                  <a:pos x="T0" y="T1"/>
                </a:cxn>
                <a:cxn ang="T7">
                  <a:pos x="T2" y="T3"/>
                </a:cxn>
                <a:cxn ang="T8">
                  <a:pos x="T4" y="T5"/>
                </a:cxn>
              </a:cxnLst>
              <a:rect l="T9" t="T10" r="T11" b="T12"/>
              <a:pathLst>
                <a:path w="39" h="16">
                  <a:moveTo>
                    <a:pt x="0" y="16"/>
                  </a:moveTo>
                  <a:lnTo>
                    <a:pt x="17" y="6"/>
                  </a:lnTo>
                  <a:lnTo>
                    <a:pt x="39" y="0"/>
                  </a:lnTo>
                </a:path>
              </a:pathLst>
            </a:custGeom>
            <a:noFill/>
            <a:ln w="26988">
              <a:solidFill>
                <a:srgbClr val="6C23FF"/>
              </a:solidFill>
              <a:prstDash val="solid"/>
              <a:round/>
              <a:headEnd/>
              <a:tailEnd/>
            </a:ln>
          </p:spPr>
          <p:txBody>
            <a:bodyPr/>
            <a:lstStyle/>
            <a:p>
              <a:endParaRPr lang="en-US"/>
            </a:p>
          </p:txBody>
        </p:sp>
        <p:sp>
          <p:nvSpPr>
            <p:cNvPr id="430" name="Freeform 429"/>
            <p:cNvSpPr>
              <a:spLocks/>
            </p:cNvSpPr>
            <p:nvPr/>
          </p:nvSpPr>
          <p:spPr bwMode="auto">
            <a:xfrm>
              <a:off x="2013" y="2798"/>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31" name="Line 430"/>
            <p:cNvSpPr>
              <a:spLocks noChangeShapeType="1"/>
            </p:cNvSpPr>
            <p:nvPr/>
          </p:nvSpPr>
          <p:spPr bwMode="auto">
            <a:xfrm>
              <a:off x="2053" y="2798"/>
              <a:ext cx="39" cy="1"/>
            </a:xfrm>
            <a:prstGeom prst="line">
              <a:avLst/>
            </a:prstGeom>
            <a:noFill/>
            <a:ln w="26988">
              <a:solidFill>
                <a:srgbClr val="6C23FF"/>
              </a:solidFill>
              <a:round/>
              <a:headEnd/>
              <a:tailEnd/>
            </a:ln>
          </p:spPr>
          <p:txBody>
            <a:bodyPr/>
            <a:lstStyle/>
            <a:p>
              <a:endParaRPr lang="en-US"/>
            </a:p>
          </p:txBody>
        </p:sp>
        <p:sp>
          <p:nvSpPr>
            <p:cNvPr id="432" name="Freeform 431"/>
            <p:cNvSpPr>
              <a:spLocks/>
            </p:cNvSpPr>
            <p:nvPr/>
          </p:nvSpPr>
          <p:spPr bwMode="auto">
            <a:xfrm>
              <a:off x="2092" y="2798"/>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33" name="Freeform 432"/>
            <p:cNvSpPr>
              <a:spLocks/>
            </p:cNvSpPr>
            <p:nvPr/>
          </p:nvSpPr>
          <p:spPr bwMode="auto">
            <a:xfrm>
              <a:off x="2126" y="2798"/>
              <a:ext cx="39" cy="16"/>
            </a:xfrm>
            <a:custGeom>
              <a:avLst/>
              <a:gdLst>
                <a:gd name="T0" fmla="*/ 0 w 39"/>
                <a:gd name="T1" fmla="*/ 0 h 16"/>
                <a:gd name="T2" fmla="*/ 17 w 39"/>
                <a:gd name="T3" fmla="*/ 6 h 16"/>
                <a:gd name="T4" fmla="*/ 39 w 39"/>
                <a:gd name="T5" fmla="*/ 16 h 16"/>
                <a:gd name="T6" fmla="*/ 0 60000 65536"/>
                <a:gd name="T7" fmla="*/ 0 60000 65536"/>
                <a:gd name="T8" fmla="*/ 0 60000 65536"/>
                <a:gd name="T9" fmla="*/ 0 w 39"/>
                <a:gd name="T10" fmla="*/ 0 h 16"/>
                <a:gd name="T11" fmla="*/ 39 w 39"/>
                <a:gd name="T12" fmla="*/ 16 h 16"/>
              </a:gdLst>
              <a:ahLst/>
              <a:cxnLst>
                <a:cxn ang="T6">
                  <a:pos x="T0" y="T1"/>
                </a:cxn>
                <a:cxn ang="T7">
                  <a:pos x="T2" y="T3"/>
                </a:cxn>
                <a:cxn ang="T8">
                  <a:pos x="T4" y="T5"/>
                </a:cxn>
              </a:cxnLst>
              <a:rect l="T9" t="T10" r="T11" b="T12"/>
              <a:pathLst>
                <a:path w="39" h="16">
                  <a:moveTo>
                    <a:pt x="0" y="0"/>
                  </a:moveTo>
                  <a:lnTo>
                    <a:pt x="17" y="6"/>
                  </a:lnTo>
                  <a:lnTo>
                    <a:pt x="39" y="16"/>
                  </a:lnTo>
                </a:path>
              </a:pathLst>
            </a:custGeom>
            <a:noFill/>
            <a:ln w="26988">
              <a:solidFill>
                <a:srgbClr val="6C23FF"/>
              </a:solidFill>
              <a:prstDash val="solid"/>
              <a:round/>
              <a:headEnd/>
              <a:tailEnd/>
            </a:ln>
          </p:spPr>
          <p:txBody>
            <a:bodyPr/>
            <a:lstStyle/>
            <a:p>
              <a:endParaRPr lang="en-US"/>
            </a:p>
          </p:txBody>
        </p:sp>
        <p:sp>
          <p:nvSpPr>
            <p:cNvPr id="434" name="Freeform 433"/>
            <p:cNvSpPr>
              <a:spLocks/>
            </p:cNvSpPr>
            <p:nvPr/>
          </p:nvSpPr>
          <p:spPr bwMode="auto">
            <a:xfrm>
              <a:off x="2165" y="2814"/>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35" name="Freeform 434"/>
            <p:cNvSpPr>
              <a:spLocks/>
            </p:cNvSpPr>
            <p:nvPr/>
          </p:nvSpPr>
          <p:spPr bwMode="auto">
            <a:xfrm>
              <a:off x="2204" y="2814"/>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36" name="Freeform 435"/>
            <p:cNvSpPr>
              <a:spLocks/>
            </p:cNvSpPr>
            <p:nvPr/>
          </p:nvSpPr>
          <p:spPr bwMode="auto">
            <a:xfrm>
              <a:off x="2244" y="2814"/>
              <a:ext cx="39" cy="22"/>
            </a:xfrm>
            <a:custGeom>
              <a:avLst/>
              <a:gdLst>
                <a:gd name="T0" fmla="*/ 0 w 39"/>
                <a:gd name="T1" fmla="*/ 0 h 22"/>
                <a:gd name="T2" fmla="*/ 11 w 39"/>
                <a:gd name="T3" fmla="*/ 6 h 22"/>
                <a:gd name="T4" fmla="*/ 22 w 39"/>
                <a:gd name="T5" fmla="*/ 11 h 22"/>
                <a:gd name="T6" fmla="*/ 28 w 39"/>
                <a:gd name="T7" fmla="*/ 17 h 22"/>
                <a:gd name="T8" fmla="*/ 39 w 39"/>
                <a:gd name="T9" fmla="*/ 22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11" y="6"/>
                  </a:lnTo>
                  <a:lnTo>
                    <a:pt x="22" y="11"/>
                  </a:lnTo>
                  <a:lnTo>
                    <a:pt x="28" y="17"/>
                  </a:lnTo>
                  <a:lnTo>
                    <a:pt x="39" y="22"/>
                  </a:lnTo>
                </a:path>
              </a:pathLst>
            </a:custGeom>
            <a:noFill/>
            <a:ln w="26988">
              <a:solidFill>
                <a:srgbClr val="6C23FF"/>
              </a:solidFill>
              <a:prstDash val="solid"/>
              <a:round/>
              <a:headEnd/>
              <a:tailEnd/>
            </a:ln>
          </p:spPr>
          <p:txBody>
            <a:bodyPr/>
            <a:lstStyle/>
            <a:p>
              <a:endParaRPr lang="en-US"/>
            </a:p>
          </p:txBody>
        </p:sp>
        <p:sp>
          <p:nvSpPr>
            <p:cNvPr id="437" name="Freeform 436"/>
            <p:cNvSpPr>
              <a:spLocks/>
            </p:cNvSpPr>
            <p:nvPr/>
          </p:nvSpPr>
          <p:spPr bwMode="auto">
            <a:xfrm>
              <a:off x="2283" y="2836"/>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38" name="Freeform 437"/>
            <p:cNvSpPr>
              <a:spLocks/>
            </p:cNvSpPr>
            <p:nvPr/>
          </p:nvSpPr>
          <p:spPr bwMode="auto">
            <a:xfrm>
              <a:off x="2317" y="2836"/>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39" name="Freeform 438"/>
            <p:cNvSpPr>
              <a:spLocks/>
            </p:cNvSpPr>
            <p:nvPr/>
          </p:nvSpPr>
          <p:spPr bwMode="auto">
            <a:xfrm>
              <a:off x="2356" y="2814"/>
              <a:ext cx="40" cy="22"/>
            </a:xfrm>
            <a:custGeom>
              <a:avLst/>
              <a:gdLst>
                <a:gd name="T0" fmla="*/ 0 w 40"/>
                <a:gd name="T1" fmla="*/ 22 h 22"/>
                <a:gd name="T2" fmla="*/ 12 w 40"/>
                <a:gd name="T3" fmla="*/ 17 h 22"/>
                <a:gd name="T4" fmla="*/ 17 w 40"/>
                <a:gd name="T5" fmla="*/ 11 h 22"/>
                <a:gd name="T6" fmla="*/ 28 w 40"/>
                <a:gd name="T7" fmla="*/ 6 h 22"/>
                <a:gd name="T8" fmla="*/ 40 w 40"/>
                <a:gd name="T9" fmla="*/ 0 h 22"/>
                <a:gd name="T10" fmla="*/ 0 60000 65536"/>
                <a:gd name="T11" fmla="*/ 0 60000 65536"/>
                <a:gd name="T12" fmla="*/ 0 60000 65536"/>
                <a:gd name="T13" fmla="*/ 0 60000 65536"/>
                <a:gd name="T14" fmla="*/ 0 60000 65536"/>
                <a:gd name="T15" fmla="*/ 0 w 40"/>
                <a:gd name="T16" fmla="*/ 0 h 22"/>
                <a:gd name="T17" fmla="*/ 40 w 40"/>
                <a:gd name="T18" fmla="*/ 22 h 22"/>
              </a:gdLst>
              <a:ahLst/>
              <a:cxnLst>
                <a:cxn ang="T10">
                  <a:pos x="T0" y="T1"/>
                </a:cxn>
                <a:cxn ang="T11">
                  <a:pos x="T2" y="T3"/>
                </a:cxn>
                <a:cxn ang="T12">
                  <a:pos x="T4" y="T5"/>
                </a:cxn>
                <a:cxn ang="T13">
                  <a:pos x="T6" y="T7"/>
                </a:cxn>
                <a:cxn ang="T14">
                  <a:pos x="T8" y="T9"/>
                </a:cxn>
              </a:cxnLst>
              <a:rect l="T15" t="T16" r="T17" b="T18"/>
              <a:pathLst>
                <a:path w="40" h="22">
                  <a:moveTo>
                    <a:pt x="0" y="22"/>
                  </a:moveTo>
                  <a:lnTo>
                    <a:pt x="12" y="17"/>
                  </a:lnTo>
                  <a:lnTo>
                    <a:pt x="17" y="11"/>
                  </a:lnTo>
                  <a:lnTo>
                    <a:pt x="28" y="6"/>
                  </a:lnTo>
                  <a:lnTo>
                    <a:pt x="40" y="0"/>
                  </a:lnTo>
                </a:path>
              </a:pathLst>
            </a:custGeom>
            <a:noFill/>
            <a:ln w="26988">
              <a:solidFill>
                <a:srgbClr val="6C23FF"/>
              </a:solidFill>
              <a:prstDash val="solid"/>
              <a:round/>
              <a:headEnd/>
              <a:tailEnd/>
            </a:ln>
          </p:spPr>
          <p:txBody>
            <a:bodyPr/>
            <a:lstStyle/>
            <a:p>
              <a:endParaRPr lang="en-US"/>
            </a:p>
          </p:txBody>
        </p:sp>
        <p:sp>
          <p:nvSpPr>
            <p:cNvPr id="440" name="Freeform 439"/>
            <p:cNvSpPr>
              <a:spLocks/>
            </p:cNvSpPr>
            <p:nvPr/>
          </p:nvSpPr>
          <p:spPr bwMode="auto">
            <a:xfrm>
              <a:off x="2396" y="2814"/>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41" name="Line 440"/>
            <p:cNvSpPr>
              <a:spLocks noChangeShapeType="1"/>
            </p:cNvSpPr>
            <p:nvPr/>
          </p:nvSpPr>
          <p:spPr bwMode="auto">
            <a:xfrm>
              <a:off x="2435" y="2814"/>
              <a:ext cx="39" cy="1"/>
            </a:xfrm>
            <a:prstGeom prst="line">
              <a:avLst/>
            </a:prstGeom>
            <a:noFill/>
            <a:ln w="26988">
              <a:solidFill>
                <a:srgbClr val="6C23FF"/>
              </a:solidFill>
              <a:round/>
              <a:headEnd/>
              <a:tailEnd/>
            </a:ln>
          </p:spPr>
          <p:txBody>
            <a:bodyPr/>
            <a:lstStyle/>
            <a:p>
              <a:endParaRPr lang="en-US"/>
            </a:p>
          </p:txBody>
        </p:sp>
        <p:sp>
          <p:nvSpPr>
            <p:cNvPr id="442" name="Freeform 441"/>
            <p:cNvSpPr>
              <a:spLocks/>
            </p:cNvSpPr>
            <p:nvPr/>
          </p:nvSpPr>
          <p:spPr bwMode="auto">
            <a:xfrm>
              <a:off x="2474" y="2814"/>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43" name="Freeform 442"/>
            <p:cNvSpPr>
              <a:spLocks/>
            </p:cNvSpPr>
            <p:nvPr/>
          </p:nvSpPr>
          <p:spPr bwMode="auto">
            <a:xfrm>
              <a:off x="2508" y="2798"/>
              <a:ext cx="39" cy="16"/>
            </a:xfrm>
            <a:custGeom>
              <a:avLst/>
              <a:gdLst>
                <a:gd name="T0" fmla="*/ 0 w 39"/>
                <a:gd name="T1" fmla="*/ 16 h 16"/>
                <a:gd name="T2" fmla="*/ 17 w 39"/>
                <a:gd name="T3" fmla="*/ 6 h 16"/>
                <a:gd name="T4" fmla="*/ 39 w 39"/>
                <a:gd name="T5" fmla="*/ 0 h 16"/>
                <a:gd name="T6" fmla="*/ 0 60000 65536"/>
                <a:gd name="T7" fmla="*/ 0 60000 65536"/>
                <a:gd name="T8" fmla="*/ 0 60000 65536"/>
                <a:gd name="T9" fmla="*/ 0 w 39"/>
                <a:gd name="T10" fmla="*/ 0 h 16"/>
                <a:gd name="T11" fmla="*/ 39 w 39"/>
                <a:gd name="T12" fmla="*/ 16 h 16"/>
              </a:gdLst>
              <a:ahLst/>
              <a:cxnLst>
                <a:cxn ang="T6">
                  <a:pos x="T0" y="T1"/>
                </a:cxn>
                <a:cxn ang="T7">
                  <a:pos x="T2" y="T3"/>
                </a:cxn>
                <a:cxn ang="T8">
                  <a:pos x="T4" y="T5"/>
                </a:cxn>
              </a:cxnLst>
              <a:rect l="T9" t="T10" r="T11" b="T12"/>
              <a:pathLst>
                <a:path w="39" h="16">
                  <a:moveTo>
                    <a:pt x="0" y="16"/>
                  </a:moveTo>
                  <a:lnTo>
                    <a:pt x="17" y="6"/>
                  </a:lnTo>
                  <a:lnTo>
                    <a:pt x="39" y="0"/>
                  </a:lnTo>
                </a:path>
              </a:pathLst>
            </a:custGeom>
            <a:noFill/>
            <a:ln w="26988">
              <a:solidFill>
                <a:srgbClr val="6C23FF"/>
              </a:solidFill>
              <a:prstDash val="solid"/>
              <a:round/>
              <a:headEnd/>
              <a:tailEnd/>
            </a:ln>
          </p:spPr>
          <p:txBody>
            <a:bodyPr/>
            <a:lstStyle/>
            <a:p>
              <a:endParaRPr lang="en-US"/>
            </a:p>
          </p:txBody>
        </p:sp>
        <p:sp>
          <p:nvSpPr>
            <p:cNvPr id="444" name="Freeform 443"/>
            <p:cNvSpPr>
              <a:spLocks/>
            </p:cNvSpPr>
            <p:nvPr/>
          </p:nvSpPr>
          <p:spPr bwMode="auto">
            <a:xfrm>
              <a:off x="2547" y="2798"/>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45" name="Line 444"/>
            <p:cNvSpPr>
              <a:spLocks noChangeShapeType="1"/>
            </p:cNvSpPr>
            <p:nvPr/>
          </p:nvSpPr>
          <p:spPr bwMode="auto">
            <a:xfrm>
              <a:off x="2587" y="2798"/>
              <a:ext cx="39" cy="1"/>
            </a:xfrm>
            <a:prstGeom prst="line">
              <a:avLst/>
            </a:prstGeom>
            <a:noFill/>
            <a:ln w="26988">
              <a:solidFill>
                <a:srgbClr val="6C23FF"/>
              </a:solidFill>
              <a:round/>
              <a:headEnd/>
              <a:tailEnd/>
            </a:ln>
          </p:spPr>
          <p:txBody>
            <a:bodyPr/>
            <a:lstStyle/>
            <a:p>
              <a:endParaRPr lang="en-US"/>
            </a:p>
          </p:txBody>
        </p:sp>
        <p:sp>
          <p:nvSpPr>
            <p:cNvPr id="446" name="Line 445"/>
            <p:cNvSpPr>
              <a:spLocks noChangeShapeType="1"/>
            </p:cNvSpPr>
            <p:nvPr/>
          </p:nvSpPr>
          <p:spPr bwMode="auto">
            <a:xfrm>
              <a:off x="2626" y="2798"/>
              <a:ext cx="39" cy="1"/>
            </a:xfrm>
            <a:prstGeom prst="line">
              <a:avLst/>
            </a:prstGeom>
            <a:noFill/>
            <a:ln w="26988">
              <a:solidFill>
                <a:srgbClr val="6C23FF"/>
              </a:solidFill>
              <a:round/>
              <a:headEnd/>
              <a:tailEnd/>
            </a:ln>
          </p:spPr>
          <p:txBody>
            <a:bodyPr/>
            <a:lstStyle/>
            <a:p>
              <a:endParaRPr lang="en-US"/>
            </a:p>
          </p:txBody>
        </p:sp>
        <p:sp>
          <p:nvSpPr>
            <p:cNvPr id="447" name="Freeform 446"/>
            <p:cNvSpPr>
              <a:spLocks/>
            </p:cNvSpPr>
            <p:nvPr/>
          </p:nvSpPr>
          <p:spPr bwMode="auto">
            <a:xfrm>
              <a:off x="2665" y="2798"/>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48" name="Freeform 447"/>
            <p:cNvSpPr>
              <a:spLocks/>
            </p:cNvSpPr>
            <p:nvPr/>
          </p:nvSpPr>
          <p:spPr bwMode="auto">
            <a:xfrm>
              <a:off x="2699" y="2798"/>
              <a:ext cx="40" cy="16"/>
            </a:xfrm>
            <a:custGeom>
              <a:avLst/>
              <a:gdLst>
                <a:gd name="T0" fmla="*/ 0 w 40"/>
                <a:gd name="T1" fmla="*/ 0 h 16"/>
                <a:gd name="T2" fmla="*/ 17 w 40"/>
                <a:gd name="T3" fmla="*/ 6 h 16"/>
                <a:gd name="T4" fmla="*/ 40 w 40"/>
                <a:gd name="T5" fmla="*/ 16 h 16"/>
                <a:gd name="T6" fmla="*/ 0 60000 65536"/>
                <a:gd name="T7" fmla="*/ 0 60000 65536"/>
                <a:gd name="T8" fmla="*/ 0 60000 65536"/>
                <a:gd name="T9" fmla="*/ 0 w 40"/>
                <a:gd name="T10" fmla="*/ 0 h 16"/>
                <a:gd name="T11" fmla="*/ 40 w 40"/>
                <a:gd name="T12" fmla="*/ 16 h 16"/>
              </a:gdLst>
              <a:ahLst/>
              <a:cxnLst>
                <a:cxn ang="T6">
                  <a:pos x="T0" y="T1"/>
                </a:cxn>
                <a:cxn ang="T7">
                  <a:pos x="T2" y="T3"/>
                </a:cxn>
                <a:cxn ang="T8">
                  <a:pos x="T4" y="T5"/>
                </a:cxn>
              </a:cxnLst>
              <a:rect l="T9" t="T10" r="T11" b="T12"/>
              <a:pathLst>
                <a:path w="40" h="16">
                  <a:moveTo>
                    <a:pt x="0" y="0"/>
                  </a:moveTo>
                  <a:lnTo>
                    <a:pt x="17" y="6"/>
                  </a:lnTo>
                  <a:lnTo>
                    <a:pt x="40" y="16"/>
                  </a:lnTo>
                </a:path>
              </a:pathLst>
            </a:custGeom>
            <a:noFill/>
            <a:ln w="26988">
              <a:solidFill>
                <a:srgbClr val="6C23FF"/>
              </a:solidFill>
              <a:prstDash val="solid"/>
              <a:round/>
              <a:headEnd/>
              <a:tailEnd/>
            </a:ln>
          </p:spPr>
          <p:txBody>
            <a:bodyPr/>
            <a:lstStyle/>
            <a:p>
              <a:endParaRPr lang="en-US"/>
            </a:p>
          </p:txBody>
        </p:sp>
        <p:sp>
          <p:nvSpPr>
            <p:cNvPr id="449" name="Freeform 448"/>
            <p:cNvSpPr>
              <a:spLocks/>
            </p:cNvSpPr>
            <p:nvPr/>
          </p:nvSpPr>
          <p:spPr bwMode="auto">
            <a:xfrm>
              <a:off x="2739" y="2814"/>
              <a:ext cx="39" cy="1"/>
            </a:xfrm>
            <a:custGeom>
              <a:avLst/>
              <a:gdLst>
                <a:gd name="T0" fmla="*/ 0 w 39"/>
                <a:gd name="T1" fmla="*/ 0 h 1"/>
                <a:gd name="T2" fmla="*/ 16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6" y="0"/>
                  </a:lnTo>
                  <a:lnTo>
                    <a:pt x="39" y="0"/>
                  </a:lnTo>
                </a:path>
              </a:pathLst>
            </a:custGeom>
            <a:noFill/>
            <a:ln w="26988">
              <a:solidFill>
                <a:srgbClr val="6C23FF"/>
              </a:solidFill>
              <a:prstDash val="solid"/>
              <a:round/>
              <a:headEnd/>
              <a:tailEnd/>
            </a:ln>
          </p:spPr>
          <p:txBody>
            <a:bodyPr/>
            <a:lstStyle/>
            <a:p>
              <a:endParaRPr lang="en-US"/>
            </a:p>
          </p:txBody>
        </p:sp>
        <p:sp>
          <p:nvSpPr>
            <p:cNvPr id="450" name="Freeform 449"/>
            <p:cNvSpPr>
              <a:spLocks/>
            </p:cNvSpPr>
            <p:nvPr/>
          </p:nvSpPr>
          <p:spPr bwMode="auto">
            <a:xfrm>
              <a:off x="2778" y="2814"/>
              <a:ext cx="39" cy="22"/>
            </a:xfrm>
            <a:custGeom>
              <a:avLst/>
              <a:gdLst>
                <a:gd name="T0" fmla="*/ 0 w 39"/>
                <a:gd name="T1" fmla="*/ 0 h 22"/>
                <a:gd name="T2" fmla="*/ 11 w 39"/>
                <a:gd name="T3" fmla="*/ 6 h 22"/>
                <a:gd name="T4" fmla="*/ 17 w 39"/>
                <a:gd name="T5" fmla="*/ 11 h 22"/>
                <a:gd name="T6" fmla="*/ 28 w 39"/>
                <a:gd name="T7" fmla="*/ 17 h 22"/>
                <a:gd name="T8" fmla="*/ 39 w 39"/>
                <a:gd name="T9" fmla="*/ 22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11" y="6"/>
                  </a:lnTo>
                  <a:lnTo>
                    <a:pt x="17" y="11"/>
                  </a:lnTo>
                  <a:lnTo>
                    <a:pt x="28" y="17"/>
                  </a:lnTo>
                  <a:lnTo>
                    <a:pt x="39" y="22"/>
                  </a:lnTo>
                </a:path>
              </a:pathLst>
            </a:custGeom>
            <a:noFill/>
            <a:ln w="26988">
              <a:solidFill>
                <a:srgbClr val="6C23FF"/>
              </a:solidFill>
              <a:prstDash val="solid"/>
              <a:round/>
              <a:headEnd/>
              <a:tailEnd/>
            </a:ln>
          </p:spPr>
          <p:txBody>
            <a:bodyPr/>
            <a:lstStyle/>
            <a:p>
              <a:endParaRPr lang="en-US"/>
            </a:p>
          </p:txBody>
        </p:sp>
        <p:sp>
          <p:nvSpPr>
            <p:cNvPr id="451" name="Freeform 450"/>
            <p:cNvSpPr>
              <a:spLocks/>
            </p:cNvSpPr>
            <p:nvPr/>
          </p:nvSpPr>
          <p:spPr bwMode="auto">
            <a:xfrm>
              <a:off x="2817" y="2836"/>
              <a:ext cx="40" cy="1"/>
            </a:xfrm>
            <a:custGeom>
              <a:avLst/>
              <a:gdLst>
                <a:gd name="T0" fmla="*/ 0 w 40"/>
                <a:gd name="T1" fmla="*/ 0 h 1"/>
                <a:gd name="T2" fmla="*/ 23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23" y="0"/>
                  </a:lnTo>
                  <a:lnTo>
                    <a:pt x="40" y="0"/>
                  </a:lnTo>
                </a:path>
              </a:pathLst>
            </a:custGeom>
            <a:noFill/>
            <a:ln w="26988">
              <a:solidFill>
                <a:srgbClr val="6C23FF"/>
              </a:solidFill>
              <a:prstDash val="solid"/>
              <a:round/>
              <a:headEnd/>
              <a:tailEnd/>
            </a:ln>
          </p:spPr>
          <p:txBody>
            <a:bodyPr/>
            <a:lstStyle/>
            <a:p>
              <a:endParaRPr lang="en-US"/>
            </a:p>
          </p:txBody>
        </p:sp>
        <p:sp>
          <p:nvSpPr>
            <p:cNvPr id="452" name="Line 451"/>
            <p:cNvSpPr>
              <a:spLocks noChangeShapeType="1"/>
            </p:cNvSpPr>
            <p:nvPr/>
          </p:nvSpPr>
          <p:spPr bwMode="auto">
            <a:xfrm>
              <a:off x="2857" y="2836"/>
              <a:ext cx="33" cy="1"/>
            </a:xfrm>
            <a:prstGeom prst="line">
              <a:avLst/>
            </a:prstGeom>
            <a:noFill/>
            <a:ln w="26988">
              <a:solidFill>
                <a:srgbClr val="6C23FF"/>
              </a:solidFill>
              <a:round/>
              <a:headEnd/>
              <a:tailEnd/>
            </a:ln>
          </p:spPr>
          <p:txBody>
            <a:bodyPr/>
            <a:lstStyle/>
            <a:p>
              <a:endParaRPr lang="en-US"/>
            </a:p>
          </p:txBody>
        </p:sp>
        <p:sp>
          <p:nvSpPr>
            <p:cNvPr id="453" name="Line 452"/>
            <p:cNvSpPr>
              <a:spLocks noChangeShapeType="1"/>
            </p:cNvSpPr>
            <p:nvPr/>
          </p:nvSpPr>
          <p:spPr bwMode="auto">
            <a:xfrm>
              <a:off x="2890" y="2836"/>
              <a:ext cx="40" cy="1"/>
            </a:xfrm>
            <a:prstGeom prst="line">
              <a:avLst/>
            </a:prstGeom>
            <a:noFill/>
            <a:ln w="26988">
              <a:solidFill>
                <a:srgbClr val="6C23FF"/>
              </a:solidFill>
              <a:round/>
              <a:headEnd/>
              <a:tailEnd/>
            </a:ln>
          </p:spPr>
          <p:txBody>
            <a:bodyPr/>
            <a:lstStyle/>
            <a:p>
              <a:endParaRPr lang="en-US"/>
            </a:p>
          </p:txBody>
        </p:sp>
        <p:sp>
          <p:nvSpPr>
            <p:cNvPr id="454" name="Line 453"/>
            <p:cNvSpPr>
              <a:spLocks noChangeShapeType="1"/>
            </p:cNvSpPr>
            <p:nvPr/>
          </p:nvSpPr>
          <p:spPr bwMode="auto">
            <a:xfrm>
              <a:off x="3048" y="2836"/>
              <a:ext cx="34" cy="1"/>
            </a:xfrm>
            <a:prstGeom prst="line">
              <a:avLst/>
            </a:prstGeom>
            <a:noFill/>
            <a:ln w="26988">
              <a:solidFill>
                <a:srgbClr val="6C23FF"/>
              </a:solidFill>
              <a:round/>
              <a:headEnd/>
              <a:tailEnd/>
            </a:ln>
          </p:spPr>
          <p:txBody>
            <a:bodyPr/>
            <a:lstStyle/>
            <a:p>
              <a:endParaRPr lang="en-US"/>
            </a:p>
          </p:txBody>
        </p:sp>
        <p:sp>
          <p:nvSpPr>
            <p:cNvPr id="455" name="Line 454"/>
            <p:cNvSpPr>
              <a:spLocks noChangeShapeType="1"/>
            </p:cNvSpPr>
            <p:nvPr/>
          </p:nvSpPr>
          <p:spPr bwMode="auto">
            <a:xfrm>
              <a:off x="3082" y="2836"/>
              <a:ext cx="39" cy="1"/>
            </a:xfrm>
            <a:prstGeom prst="line">
              <a:avLst/>
            </a:prstGeom>
            <a:noFill/>
            <a:ln w="26988">
              <a:solidFill>
                <a:srgbClr val="6C23FF"/>
              </a:solidFill>
              <a:round/>
              <a:headEnd/>
              <a:tailEnd/>
            </a:ln>
          </p:spPr>
          <p:txBody>
            <a:bodyPr/>
            <a:lstStyle/>
            <a:p>
              <a:endParaRPr lang="en-US"/>
            </a:p>
          </p:txBody>
        </p:sp>
        <p:sp>
          <p:nvSpPr>
            <p:cNvPr id="456" name="Freeform 455"/>
            <p:cNvSpPr>
              <a:spLocks/>
            </p:cNvSpPr>
            <p:nvPr/>
          </p:nvSpPr>
          <p:spPr bwMode="auto">
            <a:xfrm>
              <a:off x="3121" y="2836"/>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57" name="Freeform 456"/>
            <p:cNvSpPr>
              <a:spLocks/>
            </p:cNvSpPr>
            <p:nvPr/>
          </p:nvSpPr>
          <p:spPr bwMode="auto">
            <a:xfrm>
              <a:off x="3160" y="2814"/>
              <a:ext cx="40" cy="22"/>
            </a:xfrm>
            <a:custGeom>
              <a:avLst/>
              <a:gdLst>
                <a:gd name="T0" fmla="*/ 0 w 40"/>
                <a:gd name="T1" fmla="*/ 22 h 22"/>
                <a:gd name="T2" fmla="*/ 11 w 40"/>
                <a:gd name="T3" fmla="*/ 17 h 22"/>
                <a:gd name="T4" fmla="*/ 17 w 40"/>
                <a:gd name="T5" fmla="*/ 11 h 22"/>
                <a:gd name="T6" fmla="*/ 28 w 40"/>
                <a:gd name="T7" fmla="*/ 6 h 22"/>
                <a:gd name="T8" fmla="*/ 40 w 40"/>
                <a:gd name="T9" fmla="*/ 0 h 22"/>
                <a:gd name="T10" fmla="*/ 0 60000 65536"/>
                <a:gd name="T11" fmla="*/ 0 60000 65536"/>
                <a:gd name="T12" fmla="*/ 0 60000 65536"/>
                <a:gd name="T13" fmla="*/ 0 60000 65536"/>
                <a:gd name="T14" fmla="*/ 0 60000 65536"/>
                <a:gd name="T15" fmla="*/ 0 w 40"/>
                <a:gd name="T16" fmla="*/ 0 h 22"/>
                <a:gd name="T17" fmla="*/ 40 w 40"/>
                <a:gd name="T18" fmla="*/ 22 h 22"/>
              </a:gdLst>
              <a:ahLst/>
              <a:cxnLst>
                <a:cxn ang="T10">
                  <a:pos x="T0" y="T1"/>
                </a:cxn>
                <a:cxn ang="T11">
                  <a:pos x="T2" y="T3"/>
                </a:cxn>
                <a:cxn ang="T12">
                  <a:pos x="T4" y="T5"/>
                </a:cxn>
                <a:cxn ang="T13">
                  <a:pos x="T6" y="T7"/>
                </a:cxn>
                <a:cxn ang="T14">
                  <a:pos x="T8" y="T9"/>
                </a:cxn>
              </a:cxnLst>
              <a:rect l="T15" t="T16" r="T17" b="T18"/>
              <a:pathLst>
                <a:path w="40" h="22">
                  <a:moveTo>
                    <a:pt x="0" y="22"/>
                  </a:moveTo>
                  <a:lnTo>
                    <a:pt x="11" y="17"/>
                  </a:lnTo>
                  <a:lnTo>
                    <a:pt x="17" y="11"/>
                  </a:lnTo>
                  <a:lnTo>
                    <a:pt x="28" y="6"/>
                  </a:lnTo>
                  <a:lnTo>
                    <a:pt x="40" y="0"/>
                  </a:lnTo>
                </a:path>
              </a:pathLst>
            </a:custGeom>
            <a:noFill/>
            <a:ln w="26988">
              <a:solidFill>
                <a:srgbClr val="6C23FF"/>
              </a:solidFill>
              <a:prstDash val="solid"/>
              <a:round/>
              <a:headEnd/>
              <a:tailEnd/>
            </a:ln>
          </p:spPr>
          <p:txBody>
            <a:bodyPr/>
            <a:lstStyle/>
            <a:p>
              <a:endParaRPr lang="en-US"/>
            </a:p>
          </p:txBody>
        </p:sp>
        <p:sp>
          <p:nvSpPr>
            <p:cNvPr id="458" name="Freeform 457"/>
            <p:cNvSpPr>
              <a:spLocks/>
            </p:cNvSpPr>
            <p:nvPr/>
          </p:nvSpPr>
          <p:spPr bwMode="auto">
            <a:xfrm>
              <a:off x="3200" y="2814"/>
              <a:ext cx="39" cy="22"/>
            </a:xfrm>
            <a:custGeom>
              <a:avLst/>
              <a:gdLst>
                <a:gd name="T0" fmla="*/ 0 w 39"/>
                <a:gd name="T1" fmla="*/ 0 h 22"/>
                <a:gd name="T2" fmla="*/ 11 w 39"/>
                <a:gd name="T3" fmla="*/ 6 h 22"/>
                <a:gd name="T4" fmla="*/ 22 w 39"/>
                <a:gd name="T5" fmla="*/ 11 h 22"/>
                <a:gd name="T6" fmla="*/ 28 w 39"/>
                <a:gd name="T7" fmla="*/ 17 h 22"/>
                <a:gd name="T8" fmla="*/ 39 w 39"/>
                <a:gd name="T9" fmla="*/ 22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11" y="6"/>
                  </a:lnTo>
                  <a:lnTo>
                    <a:pt x="22" y="11"/>
                  </a:lnTo>
                  <a:lnTo>
                    <a:pt x="28" y="17"/>
                  </a:lnTo>
                  <a:lnTo>
                    <a:pt x="39" y="22"/>
                  </a:lnTo>
                </a:path>
              </a:pathLst>
            </a:custGeom>
            <a:noFill/>
            <a:ln w="26988">
              <a:solidFill>
                <a:srgbClr val="6C23FF"/>
              </a:solidFill>
              <a:prstDash val="solid"/>
              <a:round/>
              <a:headEnd/>
              <a:tailEnd/>
            </a:ln>
          </p:spPr>
          <p:txBody>
            <a:bodyPr/>
            <a:lstStyle/>
            <a:p>
              <a:endParaRPr lang="en-US"/>
            </a:p>
          </p:txBody>
        </p:sp>
        <p:sp>
          <p:nvSpPr>
            <p:cNvPr id="459" name="Freeform 458"/>
            <p:cNvSpPr>
              <a:spLocks/>
            </p:cNvSpPr>
            <p:nvPr/>
          </p:nvSpPr>
          <p:spPr bwMode="auto">
            <a:xfrm>
              <a:off x="3239" y="2814"/>
              <a:ext cx="34" cy="22"/>
            </a:xfrm>
            <a:custGeom>
              <a:avLst/>
              <a:gdLst>
                <a:gd name="T0" fmla="*/ 0 w 34"/>
                <a:gd name="T1" fmla="*/ 22 h 22"/>
                <a:gd name="T2" fmla="*/ 11 w 34"/>
                <a:gd name="T3" fmla="*/ 17 h 22"/>
                <a:gd name="T4" fmla="*/ 17 w 34"/>
                <a:gd name="T5" fmla="*/ 11 h 22"/>
                <a:gd name="T6" fmla="*/ 22 w 34"/>
                <a:gd name="T7" fmla="*/ 6 h 22"/>
                <a:gd name="T8" fmla="*/ 34 w 34"/>
                <a:gd name="T9" fmla="*/ 0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22"/>
                  </a:moveTo>
                  <a:lnTo>
                    <a:pt x="11" y="17"/>
                  </a:lnTo>
                  <a:lnTo>
                    <a:pt x="17" y="11"/>
                  </a:lnTo>
                  <a:lnTo>
                    <a:pt x="22" y="6"/>
                  </a:lnTo>
                  <a:lnTo>
                    <a:pt x="34" y="0"/>
                  </a:lnTo>
                </a:path>
              </a:pathLst>
            </a:custGeom>
            <a:noFill/>
            <a:ln w="26988">
              <a:solidFill>
                <a:srgbClr val="6C23FF"/>
              </a:solidFill>
              <a:prstDash val="solid"/>
              <a:round/>
              <a:headEnd/>
              <a:tailEnd/>
            </a:ln>
          </p:spPr>
          <p:txBody>
            <a:bodyPr/>
            <a:lstStyle/>
            <a:p>
              <a:endParaRPr lang="en-US"/>
            </a:p>
          </p:txBody>
        </p:sp>
        <p:sp>
          <p:nvSpPr>
            <p:cNvPr id="460" name="Freeform 459"/>
            <p:cNvSpPr>
              <a:spLocks/>
            </p:cNvSpPr>
            <p:nvPr/>
          </p:nvSpPr>
          <p:spPr bwMode="auto">
            <a:xfrm>
              <a:off x="3273" y="2814"/>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61" name="Line 460"/>
            <p:cNvSpPr>
              <a:spLocks noChangeShapeType="1"/>
            </p:cNvSpPr>
            <p:nvPr/>
          </p:nvSpPr>
          <p:spPr bwMode="auto">
            <a:xfrm>
              <a:off x="3312" y="2814"/>
              <a:ext cx="39" cy="1"/>
            </a:xfrm>
            <a:prstGeom prst="line">
              <a:avLst/>
            </a:prstGeom>
            <a:noFill/>
            <a:ln w="26988">
              <a:solidFill>
                <a:srgbClr val="6C23FF"/>
              </a:solidFill>
              <a:round/>
              <a:headEnd/>
              <a:tailEnd/>
            </a:ln>
          </p:spPr>
          <p:txBody>
            <a:bodyPr/>
            <a:lstStyle/>
            <a:p>
              <a:endParaRPr lang="en-US"/>
            </a:p>
          </p:txBody>
        </p:sp>
        <p:sp>
          <p:nvSpPr>
            <p:cNvPr id="462" name="Line 461"/>
            <p:cNvSpPr>
              <a:spLocks noChangeShapeType="1"/>
            </p:cNvSpPr>
            <p:nvPr/>
          </p:nvSpPr>
          <p:spPr bwMode="auto">
            <a:xfrm>
              <a:off x="3351" y="2814"/>
              <a:ext cx="40" cy="1"/>
            </a:xfrm>
            <a:prstGeom prst="line">
              <a:avLst/>
            </a:prstGeom>
            <a:noFill/>
            <a:ln w="26988">
              <a:solidFill>
                <a:srgbClr val="6C23FF"/>
              </a:solidFill>
              <a:round/>
              <a:headEnd/>
              <a:tailEnd/>
            </a:ln>
          </p:spPr>
          <p:txBody>
            <a:bodyPr/>
            <a:lstStyle/>
            <a:p>
              <a:endParaRPr lang="en-US"/>
            </a:p>
          </p:txBody>
        </p:sp>
        <p:sp>
          <p:nvSpPr>
            <p:cNvPr id="463" name="Line 462"/>
            <p:cNvSpPr>
              <a:spLocks noChangeShapeType="1"/>
            </p:cNvSpPr>
            <p:nvPr/>
          </p:nvSpPr>
          <p:spPr bwMode="auto">
            <a:xfrm>
              <a:off x="3391" y="2814"/>
              <a:ext cx="39" cy="1"/>
            </a:xfrm>
            <a:prstGeom prst="line">
              <a:avLst/>
            </a:prstGeom>
            <a:noFill/>
            <a:ln w="26988">
              <a:solidFill>
                <a:srgbClr val="6C23FF"/>
              </a:solidFill>
              <a:round/>
              <a:headEnd/>
              <a:tailEnd/>
            </a:ln>
          </p:spPr>
          <p:txBody>
            <a:bodyPr/>
            <a:lstStyle/>
            <a:p>
              <a:endParaRPr lang="en-US"/>
            </a:p>
          </p:txBody>
        </p:sp>
        <p:sp>
          <p:nvSpPr>
            <p:cNvPr id="464" name="Line 463"/>
            <p:cNvSpPr>
              <a:spLocks noChangeShapeType="1"/>
            </p:cNvSpPr>
            <p:nvPr/>
          </p:nvSpPr>
          <p:spPr bwMode="auto">
            <a:xfrm>
              <a:off x="3430" y="2814"/>
              <a:ext cx="34" cy="1"/>
            </a:xfrm>
            <a:prstGeom prst="line">
              <a:avLst/>
            </a:prstGeom>
            <a:noFill/>
            <a:ln w="26988">
              <a:solidFill>
                <a:srgbClr val="6C23FF"/>
              </a:solidFill>
              <a:round/>
              <a:headEnd/>
              <a:tailEnd/>
            </a:ln>
          </p:spPr>
          <p:txBody>
            <a:bodyPr/>
            <a:lstStyle/>
            <a:p>
              <a:endParaRPr lang="en-US"/>
            </a:p>
          </p:txBody>
        </p:sp>
        <p:sp>
          <p:nvSpPr>
            <p:cNvPr id="465" name="Line 464"/>
            <p:cNvSpPr>
              <a:spLocks noChangeShapeType="1"/>
            </p:cNvSpPr>
            <p:nvPr/>
          </p:nvSpPr>
          <p:spPr bwMode="auto">
            <a:xfrm flipV="1">
              <a:off x="3464" y="2809"/>
              <a:ext cx="39" cy="5"/>
            </a:xfrm>
            <a:prstGeom prst="line">
              <a:avLst/>
            </a:prstGeom>
            <a:noFill/>
            <a:ln w="26988">
              <a:solidFill>
                <a:srgbClr val="6C23FF"/>
              </a:solidFill>
              <a:round/>
              <a:headEnd/>
              <a:tailEnd/>
            </a:ln>
          </p:spPr>
          <p:txBody>
            <a:bodyPr/>
            <a:lstStyle/>
            <a:p>
              <a:endParaRPr lang="en-US"/>
            </a:p>
          </p:txBody>
        </p:sp>
        <p:sp>
          <p:nvSpPr>
            <p:cNvPr id="466" name="Freeform 465"/>
            <p:cNvSpPr>
              <a:spLocks/>
            </p:cNvSpPr>
            <p:nvPr/>
          </p:nvSpPr>
          <p:spPr bwMode="auto">
            <a:xfrm>
              <a:off x="3503" y="2793"/>
              <a:ext cx="40" cy="16"/>
            </a:xfrm>
            <a:custGeom>
              <a:avLst/>
              <a:gdLst>
                <a:gd name="T0" fmla="*/ 0 w 40"/>
                <a:gd name="T1" fmla="*/ 16 h 16"/>
                <a:gd name="T2" fmla="*/ 17 w 40"/>
                <a:gd name="T3" fmla="*/ 5 h 16"/>
                <a:gd name="T4" fmla="*/ 40 w 40"/>
                <a:gd name="T5" fmla="*/ 0 h 16"/>
                <a:gd name="T6" fmla="*/ 0 60000 65536"/>
                <a:gd name="T7" fmla="*/ 0 60000 65536"/>
                <a:gd name="T8" fmla="*/ 0 60000 65536"/>
                <a:gd name="T9" fmla="*/ 0 w 40"/>
                <a:gd name="T10" fmla="*/ 0 h 16"/>
                <a:gd name="T11" fmla="*/ 40 w 40"/>
                <a:gd name="T12" fmla="*/ 16 h 16"/>
              </a:gdLst>
              <a:ahLst/>
              <a:cxnLst>
                <a:cxn ang="T6">
                  <a:pos x="T0" y="T1"/>
                </a:cxn>
                <a:cxn ang="T7">
                  <a:pos x="T2" y="T3"/>
                </a:cxn>
                <a:cxn ang="T8">
                  <a:pos x="T4" y="T5"/>
                </a:cxn>
              </a:cxnLst>
              <a:rect l="T9" t="T10" r="T11" b="T12"/>
              <a:pathLst>
                <a:path w="40" h="16">
                  <a:moveTo>
                    <a:pt x="0" y="16"/>
                  </a:moveTo>
                  <a:lnTo>
                    <a:pt x="17" y="5"/>
                  </a:lnTo>
                  <a:lnTo>
                    <a:pt x="40" y="0"/>
                  </a:lnTo>
                </a:path>
              </a:pathLst>
            </a:custGeom>
            <a:noFill/>
            <a:ln w="26988">
              <a:solidFill>
                <a:srgbClr val="6C23FF"/>
              </a:solidFill>
              <a:prstDash val="solid"/>
              <a:round/>
              <a:headEnd/>
              <a:tailEnd/>
            </a:ln>
          </p:spPr>
          <p:txBody>
            <a:bodyPr/>
            <a:lstStyle/>
            <a:p>
              <a:endParaRPr lang="en-US"/>
            </a:p>
          </p:txBody>
        </p:sp>
        <p:sp>
          <p:nvSpPr>
            <p:cNvPr id="467" name="Freeform 466"/>
            <p:cNvSpPr>
              <a:spLocks/>
            </p:cNvSpPr>
            <p:nvPr/>
          </p:nvSpPr>
          <p:spPr bwMode="auto">
            <a:xfrm>
              <a:off x="3543" y="2787"/>
              <a:ext cx="39" cy="6"/>
            </a:xfrm>
            <a:custGeom>
              <a:avLst/>
              <a:gdLst>
                <a:gd name="T0" fmla="*/ 0 w 39"/>
                <a:gd name="T1" fmla="*/ 6 h 6"/>
                <a:gd name="T2" fmla="*/ 16 w 39"/>
                <a:gd name="T3" fmla="*/ 0 h 6"/>
                <a:gd name="T4" fmla="*/ 39 w 39"/>
                <a:gd name="T5" fmla="*/ 0 h 6"/>
                <a:gd name="T6" fmla="*/ 0 60000 65536"/>
                <a:gd name="T7" fmla="*/ 0 60000 65536"/>
                <a:gd name="T8" fmla="*/ 0 60000 65536"/>
                <a:gd name="T9" fmla="*/ 0 w 39"/>
                <a:gd name="T10" fmla="*/ 0 h 6"/>
                <a:gd name="T11" fmla="*/ 39 w 39"/>
                <a:gd name="T12" fmla="*/ 6 h 6"/>
              </a:gdLst>
              <a:ahLst/>
              <a:cxnLst>
                <a:cxn ang="T6">
                  <a:pos x="T0" y="T1"/>
                </a:cxn>
                <a:cxn ang="T7">
                  <a:pos x="T2" y="T3"/>
                </a:cxn>
                <a:cxn ang="T8">
                  <a:pos x="T4" y="T5"/>
                </a:cxn>
              </a:cxnLst>
              <a:rect l="T9" t="T10" r="T11" b="T12"/>
              <a:pathLst>
                <a:path w="39" h="6">
                  <a:moveTo>
                    <a:pt x="0" y="6"/>
                  </a:moveTo>
                  <a:lnTo>
                    <a:pt x="16" y="0"/>
                  </a:lnTo>
                  <a:lnTo>
                    <a:pt x="39" y="0"/>
                  </a:lnTo>
                </a:path>
              </a:pathLst>
            </a:custGeom>
            <a:noFill/>
            <a:ln w="26988">
              <a:solidFill>
                <a:srgbClr val="6C23FF"/>
              </a:solidFill>
              <a:prstDash val="solid"/>
              <a:round/>
              <a:headEnd/>
              <a:tailEnd/>
            </a:ln>
          </p:spPr>
          <p:txBody>
            <a:bodyPr/>
            <a:lstStyle/>
            <a:p>
              <a:endParaRPr lang="en-US"/>
            </a:p>
          </p:txBody>
        </p:sp>
        <p:sp>
          <p:nvSpPr>
            <p:cNvPr id="468" name="Freeform 467"/>
            <p:cNvSpPr>
              <a:spLocks/>
            </p:cNvSpPr>
            <p:nvPr/>
          </p:nvSpPr>
          <p:spPr bwMode="auto">
            <a:xfrm>
              <a:off x="3582" y="2777"/>
              <a:ext cx="39" cy="10"/>
            </a:xfrm>
            <a:custGeom>
              <a:avLst/>
              <a:gdLst>
                <a:gd name="T0" fmla="*/ 0 w 39"/>
                <a:gd name="T1" fmla="*/ 10 h 10"/>
                <a:gd name="T2" fmla="*/ 22 w 39"/>
                <a:gd name="T3" fmla="*/ 5 h 10"/>
                <a:gd name="T4" fmla="*/ 39 w 39"/>
                <a:gd name="T5" fmla="*/ 0 h 10"/>
                <a:gd name="T6" fmla="*/ 0 60000 65536"/>
                <a:gd name="T7" fmla="*/ 0 60000 65536"/>
                <a:gd name="T8" fmla="*/ 0 60000 65536"/>
                <a:gd name="T9" fmla="*/ 0 w 39"/>
                <a:gd name="T10" fmla="*/ 0 h 10"/>
                <a:gd name="T11" fmla="*/ 39 w 39"/>
                <a:gd name="T12" fmla="*/ 10 h 10"/>
              </a:gdLst>
              <a:ahLst/>
              <a:cxnLst>
                <a:cxn ang="T6">
                  <a:pos x="T0" y="T1"/>
                </a:cxn>
                <a:cxn ang="T7">
                  <a:pos x="T2" y="T3"/>
                </a:cxn>
                <a:cxn ang="T8">
                  <a:pos x="T4" y="T5"/>
                </a:cxn>
              </a:cxnLst>
              <a:rect l="T9" t="T10" r="T11" b="T12"/>
              <a:pathLst>
                <a:path w="39" h="10">
                  <a:moveTo>
                    <a:pt x="0" y="10"/>
                  </a:moveTo>
                  <a:lnTo>
                    <a:pt x="22" y="5"/>
                  </a:lnTo>
                  <a:lnTo>
                    <a:pt x="39" y="0"/>
                  </a:lnTo>
                </a:path>
              </a:pathLst>
            </a:custGeom>
            <a:noFill/>
            <a:ln w="26988">
              <a:solidFill>
                <a:srgbClr val="6C23FF"/>
              </a:solidFill>
              <a:prstDash val="solid"/>
              <a:round/>
              <a:headEnd/>
              <a:tailEnd/>
            </a:ln>
          </p:spPr>
          <p:txBody>
            <a:bodyPr/>
            <a:lstStyle/>
            <a:p>
              <a:endParaRPr lang="en-US"/>
            </a:p>
          </p:txBody>
        </p:sp>
        <p:sp>
          <p:nvSpPr>
            <p:cNvPr id="469" name="Freeform 468"/>
            <p:cNvSpPr>
              <a:spLocks/>
            </p:cNvSpPr>
            <p:nvPr/>
          </p:nvSpPr>
          <p:spPr bwMode="auto">
            <a:xfrm>
              <a:off x="3621" y="2777"/>
              <a:ext cx="34" cy="1"/>
            </a:xfrm>
            <a:custGeom>
              <a:avLst/>
              <a:gdLst>
                <a:gd name="T0" fmla="*/ 0 w 34"/>
                <a:gd name="T1" fmla="*/ 0 h 1"/>
                <a:gd name="T2" fmla="*/ 17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17" y="0"/>
                  </a:lnTo>
                  <a:lnTo>
                    <a:pt x="34" y="0"/>
                  </a:lnTo>
                </a:path>
              </a:pathLst>
            </a:custGeom>
            <a:noFill/>
            <a:ln w="26988">
              <a:solidFill>
                <a:srgbClr val="6C23FF"/>
              </a:solidFill>
              <a:prstDash val="solid"/>
              <a:round/>
              <a:headEnd/>
              <a:tailEnd/>
            </a:ln>
          </p:spPr>
          <p:txBody>
            <a:bodyPr/>
            <a:lstStyle/>
            <a:p>
              <a:endParaRPr lang="en-US"/>
            </a:p>
          </p:txBody>
        </p:sp>
        <p:sp>
          <p:nvSpPr>
            <p:cNvPr id="470" name="Freeform 469"/>
            <p:cNvSpPr>
              <a:spLocks/>
            </p:cNvSpPr>
            <p:nvPr/>
          </p:nvSpPr>
          <p:spPr bwMode="auto">
            <a:xfrm>
              <a:off x="3655" y="2777"/>
              <a:ext cx="39" cy="21"/>
            </a:xfrm>
            <a:custGeom>
              <a:avLst/>
              <a:gdLst>
                <a:gd name="T0" fmla="*/ 0 w 39"/>
                <a:gd name="T1" fmla="*/ 0 h 21"/>
                <a:gd name="T2" fmla="*/ 11 w 39"/>
                <a:gd name="T3" fmla="*/ 5 h 21"/>
                <a:gd name="T4" fmla="*/ 17 w 39"/>
                <a:gd name="T5" fmla="*/ 10 h 21"/>
                <a:gd name="T6" fmla="*/ 28 w 39"/>
                <a:gd name="T7" fmla="*/ 16 h 21"/>
                <a:gd name="T8" fmla="*/ 39 w 39"/>
                <a:gd name="T9" fmla="*/ 21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0" y="0"/>
                  </a:moveTo>
                  <a:lnTo>
                    <a:pt x="11" y="5"/>
                  </a:lnTo>
                  <a:lnTo>
                    <a:pt x="17" y="10"/>
                  </a:lnTo>
                  <a:lnTo>
                    <a:pt x="28" y="16"/>
                  </a:lnTo>
                  <a:lnTo>
                    <a:pt x="39" y="21"/>
                  </a:lnTo>
                </a:path>
              </a:pathLst>
            </a:custGeom>
            <a:noFill/>
            <a:ln w="26988">
              <a:solidFill>
                <a:srgbClr val="6C23FF"/>
              </a:solidFill>
              <a:prstDash val="solid"/>
              <a:round/>
              <a:headEnd/>
              <a:tailEnd/>
            </a:ln>
          </p:spPr>
          <p:txBody>
            <a:bodyPr/>
            <a:lstStyle/>
            <a:p>
              <a:endParaRPr lang="en-US"/>
            </a:p>
          </p:txBody>
        </p:sp>
        <p:sp>
          <p:nvSpPr>
            <p:cNvPr id="471" name="Freeform 470"/>
            <p:cNvSpPr>
              <a:spLocks/>
            </p:cNvSpPr>
            <p:nvPr/>
          </p:nvSpPr>
          <p:spPr bwMode="auto">
            <a:xfrm>
              <a:off x="3694" y="2798"/>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72" name="Freeform 471"/>
            <p:cNvSpPr>
              <a:spLocks/>
            </p:cNvSpPr>
            <p:nvPr/>
          </p:nvSpPr>
          <p:spPr bwMode="auto">
            <a:xfrm>
              <a:off x="3734" y="2798"/>
              <a:ext cx="39" cy="11"/>
            </a:xfrm>
            <a:custGeom>
              <a:avLst/>
              <a:gdLst>
                <a:gd name="T0" fmla="*/ 0 w 39"/>
                <a:gd name="T1" fmla="*/ 0 h 11"/>
                <a:gd name="T2" fmla="*/ 17 w 39"/>
                <a:gd name="T3" fmla="*/ 6 h 11"/>
                <a:gd name="T4" fmla="*/ 39 w 39"/>
                <a:gd name="T5" fmla="*/ 11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0"/>
                  </a:moveTo>
                  <a:lnTo>
                    <a:pt x="17" y="6"/>
                  </a:lnTo>
                  <a:lnTo>
                    <a:pt x="39" y="11"/>
                  </a:lnTo>
                </a:path>
              </a:pathLst>
            </a:custGeom>
            <a:noFill/>
            <a:ln w="26988">
              <a:solidFill>
                <a:srgbClr val="6C23FF"/>
              </a:solidFill>
              <a:prstDash val="solid"/>
              <a:round/>
              <a:headEnd/>
              <a:tailEnd/>
            </a:ln>
          </p:spPr>
          <p:txBody>
            <a:bodyPr/>
            <a:lstStyle/>
            <a:p>
              <a:endParaRPr lang="en-US"/>
            </a:p>
          </p:txBody>
        </p:sp>
        <p:sp>
          <p:nvSpPr>
            <p:cNvPr id="473" name="Freeform 472"/>
            <p:cNvSpPr>
              <a:spLocks/>
            </p:cNvSpPr>
            <p:nvPr/>
          </p:nvSpPr>
          <p:spPr bwMode="auto">
            <a:xfrm>
              <a:off x="3773" y="2798"/>
              <a:ext cx="39" cy="11"/>
            </a:xfrm>
            <a:custGeom>
              <a:avLst/>
              <a:gdLst>
                <a:gd name="T0" fmla="*/ 0 w 39"/>
                <a:gd name="T1" fmla="*/ 11 h 11"/>
                <a:gd name="T2" fmla="*/ 23 w 39"/>
                <a:gd name="T3" fmla="*/ 6 h 11"/>
                <a:gd name="T4" fmla="*/ 39 w 39"/>
                <a:gd name="T5" fmla="*/ 0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11"/>
                  </a:moveTo>
                  <a:lnTo>
                    <a:pt x="23" y="6"/>
                  </a:lnTo>
                  <a:lnTo>
                    <a:pt x="39" y="0"/>
                  </a:lnTo>
                </a:path>
              </a:pathLst>
            </a:custGeom>
            <a:noFill/>
            <a:ln w="26988">
              <a:solidFill>
                <a:srgbClr val="6C23FF"/>
              </a:solidFill>
              <a:prstDash val="solid"/>
              <a:round/>
              <a:headEnd/>
              <a:tailEnd/>
            </a:ln>
          </p:spPr>
          <p:txBody>
            <a:bodyPr/>
            <a:lstStyle/>
            <a:p>
              <a:endParaRPr lang="en-US"/>
            </a:p>
          </p:txBody>
        </p:sp>
        <p:sp>
          <p:nvSpPr>
            <p:cNvPr id="474" name="Freeform 473"/>
            <p:cNvSpPr>
              <a:spLocks/>
            </p:cNvSpPr>
            <p:nvPr/>
          </p:nvSpPr>
          <p:spPr bwMode="auto">
            <a:xfrm>
              <a:off x="3812" y="2782"/>
              <a:ext cx="34" cy="16"/>
            </a:xfrm>
            <a:custGeom>
              <a:avLst/>
              <a:gdLst>
                <a:gd name="T0" fmla="*/ 0 w 34"/>
                <a:gd name="T1" fmla="*/ 16 h 16"/>
                <a:gd name="T2" fmla="*/ 17 w 34"/>
                <a:gd name="T3" fmla="*/ 5 h 16"/>
                <a:gd name="T4" fmla="*/ 34 w 34"/>
                <a:gd name="T5" fmla="*/ 0 h 16"/>
                <a:gd name="T6" fmla="*/ 0 60000 65536"/>
                <a:gd name="T7" fmla="*/ 0 60000 65536"/>
                <a:gd name="T8" fmla="*/ 0 60000 65536"/>
                <a:gd name="T9" fmla="*/ 0 w 34"/>
                <a:gd name="T10" fmla="*/ 0 h 16"/>
                <a:gd name="T11" fmla="*/ 34 w 34"/>
                <a:gd name="T12" fmla="*/ 16 h 16"/>
              </a:gdLst>
              <a:ahLst/>
              <a:cxnLst>
                <a:cxn ang="T6">
                  <a:pos x="T0" y="T1"/>
                </a:cxn>
                <a:cxn ang="T7">
                  <a:pos x="T2" y="T3"/>
                </a:cxn>
                <a:cxn ang="T8">
                  <a:pos x="T4" y="T5"/>
                </a:cxn>
              </a:cxnLst>
              <a:rect l="T9" t="T10" r="T11" b="T12"/>
              <a:pathLst>
                <a:path w="34" h="16">
                  <a:moveTo>
                    <a:pt x="0" y="16"/>
                  </a:moveTo>
                  <a:lnTo>
                    <a:pt x="17" y="5"/>
                  </a:lnTo>
                  <a:lnTo>
                    <a:pt x="34" y="0"/>
                  </a:lnTo>
                </a:path>
              </a:pathLst>
            </a:custGeom>
            <a:noFill/>
            <a:ln w="26988">
              <a:solidFill>
                <a:srgbClr val="6C23FF"/>
              </a:solidFill>
              <a:prstDash val="solid"/>
              <a:round/>
              <a:headEnd/>
              <a:tailEnd/>
            </a:ln>
          </p:spPr>
          <p:txBody>
            <a:bodyPr/>
            <a:lstStyle/>
            <a:p>
              <a:endParaRPr lang="en-US"/>
            </a:p>
          </p:txBody>
        </p:sp>
        <p:sp>
          <p:nvSpPr>
            <p:cNvPr id="475" name="Freeform 474"/>
            <p:cNvSpPr>
              <a:spLocks/>
            </p:cNvSpPr>
            <p:nvPr/>
          </p:nvSpPr>
          <p:spPr bwMode="auto">
            <a:xfrm>
              <a:off x="3846" y="2782"/>
              <a:ext cx="40" cy="11"/>
            </a:xfrm>
            <a:custGeom>
              <a:avLst/>
              <a:gdLst>
                <a:gd name="T0" fmla="*/ 0 w 40"/>
                <a:gd name="T1" fmla="*/ 0 h 11"/>
                <a:gd name="T2" fmla="*/ 17 w 40"/>
                <a:gd name="T3" fmla="*/ 5 h 11"/>
                <a:gd name="T4" fmla="*/ 40 w 40"/>
                <a:gd name="T5" fmla="*/ 11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0" y="0"/>
                  </a:moveTo>
                  <a:lnTo>
                    <a:pt x="17" y="5"/>
                  </a:lnTo>
                  <a:lnTo>
                    <a:pt x="40" y="11"/>
                  </a:lnTo>
                </a:path>
              </a:pathLst>
            </a:custGeom>
            <a:noFill/>
            <a:ln w="26988">
              <a:solidFill>
                <a:srgbClr val="6C23FF"/>
              </a:solidFill>
              <a:prstDash val="solid"/>
              <a:round/>
              <a:headEnd/>
              <a:tailEnd/>
            </a:ln>
          </p:spPr>
          <p:txBody>
            <a:bodyPr/>
            <a:lstStyle/>
            <a:p>
              <a:endParaRPr lang="en-US"/>
            </a:p>
          </p:txBody>
        </p:sp>
        <p:sp>
          <p:nvSpPr>
            <p:cNvPr id="476" name="Freeform 475"/>
            <p:cNvSpPr>
              <a:spLocks/>
            </p:cNvSpPr>
            <p:nvPr/>
          </p:nvSpPr>
          <p:spPr bwMode="auto">
            <a:xfrm>
              <a:off x="3886" y="2793"/>
              <a:ext cx="39" cy="1"/>
            </a:xfrm>
            <a:custGeom>
              <a:avLst/>
              <a:gdLst>
                <a:gd name="T0" fmla="*/ 0 w 39"/>
                <a:gd name="T1" fmla="*/ 0 h 1"/>
                <a:gd name="T2" fmla="*/ 16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6" y="0"/>
                  </a:lnTo>
                  <a:lnTo>
                    <a:pt x="39" y="0"/>
                  </a:lnTo>
                </a:path>
              </a:pathLst>
            </a:custGeom>
            <a:noFill/>
            <a:ln w="26988">
              <a:solidFill>
                <a:srgbClr val="6C23FF"/>
              </a:solidFill>
              <a:prstDash val="solid"/>
              <a:round/>
              <a:headEnd/>
              <a:tailEnd/>
            </a:ln>
          </p:spPr>
          <p:txBody>
            <a:bodyPr/>
            <a:lstStyle/>
            <a:p>
              <a:endParaRPr lang="en-US"/>
            </a:p>
          </p:txBody>
        </p:sp>
        <p:sp>
          <p:nvSpPr>
            <p:cNvPr id="477" name="Freeform 476"/>
            <p:cNvSpPr>
              <a:spLocks/>
            </p:cNvSpPr>
            <p:nvPr/>
          </p:nvSpPr>
          <p:spPr bwMode="auto">
            <a:xfrm>
              <a:off x="3925" y="2793"/>
              <a:ext cx="39" cy="11"/>
            </a:xfrm>
            <a:custGeom>
              <a:avLst/>
              <a:gdLst>
                <a:gd name="T0" fmla="*/ 0 w 39"/>
                <a:gd name="T1" fmla="*/ 0 h 11"/>
                <a:gd name="T2" fmla="*/ 17 w 39"/>
                <a:gd name="T3" fmla="*/ 5 h 11"/>
                <a:gd name="T4" fmla="*/ 39 w 39"/>
                <a:gd name="T5" fmla="*/ 11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0"/>
                  </a:moveTo>
                  <a:lnTo>
                    <a:pt x="17" y="5"/>
                  </a:lnTo>
                  <a:lnTo>
                    <a:pt x="39" y="11"/>
                  </a:lnTo>
                </a:path>
              </a:pathLst>
            </a:custGeom>
            <a:noFill/>
            <a:ln w="26988">
              <a:solidFill>
                <a:srgbClr val="6C23FF"/>
              </a:solidFill>
              <a:prstDash val="solid"/>
              <a:round/>
              <a:headEnd/>
              <a:tailEnd/>
            </a:ln>
          </p:spPr>
          <p:txBody>
            <a:bodyPr/>
            <a:lstStyle/>
            <a:p>
              <a:endParaRPr lang="en-US"/>
            </a:p>
          </p:txBody>
        </p:sp>
        <p:sp>
          <p:nvSpPr>
            <p:cNvPr id="478" name="Line 477"/>
            <p:cNvSpPr>
              <a:spLocks noChangeShapeType="1"/>
            </p:cNvSpPr>
            <p:nvPr/>
          </p:nvSpPr>
          <p:spPr bwMode="auto">
            <a:xfrm>
              <a:off x="3964" y="2804"/>
              <a:ext cx="40" cy="5"/>
            </a:xfrm>
            <a:prstGeom prst="line">
              <a:avLst/>
            </a:prstGeom>
            <a:noFill/>
            <a:ln w="26988">
              <a:solidFill>
                <a:srgbClr val="6C23FF"/>
              </a:solidFill>
              <a:round/>
              <a:headEnd/>
              <a:tailEnd/>
            </a:ln>
          </p:spPr>
          <p:txBody>
            <a:bodyPr/>
            <a:lstStyle/>
            <a:p>
              <a:endParaRPr lang="en-US"/>
            </a:p>
          </p:txBody>
        </p:sp>
        <p:sp>
          <p:nvSpPr>
            <p:cNvPr id="479" name="Line 478"/>
            <p:cNvSpPr>
              <a:spLocks noChangeShapeType="1"/>
            </p:cNvSpPr>
            <p:nvPr/>
          </p:nvSpPr>
          <p:spPr bwMode="auto">
            <a:xfrm>
              <a:off x="4004" y="2809"/>
              <a:ext cx="39" cy="1"/>
            </a:xfrm>
            <a:prstGeom prst="line">
              <a:avLst/>
            </a:prstGeom>
            <a:noFill/>
            <a:ln w="26988">
              <a:solidFill>
                <a:srgbClr val="6C23FF"/>
              </a:solidFill>
              <a:round/>
              <a:headEnd/>
              <a:tailEnd/>
            </a:ln>
          </p:spPr>
          <p:txBody>
            <a:bodyPr/>
            <a:lstStyle/>
            <a:p>
              <a:endParaRPr lang="en-US"/>
            </a:p>
          </p:txBody>
        </p:sp>
        <p:sp>
          <p:nvSpPr>
            <p:cNvPr id="480" name="Freeform 479"/>
            <p:cNvSpPr>
              <a:spLocks/>
            </p:cNvSpPr>
            <p:nvPr/>
          </p:nvSpPr>
          <p:spPr bwMode="auto">
            <a:xfrm>
              <a:off x="4043" y="2809"/>
              <a:ext cx="34" cy="5"/>
            </a:xfrm>
            <a:custGeom>
              <a:avLst/>
              <a:gdLst>
                <a:gd name="T0" fmla="*/ 0 w 34"/>
                <a:gd name="T1" fmla="*/ 0 h 5"/>
                <a:gd name="T2" fmla="*/ 17 w 34"/>
                <a:gd name="T3" fmla="*/ 0 h 5"/>
                <a:gd name="T4" fmla="*/ 34 w 34"/>
                <a:gd name="T5" fmla="*/ 5 h 5"/>
                <a:gd name="T6" fmla="*/ 0 60000 65536"/>
                <a:gd name="T7" fmla="*/ 0 60000 65536"/>
                <a:gd name="T8" fmla="*/ 0 60000 65536"/>
                <a:gd name="T9" fmla="*/ 0 w 34"/>
                <a:gd name="T10" fmla="*/ 0 h 5"/>
                <a:gd name="T11" fmla="*/ 34 w 34"/>
                <a:gd name="T12" fmla="*/ 5 h 5"/>
              </a:gdLst>
              <a:ahLst/>
              <a:cxnLst>
                <a:cxn ang="T6">
                  <a:pos x="T0" y="T1"/>
                </a:cxn>
                <a:cxn ang="T7">
                  <a:pos x="T2" y="T3"/>
                </a:cxn>
                <a:cxn ang="T8">
                  <a:pos x="T4" y="T5"/>
                </a:cxn>
              </a:cxnLst>
              <a:rect l="T9" t="T10" r="T11" b="T12"/>
              <a:pathLst>
                <a:path w="34" h="5">
                  <a:moveTo>
                    <a:pt x="0" y="0"/>
                  </a:moveTo>
                  <a:lnTo>
                    <a:pt x="17" y="0"/>
                  </a:lnTo>
                  <a:lnTo>
                    <a:pt x="34" y="5"/>
                  </a:lnTo>
                </a:path>
              </a:pathLst>
            </a:custGeom>
            <a:noFill/>
            <a:ln w="26988">
              <a:solidFill>
                <a:srgbClr val="6C23FF"/>
              </a:solidFill>
              <a:prstDash val="solid"/>
              <a:round/>
              <a:headEnd/>
              <a:tailEnd/>
            </a:ln>
          </p:spPr>
          <p:txBody>
            <a:bodyPr/>
            <a:lstStyle/>
            <a:p>
              <a:endParaRPr lang="en-US"/>
            </a:p>
          </p:txBody>
        </p:sp>
        <p:sp>
          <p:nvSpPr>
            <p:cNvPr id="481" name="Freeform 480"/>
            <p:cNvSpPr>
              <a:spLocks/>
            </p:cNvSpPr>
            <p:nvPr/>
          </p:nvSpPr>
          <p:spPr bwMode="auto">
            <a:xfrm>
              <a:off x="4077" y="2814"/>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82" name="Freeform 481"/>
            <p:cNvSpPr>
              <a:spLocks/>
            </p:cNvSpPr>
            <p:nvPr/>
          </p:nvSpPr>
          <p:spPr bwMode="auto">
            <a:xfrm>
              <a:off x="4116" y="2814"/>
              <a:ext cx="39" cy="17"/>
            </a:xfrm>
            <a:custGeom>
              <a:avLst/>
              <a:gdLst>
                <a:gd name="T0" fmla="*/ 0 w 39"/>
                <a:gd name="T1" fmla="*/ 0 h 17"/>
                <a:gd name="T2" fmla="*/ 17 w 39"/>
                <a:gd name="T3" fmla="*/ 6 h 17"/>
                <a:gd name="T4" fmla="*/ 39 w 39"/>
                <a:gd name="T5" fmla="*/ 17 h 17"/>
                <a:gd name="T6" fmla="*/ 0 60000 65536"/>
                <a:gd name="T7" fmla="*/ 0 60000 65536"/>
                <a:gd name="T8" fmla="*/ 0 60000 65536"/>
                <a:gd name="T9" fmla="*/ 0 w 39"/>
                <a:gd name="T10" fmla="*/ 0 h 17"/>
                <a:gd name="T11" fmla="*/ 39 w 39"/>
                <a:gd name="T12" fmla="*/ 17 h 17"/>
              </a:gdLst>
              <a:ahLst/>
              <a:cxnLst>
                <a:cxn ang="T6">
                  <a:pos x="T0" y="T1"/>
                </a:cxn>
                <a:cxn ang="T7">
                  <a:pos x="T2" y="T3"/>
                </a:cxn>
                <a:cxn ang="T8">
                  <a:pos x="T4" y="T5"/>
                </a:cxn>
              </a:cxnLst>
              <a:rect l="T9" t="T10" r="T11" b="T12"/>
              <a:pathLst>
                <a:path w="39" h="17">
                  <a:moveTo>
                    <a:pt x="0" y="0"/>
                  </a:moveTo>
                  <a:lnTo>
                    <a:pt x="17" y="6"/>
                  </a:lnTo>
                  <a:lnTo>
                    <a:pt x="39" y="17"/>
                  </a:lnTo>
                </a:path>
              </a:pathLst>
            </a:custGeom>
            <a:noFill/>
            <a:ln w="26988">
              <a:solidFill>
                <a:srgbClr val="6C23FF"/>
              </a:solidFill>
              <a:prstDash val="solid"/>
              <a:round/>
              <a:headEnd/>
              <a:tailEnd/>
            </a:ln>
          </p:spPr>
          <p:txBody>
            <a:bodyPr/>
            <a:lstStyle/>
            <a:p>
              <a:endParaRPr lang="en-US"/>
            </a:p>
          </p:txBody>
        </p:sp>
        <p:sp>
          <p:nvSpPr>
            <p:cNvPr id="483" name="Freeform 482"/>
            <p:cNvSpPr>
              <a:spLocks/>
            </p:cNvSpPr>
            <p:nvPr/>
          </p:nvSpPr>
          <p:spPr bwMode="auto">
            <a:xfrm>
              <a:off x="4155" y="2831"/>
              <a:ext cx="40" cy="1"/>
            </a:xfrm>
            <a:custGeom>
              <a:avLst/>
              <a:gdLst>
                <a:gd name="T0" fmla="*/ 0 w 40"/>
                <a:gd name="T1" fmla="*/ 0 h 1"/>
                <a:gd name="T2" fmla="*/ 17 w 40"/>
                <a:gd name="T3" fmla="*/ 0 h 1"/>
                <a:gd name="T4" fmla="*/ 40 w 40"/>
                <a:gd name="T5" fmla="*/ 0 h 1"/>
                <a:gd name="T6" fmla="*/ 0 60000 65536"/>
                <a:gd name="T7" fmla="*/ 0 60000 65536"/>
                <a:gd name="T8" fmla="*/ 0 60000 65536"/>
                <a:gd name="T9" fmla="*/ 0 w 40"/>
                <a:gd name="T10" fmla="*/ 0 h 1"/>
                <a:gd name="T11" fmla="*/ 40 w 40"/>
                <a:gd name="T12" fmla="*/ 1 h 1"/>
              </a:gdLst>
              <a:ahLst/>
              <a:cxnLst>
                <a:cxn ang="T6">
                  <a:pos x="T0" y="T1"/>
                </a:cxn>
                <a:cxn ang="T7">
                  <a:pos x="T2" y="T3"/>
                </a:cxn>
                <a:cxn ang="T8">
                  <a:pos x="T4" y="T5"/>
                </a:cxn>
              </a:cxnLst>
              <a:rect l="T9" t="T10" r="T11" b="T12"/>
              <a:pathLst>
                <a:path w="40" h="1">
                  <a:moveTo>
                    <a:pt x="0" y="0"/>
                  </a:moveTo>
                  <a:lnTo>
                    <a:pt x="17" y="0"/>
                  </a:lnTo>
                  <a:lnTo>
                    <a:pt x="40" y="0"/>
                  </a:lnTo>
                </a:path>
              </a:pathLst>
            </a:custGeom>
            <a:noFill/>
            <a:ln w="26988">
              <a:solidFill>
                <a:srgbClr val="6C23FF"/>
              </a:solidFill>
              <a:prstDash val="solid"/>
              <a:round/>
              <a:headEnd/>
              <a:tailEnd/>
            </a:ln>
          </p:spPr>
          <p:txBody>
            <a:bodyPr/>
            <a:lstStyle/>
            <a:p>
              <a:endParaRPr lang="en-US"/>
            </a:p>
          </p:txBody>
        </p:sp>
        <p:sp>
          <p:nvSpPr>
            <p:cNvPr id="484" name="Line 483"/>
            <p:cNvSpPr>
              <a:spLocks noChangeShapeType="1"/>
            </p:cNvSpPr>
            <p:nvPr/>
          </p:nvSpPr>
          <p:spPr bwMode="auto">
            <a:xfrm flipV="1">
              <a:off x="4195" y="2825"/>
              <a:ext cx="39" cy="6"/>
            </a:xfrm>
            <a:prstGeom prst="line">
              <a:avLst/>
            </a:prstGeom>
            <a:noFill/>
            <a:ln w="26988">
              <a:solidFill>
                <a:srgbClr val="6C23FF"/>
              </a:solidFill>
              <a:round/>
              <a:headEnd/>
              <a:tailEnd/>
            </a:ln>
          </p:spPr>
          <p:txBody>
            <a:bodyPr/>
            <a:lstStyle/>
            <a:p>
              <a:endParaRPr lang="en-US"/>
            </a:p>
          </p:txBody>
        </p:sp>
        <p:sp>
          <p:nvSpPr>
            <p:cNvPr id="485" name="Freeform 484"/>
            <p:cNvSpPr>
              <a:spLocks/>
            </p:cNvSpPr>
            <p:nvPr/>
          </p:nvSpPr>
          <p:spPr bwMode="auto">
            <a:xfrm>
              <a:off x="4234" y="2814"/>
              <a:ext cx="34" cy="11"/>
            </a:xfrm>
            <a:custGeom>
              <a:avLst/>
              <a:gdLst>
                <a:gd name="T0" fmla="*/ 0 w 34"/>
                <a:gd name="T1" fmla="*/ 11 h 11"/>
                <a:gd name="T2" fmla="*/ 17 w 34"/>
                <a:gd name="T3" fmla="*/ 6 h 11"/>
                <a:gd name="T4" fmla="*/ 34 w 34"/>
                <a:gd name="T5" fmla="*/ 0 h 11"/>
                <a:gd name="T6" fmla="*/ 0 60000 65536"/>
                <a:gd name="T7" fmla="*/ 0 60000 65536"/>
                <a:gd name="T8" fmla="*/ 0 60000 65536"/>
                <a:gd name="T9" fmla="*/ 0 w 34"/>
                <a:gd name="T10" fmla="*/ 0 h 11"/>
                <a:gd name="T11" fmla="*/ 34 w 34"/>
                <a:gd name="T12" fmla="*/ 11 h 11"/>
              </a:gdLst>
              <a:ahLst/>
              <a:cxnLst>
                <a:cxn ang="T6">
                  <a:pos x="T0" y="T1"/>
                </a:cxn>
                <a:cxn ang="T7">
                  <a:pos x="T2" y="T3"/>
                </a:cxn>
                <a:cxn ang="T8">
                  <a:pos x="T4" y="T5"/>
                </a:cxn>
              </a:cxnLst>
              <a:rect l="T9" t="T10" r="T11" b="T12"/>
              <a:pathLst>
                <a:path w="34" h="11">
                  <a:moveTo>
                    <a:pt x="0" y="11"/>
                  </a:moveTo>
                  <a:lnTo>
                    <a:pt x="17" y="6"/>
                  </a:lnTo>
                  <a:lnTo>
                    <a:pt x="34" y="0"/>
                  </a:lnTo>
                </a:path>
              </a:pathLst>
            </a:custGeom>
            <a:noFill/>
            <a:ln w="26988">
              <a:solidFill>
                <a:srgbClr val="6C23FF"/>
              </a:solidFill>
              <a:prstDash val="solid"/>
              <a:round/>
              <a:headEnd/>
              <a:tailEnd/>
            </a:ln>
          </p:spPr>
          <p:txBody>
            <a:bodyPr/>
            <a:lstStyle/>
            <a:p>
              <a:endParaRPr lang="en-US"/>
            </a:p>
          </p:txBody>
        </p:sp>
        <p:sp>
          <p:nvSpPr>
            <p:cNvPr id="486" name="Freeform 485"/>
            <p:cNvSpPr>
              <a:spLocks/>
            </p:cNvSpPr>
            <p:nvPr/>
          </p:nvSpPr>
          <p:spPr bwMode="auto">
            <a:xfrm>
              <a:off x="4268" y="2814"/>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87" name="Line 486"/>
            <p:cNvSpPr>
              <a:spLocks noChangeShapeType="1"/>
            </p:cNvSpPr>
            <p:nvPr/>
          </p:nvSpPr>
          <p:spPr bwMode="auto">
            <a:xfrm>
              <a:off x="4307" y="2814"/>
              <a:ext cx="40" cy="1"/>
            </a:xfrm>
            <a:prstGeom prst="line">
              <a:avLst/>
            </a:prstGeom>
            <a:noFill/>
            <a:ln w="26988">
              <a:solidFill>
                <a:srgbClr val="6C23FF"/>
              </a:solidFill>
              <a:round/>
              <a:headEnd/>
              <a:tailEnd/>
            </a:ln>
          </p:spPr>
          <p:txBody>
            <a:bodyPr/>
            <a:lstStyle/>
            <a:p>
              <a:endParaRPr lang="en-US"/>
            </a:p>
          </p:txBody>
        </p:sp>
        <p:sp>
          <p:nvSpPr>
            <p:cNvPr id="488" name="Freeform 487"/>
            <p:cNvSpPr>
              <a:spLocks/>
            </p:cNvSpPr>
            <p:nvPr/>
          </p:nvSpPr>
          <p:spPr bwMode="auto">
            <a:xfrm>
              <a:off x="4347" y="2814"/>
              <a:ext cx="39" cy="1"/>
            </a:xfrm>
            <a:custGeom>
              <a:avLst/>
              <a:gdLst>
                <a:gd name="T0" fmla="*/ 0 w 39"/>
                <a:gd name="T1" fmla="*/ 0 h 1"/>
                <a:gd name="T2" fmla="*/ 16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6" y="0"/>
                  </a:lnTo>
                  <a:lnTo>
                    <a:pt x="39" y="0"/>
                  </a:lnTo>
                </a:path>
              </a:pathLst>
            </a:custGeom>
            <a:noFill/>
            <a:ln w="26988">
              <a:solidFill>
                <a:srgbClr val="6C23FF"/>
              </a:solidFill>
              <a:prstDash val="solid"/>
              <a:round/>
              <a:headEnd/>
              <a:tailEnd/>
            </a:ln>
          </p:spPr>
          <p:txBody>
            <a:bodyPr/>
            <a:lstStyle/>
            <a:p>
              <a:endParaRPr lang="en-US"/>
            </a:p>
          </p:txBody>
        </p:sp>
        <p:sp>
          <p:nvSpPr>
            <p:cNvPr id="489" name="Freeform 488"/>
            <p:cNvSpPr>
              <a:spLocks/>
            </p:cNvSpPr>
            <p:nvPr/>
          </p:nvSpPr>
          <p:spPr bwMode="auto">
            <a:xfrm>
              <a:off x="4386" y="2814"/>
              <a:ext cx="39" cy="11"/>
            </a:xfrm>
            <a:custGeom>
              <a:avLst/>
              <a:gdLst>
                <a:gd name="T0" fmla="*/ 0 w 39"/>
                <a:gd name="T1" fmla="*/ 0 h 11"/>
                <a:gd name="T2" fmla="*/ 22 w 39"/>
                <a:gd name="T3" fmla="*/ 6 h 11"/>
                <a:gd name="T4" fmla="*/ 39 w 39"/>
                <a:gd name="T5" fmla="*/ 11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0"/>
                  </a:moveTo>
                  <a:lnTo>
                    <a:pt x="22" y="6"/>
                  </a:lnTo>
                  <a:lnTo>
                    <a:pt x="39" y="11"/>
                  </a:lnTo>
                </a:path>
              </a:pathLst>
            </a:custGeom>
            <a:noFill/>
            <a:ln w="26988">
              <a:solidFill>
                <a:srgbClr val="6C23FF"/>
              </a:solidFill>
              <a:prstDash val="solid"/>
              <a:round/>
              <a:headEnd/>
              <a:tailEnd/>
            </a:ln>
          </p:spPr>
          <p:txBody>
            <a:bodyPr/>
            <a:lstStyle/>
            <a:p>
              <a:endParaRPr lang="en-US"/>
            </a:p>
          </p:txBody>
        </p:sp>
        <p:sp>
          <p:nvSpPr>
            <p:cNvPr id="490" name="Freeform 489"/>
            <p:cNvSpPr>
              <a:spLocks/>
            </p:cNvSpPr>
            <p:nvPr/>
          </p:nvSpPr>
          <p:spPr bwMode="auto">
            <a:xfrm>
              <a:off x="4425" y="2820"/>
              <a:ext cx="34" cy="5"/>
            </a:xfrm>
            <a:custGeom>
              <a:avLst/>
              <a:gdLst>
                <a:gd name="T0" fmla="*/ 0 w 34"/>
                <a:gd name="T1" fmla="*/ 5 h 5"/>
                <a:gd name="T2" fmla="*/ 17 w 34"/>
                <a:gd name="T3" fmla="*/ 5 h 5"/>
                <a:gd name="T4" fmla="*/ 34 w 34"/>
                <a:gd name="T5" fmla="*/ 0 h 5"/>
                <a:gd name="T6" fmla="*/ 0 60000 65536"/>
                <a:gd name="T7" fmla="*/ 0 60000 65536"/>
                <a:gd name="T8" fmla="*/ 0 60000 65536"/>
                <a:gd name="T9" fmla="*/ 0 w 34"/>
                <a:gd name="T10" fmla="*/ 0 h 5"/>
                <a:gd name="T11" fmla="*/ 34 w 34"/>
                <a:gd name="T12" fmla="*/ 5 h 5"/>
              </a:gdLst>
              <a:ahLst/>
              <a:cxnLst>
                <a:cxn ang="T6">
                  <a:pos x="T0" y="T1"/>
                </a:cxn>
                <a:cxn ang="T7">
                  <a:pos x="T2" y="T3"/>
                </a:cxn>
                <a:cxn ang="T8">
                  <a:pos x="T4" y="T5"/>
                </a:cxn>
              </a:cxnLst>
              <a:rect l="T9" t="T10" r="T11" b="T12"/>
              <a:pathLst>
                <a:path w="34" h="5">
                  <a:moveTo>
                    <a:pt x="0" y="5"/>
                  </a:moveTo>
                  <a:lnTo>
                    <a:pt x="17" y="5"/>
                  </a:lnTo>
                  <a:lnTo>
                    <a:pt x="34" y="0"/>
                  </a:lnTo>
                </a:path>
              </a:pathLst>
            </a:custGeom>
            <a:noFill/>
            <a:ln w="26988">
              <a:solidFill>
                <a:srgbClr val="6C23FF"/>
              </a:solidFill>
              <a:prstDash val="solid"/>
              <a:round/>
              <a:headEnd/>
              <a:tailEnd/>
            </a:ln>
          </p:spPr>
          <p:txBody>
            <a:bodyPr/>
            <a:lstStyle/>
            <a:p>
              <a:endParaRPr lang="en-US"/>
            </a:p>
          </p:txBody>
        </p:sp>
        <p:sp>
          <p:nvSpPr>
            <p:cNvPr id="491" name="Freeform 490"/>
            <p:cNvSpPr>
              <a:spLocks/>
            </p:cNvSpPr>
            <p:nvPr/>
          </p:nvSpPr>
          <p:spPr bwMode="auto">
            <a:xfrm>
              <a:off x="4459" y="2820"/>
              <a:ext cx="39" cy="1"/>
            </a:xfrm>
            <a:custGeom>
              <a:avLst/>
              <a:gdLst>
                <a:gd name="T0" fmla="*/ 0 w 39"/>
                <a:gd name="T1" fmla="*/ 0 h 1"/>
                <a:gd name="T2" fmla="*/ 17 w 39"/>
                <a:gd name="T3" fmla="*/ 0 h 1"/>
                <a:gd name="T4" fmla="*/ 39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17" y="0"/>
                  </a:lnTo>
                  <a:lnTo>
                    <a:pt x="39" y="0"/>
                  </a:lnTo>
                </a:path>
              </a:pathLst>
            </a:custGeom>
            <a:noFill/>
            <a:ln w="26988">
              <a:solidFill>
                <a:srgbClr val="6C23FF"/>
              </a:solidFill>
              <a:prstDash val="solid"/>
              <a:round/>
              <a:headEnd/>
              <a:tailEnd/>
            </a:ln>
          </p:spPr>
          <p:txBody>
            <a:bodyPr/>
            <a:lstStyle/>
            <a:p>
              <a:endParaRPr lang="en-US"/>
            </a:p>
          </p:txBody>
        </p:sp>
        <p:sp>
          <p:nvSpPr>
            <p:cNvPr id="492" name="Freeform 491"/>
            <p:cNvSpPr>
              <a:spLocks/>
            </p:cNvSpPr>
            <p:nvPr/>
          </p:nvSpPr>
          <p:spPr bwMode="auto">
            <a:xfrm>
              <a:off x="4498" y="2809"/>
              <a:ext cx="40" cy="11"/>
            </a:xfrm>
            <a:custGeom>
              <a:avLst/>
              <a:gdLst>
                <a:gd name="T0" fmla="*/ 0 w 40"/>
                <a:gd name="T1" fmla="*/ 11 h 11"/>
                <a:gd name="T2" fmla="*/ 17 w 40"/>
                <a:gd name="T3" fmla="*/ 5 h 11"/>
                <a:gd name="T4" fmla="*/ 40 w 40"/>
                <a:gd name="T5" fmla="*/ 0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0" y="11"/>
                  </a:moveTo>
                  <a:lnTo>
                    <a:pt x="17" y="5"/>
                  </a:lnTo>
                  <a:lnTo>
                    <a:pt x="40" y="0"/>
                  </a:lnTo>
                </a:path>
              </a:pathLst>
            </a:custGeom>
            <a:noFill/>
            <a:ln w="26988">
              <a:solidFill>
                <a:srgbClr val="6C23FF"/>
              </a:solidFill>
              <a:prstDash val="solid"/>
              <a:round/>
              <a:headEnd/>
              <a:tailEnd/>
            </a:ln>
          </p:spPr>
          <p:txBody>
            <a:bodyPr/>
            <a:lstStyle/>
            <a:p>
              <a:endParaRPr lang="en-US"/>
            </a:p>
          </p:txBody>
        </p:sp>
        <p:sp>
          <p:nvSpPr>
            <p:cNvPr id="493" name="Line 492"/>
            <p:cNvSpPr>
              <a:spLocks noChangeShapeType="1"/>
            </p:cNvSpPr>
            <p:nvPr/>
          </p:nvSpPr>
          <p:spPr bwMode="auto">
            <a:xfrm flipV="1">
              <a:off x="4538" y="2804"/>
              <a:ext cx="39" cy="5"/>
            </a:xfrm>
            <a:prstGeom prst="line">
              <a:avLst/>
            </a:prstGeom>
            <a:noFill/>
            <a:ln w="26988">
              <a:solidFill>
                <a:srgbClr val="6C23FF"/>
              </a:solidFill>
              <a:round/>
              <a:headEnd/>
              <a:tailEnd/>
            </a:ln>
          </p:spPr>
          <p:txBody>
            <a:bodyPr/>
            <a:lstStyle/>
            <a:p>
              <a:endParaRPr lang="en-US"/>
            </a:p>
          </p:txBody>
        </p:sp>
        <p:sp>
          <p:nvSpPr>
            <p:cNvPr id="494" name="Freeform 493"/>
            <p:cNvSpPr>
              <a:spLocks/>
            </p:cNvSpPr>
            <p:nvPr/>
          </p:nvSpPr>
          <p:spPr bwMode="auto">
            <a:xfrm>
              <a:off x="4577" y="2804"/>
              <a:ext cx="39" cy="5"/>
            </a:xfrm>
            <a:custGeom>
              <a:avLst/>
              <a:gdLst>
                <a:gd name="T0" fmla="*/ 0 w 39"/>
                <a:gd name="T1" fmla="*/ 0 h 5"/>
                <a:gd name="T2" fmla="*/ 23 w 39"/>
                <a:gd name="T3" fmla="*/ 0 h 5"/>
                <a:gd name="T4" fmla="*/ 39 w 39"/>
                <a:gd name="T5" fmla="*/ 5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0" y="0"/>
                  </a:moveTo>
                  <a:lnTo>
                    <a:pt x="23" y="0"/>
                  </a:lnTo>
                  <a:lnTo>
                    <a:pt x="39" y="5"/>
                  </a:lnTo>
                </a:path>
              </a:pathLst>
            </a:custGeom>
            <a:noFill/>
            <a:ln w="26988">
              <a:solidFill>
                <a:srgbClr val="6C23FF"/>
              </a:solidFill>
              <a:prstDash val="solid"/>
              <a:round/>
              <a:headEnd/>
              <a:tailEnd/>
            </a:ln>
          </p:spPr>
          <p:txBody>
            <a:bodyPr/>
            <a:lstStyle/>
            <a:p>
              <a:endParaRPr lang="en-US"/>
            </a:p>
          </p:txBody>
        </p:sp>
        <p:sp>
          <p:nvSpPr>
            <p:cNvPr id="495" name="Freeform 494"/>
            <p:cNvSpPr>
              <a:spLocks/>
            </p:cNvSpPr>
            <p:nvPr/>
          </p:nvSpPr>
          <p:spPr bwMode="auto">
            <a:xfrm>
              <a:off x="4616" y="2809"/>
              <a:ext cx="34" cy="5"/>
            </a:xfrm>
            <a:custGeom>
              <a:avLst/>
              <a:gdLst>
                <a:gd name="T0" fmla="*/ 0 w 34"/>
                <a:gd name="T1" fmla="*/ 0 h 5"/>
                <a:gd name="T2" fmla="*/ 17 w 34"/>
                <a:gd name="T3" fmla="*/ 0 h 5"/>
                <a:gd name="T4" fmla="*/ 34 w 34"/>
                <a:gd name="T5" fmla="*/ 5 h 5"/>
                <a:gd name="T6" fmla="*/ 0 60000 65536"/>
                <a:gd name="T7" fmla="*/ 0 60000 65536"/>
                <a:gd name="T8" fmla="*/ 0 60000 65536"/>
                <a:gd name="T9" fmla="*/ 0 w 34"/>
                <a:gd name="T10" fmla="*/ 0 h 5"/>
                <a:gd name="T11" fmla="*/ 34 w 34"/>
                <a:gd name="T12" fmla="*/ 5 h 5"/>
              </a:gdLst>
              <a:ahLst/>
              <a:cxnLst>
                <a:cxn ang="T6">
                  <a:pos x="T0" y="T1"/>
                </a:cxn>
                <a:cxn ang="T7">
                  <a:pos x="T2" y="T3"/>
                </a:cxn>
                <a:cxn ang="T8">
                  <a:pos x="T4" y="T5"/>
                </a:cxn>
              </a:cxnLst>
              <a:rect l="T9" t="T10" r="T11" b="T12"/>
              <a:pathLst>
                <a:path w="34" h="5">
                  <a:moveTo>
                    <a:pt x="0" y="0"/>
                  </a:moveTo>
                  <a:lnTo>
                    <a:pt x="17" y="0"/>
                  </a:lnTo>
                  <a:lnTo>
                    <a:pt x="34" y="5"/>
                  </a:lnTo>
                </a:path>
              </a:pathLst>
            </a:custGeom>
            <a:noFill/>
            <a:ln w="26988">
              <a:solidFill>
                <a:srgbClr val="6C23FF"/>
              </a:solidFill>
              <a:prstDash val="solid"/>
              <a:round/>
              <a:headEnd/>
              <a:tailEnd/>
            </a:ln>
          </p:spPr>
          <p:txBody>
            <a:bodyPr/>
            <a:lstStyle/>
            <a:p>
              <a:endParaRPr lang="en-US"/>
            </a:p>
          </p:txBody>
        </p:sp>
        <p:sp>
          <p:nvSpPr>
            <p:cNvPr id="496" name="Freeform 495"/>
            <p:cNvSpPr>
              <a:spLocks/>
            </p:cNvSpPr>
            <p:nvPr/>
          </p:nvSpPr>
          <p:spPr bwMode="auto">
            <a:xfrm>
              <a:off x="4650" y="2814"/>
              <a:ext cx="39" cy="17"/>
            </a:xfrm>
            <a:custGeom>
              <a:avLst/>
              <a:gdLst>
                <a:gd name="T0" fmla="*/ 0 w 39"/>
                <a:gd name="T1" fmla="*/ 0 h 17"/>
                <a:gd name="T2" fmla="*/ 17 w 39"/>
                <a:gd name="T3" fmla="*/ 6 h 17"/>
                <a:gd name="T4" fmla="*/ 39 w 39"/>
                <a:gd name="T5" fmla="*/ 17 h 17"/>
                <a:gd name="T6" fmla="*/ 0 60000 65536"/>
                <a:gd name="T7" fmla="*/ 0 60000 65536"/>
                <a:gd name="T8" fmla="*/ 0 60000 65536"/>
                <a:gd name="T9" fmla="*/ 0 w 39"/>
                <a:gd name="T10" fmla="*/ 0 h 17"/>
                <a:gd name="T11" fmla="*/ 39 w 39"/>
                <a:gd name="T12" fmla="*/ 17 h 17"/>
              </a:gdLst>
              <a:ahLst/>
              <a:cxnLst>
                <a:cxn ang="T6">
                  <a:pos x="T0" y="T1"/>
                </a:cxn>
                <a:cxn ang="T7">
                  <a:pos x="T2" y="T3"/>
                </a:cxn>
                <a:cxn ang="T8">
                  <a:pos x="T4" y="T5"/>
                </a:cxn>
              </a:cxnLst>
              <a:rect l="T9" t="T10" r="T11" b="T12"/>
              <a:pathLst>
                <a:path w="39" h="17">
                  <a:moveTo>
                    <a:pt x="0" y="0"/>
                  </a:moveTo>
                  <a:lnTo>
                    <a:pt x="17" y="6"/>
                  </a:lnTo>
                  <a:lnTo>
                    <a:pt x="39" y="17"/>
                  </a:lnTo>
                </a:path>
              </a:pathLst>
            </a:custGeom>
            <a:noFill/>
            <a:ln w="26988">
              <a:solidFill>
                <a:srgbClr val="6C23FF"/>
              </a:solidFill>
              <a:prstDash val="solid"/>
              <a:round/>
              <a:headEnd/>
              <a:tailEnd/>
            </a:ln>
          </p:spPr>
          <p:txBody>
            <a:bodyPr/>
            <a:lstStyle/>
            <a:p>
              <a:endParaRPr lang="en-US"/>
            </a:p>
          </p:txBody>
        </p:sp>
        <p:sp>
          <p:nvSpPr>
            <p:cNvPr id="497" name="Line 496"/>
            <p:cNvSpPr>
              <a:spLocks noChangeShapeType="1"/>
            </p:cNvSpPr>
            <p:nvPr/>
          </p:nvSpPr>
          <p:spPr bwMode="auto">
            <a:xfrm>
              <a:off x="4689" y="2831"/>
              <a:ext cx="40" cy="5"/>
            </a:xfrm>
            <a:prstGeom prst="line">
              <a:avLst/>
            </a:prstGeom>
            <a:noFill/>
            <a:ln w="26988">
              <a:solidFill>
                <a:srgbClr val="6C23FF"/>
              </a:solidFill>
              <a:round/>
              <a:headEnd/>
              <a:tailEnd/>
            </a:ln>
          </p:spPr>
          <p:txBody>
            <a:bodyPr/>
            <a:lstStyle/>
            <a:p>
              <a:endParaRPr lang="en-US"/>
            </a:p>
          </p:txBody>
        </p:sp>
        <p:sp>
          <p:nvSpPr>
            <p:cNvPr id="498" name="Freeform 497"/>
            <p:cNvSpPr>
              <a:spLocks/>
            </p:cNvSpPr>
            <p:nvPr/>
          </p:nvSpPr>
          <p:spPr bwMode="auto">
            <a:xfrm>
              <a:off x="4729" y="2831"/>
              <a:ext cx="39" cy="5"/>
            </a:xfrm>
            <a:custGeom>
              <a:avLst/>
              <a:gdLst>
                <a:gd name="T0" fmla="*/ 0 w 39"/>
                <a:gd name="T1" fmla="*/ 5 h 5"/>
                <a:gd name="T2" fmla="*/ 17 w 39"/>
                <a:gd name="T3" fmla="*/ 5 h 5"/>
                <a:gd name="T4" fmla="*/ 39 w 39"/>
                <a:gd name="T5" fmla="*/ 0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0" y="5"/>
                  </a:moveTo>
                  <a:lnTo>
                    <a:pt x="17" y="5"/>
                  </a:lnTo>
                  <a:lnTo>
                    <a:pt x="39" y="0"/>
                  </a:lnTo>
                </a:path>
              </a:pathLst>
            </a:custGeom>
            <a:noFill/>
            <a:ln w="26988">
              <a:solidFill>
                <a:srgbClr val="6C23FF"/>
              </a:solidFill>
              <a:prstDash val="solid"/>
              <a:round/>
              <a:headEnd/>
              <a:tailEnd/>
            </a:ln>
          </p:spPr>
          <p:txBody>
            <a:bodyPr/>
            <a:lstStyle/>
            <a:p>
              <a:endParaRPr lang="en-US"/>
            </a:p>
          </p:txBody>
        </p:sp>
        <p:sp>
          <p:nvSpPr>
            <p:cNvPr id="499" name="Line 498"/>
            <p:cNvSpPr>
              <a:spLocks noChangeShapeType="1"/>
            </p:cNvSpPr>
            <p:nvPr/>
          </p:nvSpPr>
          <p:spPr bwMode="auto">
            <a:xfrm>
              <a:off x="4768" y="2831"/>
              <a:ext cx="40" cy="1"/>
            </a:xfrm>
            <a:prstGeom prst="line">
              <a:avLst/>
            </a:prstGeom>
            <a:noFill/>
            <a:ln w="26988">
              <a:solidFill>
                <a:srgbClr val="6C23FF"/>
              </a:solidFill>
              <a:round/>
              <a:headEnd/>
              <a:tailEnd/>
            </a:ln>
          </p:spPr>
          <p:txBody>
            <a:bodyPr/>
            <a:lstStyle/>
            <a:p>
              <a:endParaRPr lang="en-US"/>
            </a:p>
          </p:txBody>
        </p:sp>
        <p:sp>
          <p:nvSpPr>
            <p:cNvPr id="500" name="Line 499"/>
            <p:cNvSpPr>
              <a:spLocks noChangeShapeType="1"/>
            </p:cNvSpPr>
            <p:nvPr/>
          </p:nvSpPr>
          <p:spPr bwMode="auto">
            <a:xfrm>
              <a:off x="4808" y="2831"/>
              <a:ext cx="33" cy="1"/>
            </a:xfrm>
            <a:prstGeom prst="line">
              <a:avLst/>
            </a:prstGeom>
            <a:noFill/>
            <a:ln w="26988">
              <a:solidFill>
                <a:srgbClr val="6C23FF"/>
              </a:solidFill>
              <a:round/>
              <a:headEnd/>
              <a:tailEnd/>
            </a:ln>
          </p:spPr>
          <p:txBody>
            <a:bodyPr/>
            <a:lstStyle/>
            <a:p>
              <a:endParaRPr lang="en-US"/>
            </a:p>
          </p:txBody>
        </p:sp>
        <p:sp>
          <p:nvSpPr>
            <p:cNvPr id="501" name="Line 500"/>
            <p:cNvSpPr>
              <a:spLocks noChangeShapeType="1"/>
            </p:cNvSpPr>
            <p:nvPr/>
          </p:nvSpPr>
          <p:spPr bwMode="auto">
            <a:xfrm>
              <a:off x="4841" y="2831"/>
              <a:ext cx="40" cy="1"/>
            </a:xfrm>
            <a:prstGeom prst="line">
              <a:avLst/>
            </a:prstGeom>
            <a:noFill/>
            <a:ln w="26988">
              <a:solidFill>
                <a:srgbClr val="6C23FF"/>
              </a:solidFill>
              <a:round/>
              <a:headEnd/>
              <a:tailEnd/>
            </a:ln>
          </p:spPr>
          <p:txBody>
            <a:bodyPr/>
            <a:lstStyle/>
            <a:p>
              <a:endParaRPr lang="en-US"/>
            </a:p>
          </p:txBody>
        </p:sp>
        <p:sp>
          <p:nvSpPr>
            <p:cNvPr id="502" name="Line 501"/>
            <p:cNvSpPr>
              <a:spLocks noChangeShapeType="1"/>
            </p:cNvSpPr>
            <p:nvPr/>
          </p:nvSpPr>
          <p:spPr bwMode="auto">
            <a:xfrm>
              <a:off x="4881" y="2831"/>
              <a:ext cx="39" cy="5"/>
            </a:xfrm>
            <a:prstGeom prst="line">
              <a:avLst/>
            </a:prstGeom>
            <a:noFill/>
            <a:ln w="26988">
              <a:solidFill>
                <a:srgbClr val="6C23FF"/>
              </a:solidFill>
              <a:round/>
              <a:headEnd/>
              <a:tailEnd/>
            </a:ln>
          </p:spPr>
          <p:txBody>
            <a:bodyPr/>
            <a:lstStyle/>
            <a:p>
              <a:endParaRPr lang="en-US"/>
            </a:p>
          </p:txBody>
        </p:sp>
        <p:sp>
          <p:nvSpPr>
            <p:cNvPr id="503" name="Rectangle 502"/>
            <p:cNvSpPr>
              <a:spLocks noChangeArrowheads="1"/>
            </p:cNvSpPr>
            <p:nvPr/>
          </p:nvSpPr>
          <p:spPr bwMode="auto">
            <a:xfrm>
              <a:off x="2952" y="2394"/>
              <a:ext cx="123" cy="181"/>
            </a:xfrm>
            <a:prstGeom prst="rect">
              <a:avLst/>
            </a:prstGeom>
            <a:noFill/>
            <a:ln w="9525">
              <a:noFill/>
              <a:miter lim="800000"/>
              <a:headEnd/>
              <a:tailEnd/>
            </a:ln>
          </p:spPr>
          <p:txBody>
            <a:bodyPr wrap="none" lIns="0" tIns="0" rIns="0" bIns="0">
              <a:spAutoFit/>
            </a:bodyPr>
            <a:lstStyle/>
            <a:p>
              <a:pPr>
                <a:spcBef>
                  <a:spcPct val="0"/>
                </a:spcBef>
              </a:pPr>
              <a:r>
                <a:rPr lang="en-CA" sz="1600" b="1">
                  <a:solidFill>
                    <a:srgbClr val="000000"/>
                  </a:solidFill>
                </a:rPr>
                <a:t>17</a:t>
              </a:r>
              <a:endParaRPr lang="en-CA" sz="2000"/>
            </a:p>
          </p:txBody>
        </p:sp>
        <p:sp>
          <p:nvSpPr>
            <p:cNvPr id="504" name="Rectangle 503"/>
            <p:cNvSpPr>
              <a:spLocks noChangeArrowheads="1"/>
            </p:cNvSpPr>
            <p:nvPr/>
          </p:nvSpPr>
          <p:spPr bwMode="auto">
            <a:xfrm>
              <a:off x="4785" y="2360"/>
              <a:ext cx="123" cy="181"/>
            </a:xfrm>
            <a:prstGeom prst="rect">
              <a:avLst/>
            </a:prstGeom>
            <a:noFill/>
            <a:ln w="9525">
              <a:noFill/>
              <a:miter lim="800000"/>
              <a:headEnd/>
              <a:tailEnd/>
            </a:ln>
          </p:spPr>
          <p:txBody>
            <a:bodyPr wrap="none" lIns="0" tIns="0" rIns="0" bIns="0">
              <a:spAutoFit/>
            </a:bodyPr>
            <a:lstStyle/>
            <a:p>
              <a:pPr>
                <a:spcBef>
                  <a:spcPct val="0"/>
                </a:spcBef>
              </a:pPr>
              <a:r>
                <a:rPr lang="en-CA" sz="1600" b="1">
                  <a:solidFill>
                    <a:srgbClr val="000000"/>
                  </a:solidFill>
                </a:rPr>
                <a:t>14</a:t>
              </a:r>
              <a:endParaRPr lang="en-CA" sz="2000"/>
            </a:p>
          </p:txBody>
        </p:sp>
        <p:sp>
          <p:nvSpPr>
            <p:cNvPr id="505" name="Rectangle 504"/>
            <p:cNvSpPr>
              <a:spLocks noChangeArrowheads="1"/>
            </p:cNvSpPr>
            <p:nvPr/>
          </p:nvSpPr>
          <p:spPr bwMode="auto">
            <a:xfrm>
              <a:off x="2986" y="2728"/>
              <a:ext cx="61" cy="181"/>
            </a:xfrm>
            <a:prstGeom prst="rect">
              <a:avLst/>
            </a:prstGeom>
            <a:noFill/>
            <a:ln w="9525">
              <a:noFill/>
              <a:miter lim="800000"/>
              <a:headEnd/>
              <a:tailEnd/>
            </a:ln>
          </p:spPr>
          <p:txBody>
            <a:bodyPr wrap="none" lIns="0" tIns="0" rIns="0" bIns="0">
              <a:spAutoFit/>
            </a:bodyPr>
            <a:lstStyle/>
            <a:p>
              <a:pPr>
                <a:spcBef>
                  <a:spcPct val="0"/>
                </a:spcBef>
              </a:pPr>
              <a:r>
                <a:rPr lang="en-CA" sz="1600" b="1">
                  <a:solidFill>
                    <a:srgbClr val="000000"/>
                  </a:solidFill>
                </a:rPr>
                <a:t>0</a:t>
              </a:r>
              <a:endParaRPr lang="en-CA" sz="2000"/>
            </a:p>
          </p:txBody>
        </p:sp>
        <p:sp>
          <p:nvSpPr>
            <p:cNvPr id="506" name="Rectangle 505"/>
            <p:cNvSpPr>
              <a:spLocks noChangeArrowheads="1"/>
            </p:cNvSpPr>
            <p:nvPr/>
          </p:nvSpPr>
          <p:spPr bwMode="auto">
            <a:xfrm>
              <a:off x="4853" y="2728"/>
              <a:ext cx="61" cy="181"/>
            </a:xfrm>
            <a:prstGeom prst="rect">
              <a:avLst/>
            </a:prstGeom>
            <a:noFill/>
            <a:ln w="9525">
              <a:noFill/>
              <a:miter lim="800000"/>
              <a:headEnd/>
              <a:tailEnd/>
            </a:ln>
          </p:spPr>
          <p:txBody>
            <a:bodyPr wrap="none" lIns="0" tIns="0" rIns="0" bIns="0">
              <a:spAutoFit/>
            </a:bodyPr>
            <a:lstStyle/>
            <a:p>
              <a:pPr>
                <a:spcBef>
                  <a:spcPct val="0"/>
                </a:spcBef>
              </a:pPr>
              <a:r>
                <a:rPr lang="en-CA" sz="1600" b="1">
                  <a:solidFill>
                    <a:srgbClr val="000000"/>
                  </a:solidFill>
                </a:rPr>
                <a:t>0</a:t>
              </a:r>
              <a:endParaRPr lang="en-CA" sz="2000"/>
            </a:p>
          </p:txBody>
        </p:sp>
        <p:sp>
          <p:nvSpPr>
            <p:cNvPr id="507" name="Rectangle 506"/>
            <p:cNvSpPr>
              <a:spLocks noChangeArrowheads="1"/>
            </p:cNvSpPr>
            <p:nvPr/>
          </p:nvSpPr>
          <p:spPr bwMode="auto">
            <a:xfrm>
              <a:off x="939" y="2798"/>
              <a:ext cx="34"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0</a:t>
              </a:r>
              <a:endParaRPr lang="en-CA" sz="2400"/>
            </a:p>
          </p:txBody>
        </p:sp>
        <p:sp>
          <p:nvSpPr>
            <p:cNvPr id="508" name="Rectangle 507"/>
            <p:cNvSpPr>
              <a:spLocks noChangeArrowheads="1"/>
            </p:cNvSpPr>
            <p:nvPr/>
          </p:nvSpPr>
          <p:spPr bwMode="auto">
            <a:xfrm>
              <a:off x="906" y="2599"/>
              <a:ext cx="68"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10</a:t>
              </a:r>
              <a:endParaRPr lang="en-CA" sz="2400"/>
            </a:p>
          </p:txBody>
        </p:sp>
        <p:sp>
          <p:nvSpPr>
            <p:cNvPr id="509" name="Rectangle 508"/>
            <p:cNvSpPr>
              <a:spLocks noChangeArrowheads="1"/>
            </p:cNvSpPr>
            <p:nvPr/>
          </p:nvSpPr>
          <p:spPr bwMode="auto">
            <a:xfrm>
              <a:off x="906" y="2404"/>
              <a:ext cx="68"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20</a:t>
              </a:r>
              <a:endParaRPr lang="en-CA" sz="2400"/>
            </a:p>
          </p:txBody>
        </p:sp>
        <p:sp>
          <p:nvSpPr>
            <p:cNvPr id="510" name="Rectangle 509"/>
            <p:cNvSpPr>
              <a:spLocks noChangeArrowheads="1"/>
            </p:cNvSpPr>
            <p:nvPr/>
          </p:nvSpPr>
          <p:spPr bwMode="auto">
            <a:xfrm>
              <a:off x="906" y="2204"/>
              <a:ext cx="68"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30</a:t>
              </a:r>
              <a:endParaRPr lang="en-CA" sz="2400"/>
            </a:p>
          </p:txBody>
        </p:sp>
        <p:sp>
          <p:nvSpPr>
            <p:cNvPr id="511" name="Rectangle 510"/>
            <p:cNvSpPr>
              <a:spLocks noChangeArrowheads="1"/>
            </p:cNvSpPr>
            <p:nvPr/>
          </p:nvSpPr>
          <p:spPr bwMode="auto">
            <a:xfrm>
              <a:off x="906" y="2009"/>
              <a:ext cx="68"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40</a:t>
              </a:r>
              <a:endParaRPr lang="en-CA" sz="2400"/>
            </a:p>
          </p:txBody>
        </p:sp>
        <p:sp>
          <p:nvSpPr>
            <p:cNvPr id="512" name="Rectangle 511"/>
            <p:cNvSpPr>
              <a:spLocks noChangeArrowheads="1"/>
            </p:cNvSpPr>
            <p:nvPr/>
          </p:nvSpPr>
          <p:spPr bwMode="auto">
            <a:xfrm>
              <a:off x="906" y="1809"/>
              <a:ext cx="68" cy="102"/>
            </a:xfrm>
            <a:prstGeom prst="rect">
              <a:avLst/>
            </a:prstGeom>
            <a:noFill/>
            <a:ln w="9525">
              <a:noFill/>
              <a:miter lim="800000"/>
              <a:headEnd/>
              <a:tailEnd/>
            </a:ln>
          </p:spPr>
          <p:txBody>
            <a:bodyPr wrap="none" lIns="0" tIns="0" rIns="0" bIns="0">
              <a:spAutoFit/>
            </a:bodyPr>
            <a:lstStyle/>
            <a:p>
              <a:pPr>
                <a:spcBef>
                  <a:spcPct val="0"/>
                </a:spcBef>
              </a:pPr>
              <a:r>
                <a:rPr lang="en-CA" sz="900">
                  <a:solidFill>
                    <a:srgbClr val="000000"/>
                  </a:solidFill>
                </a:rPr>
                <a:t>50</a:t>
              </a:r>
              <a:endParaRPr lang="en-CA" sz="2400"/>
            </a:p>
          </p:txBody>
        </p:sp>
        <p:sp>
          <p:nvSpPr>
            <p:cNvPr id="513" name="Rectangle 512"/>
            <p:cNvSpPr>
              <a:spLocks noChangeArrowheads="1"/>
            </p:cNvSpPr>
            <p:nvPr/>
          </p:nvSpPr>
          <p:spPr bwMode="auto">
            <a:xfrm rot="16200000">
              <a:off x="769" y="1805"/>
              <a:ext cx="61" cy="82"/>
            </a:xfrm>
            <a:prstGeom prst="rect">
              <a:avLst/>
            </a:prstGeom>
            <a:noFill/>
            <a:ln w="9525">
              <a:noFill/>
              <a:miter lim="800000"/>
              <a:headEnd/>
              <a:tailEnd/>
            </a:ln>
          </p:spPr>
          <p:txBody>
            <a:bodyPr wrap="none" lIns="0" tIns="0" rIns="0" bIns="0">
              <a:spAutoFit/>
            </a:bodyPr>
            <a:lstStyle/>
            <a:p>
              <a:pPr>
                <a:spcBef>
                  <a:spcPct val="0"/>
                </a:spcBef>
              </a:pPr>
              <a:r>
                <a:rPr lang="en-CA" sz="900" b="1">
                  <a:solidFill>
                    <a:srgbClr val="000000"/>
                  </a:solidFill>
                </a:rPr>
                <a:t>%</a:t>
              </a:r>
              <a:endParaRPr lang="en-CA" sz="2400"/>
            </a:p>
          </p:txBody>
        </p:sp>
        <p:sp>
          <p:nvSpPr>
            <p:cNvPr id="514" name="Rectangle 513"/>
            <p:cNvSpPr>
              <a:spLocks noChangeArrowheads="1"/>
            </p:cNvSpPr>
            <p:nvPr/>
          </p:nvSpPr>
          <p:spPr bwMode="auto">
            <a:xfrm>
              <a:off x="4339" y="2196"/>
              <a:ext cx="846" cy="170"/>
            </a:xfrm>
            <a:prstGeom prst="rect">
              <a:avLst/>
            </a:prstGeom>
            <a:noFill/>
            <a:ln w="9525">
              <a:noFill/>
              <a:miter lim="800000"/>
              <a:headEnd/>
              <a:tailEnd/>
            </a:ln>
          </p:spPr>
          <p:txBody>
            <a:bodyPr wrap="none" lIns="0" tIns="0" rIns="0" bIns="0">
              <a:spAutoFit/>
            </a:bodyPr>
            <a:lstStyle/>
            <a:p>
              <a:pPr>
                <a:spcBef>
                  <a:spcPct val="0"/>
                </a:spcBef>
              </a:pPr>
              <a:r>
                <a:rPr lang="en-CA" sz="1500" dirty="0">
                  <a:solidFill>
                    <a:schemeClr val="accent1"/>
                  </a:solidFill>
                </a:rPr>
                <a:t>Claimed Ad Recall </a:t>
              </a:r>
              <a:endParaRPr lang="en-CA" sz="2400" dirty="0">
                <a:solidFill>
                  <a:schemeClr val="accent1"/>
                </a:solidFill>
              </a:endParaRPr>
            </a:p>
          </p:txBody>
        </p:sp>
        <p:sp>
          <p:nvSpPr>
            <p:cNvPr id="515" name="Rectangle 514"/>
            <p:cNvSpPr>
              <a:spLocks noChangeArrowheads="1"/>
            </p:cNvSpPr>
            <p:nvPr/>
          </p:nvSpPr>
          <p:spPr bwMode="auto">
            <a:xfrm>
              <a:off x="3988" y="2613"/>
              <a:ext cx="1431" cy="170"/>
            </a:xfrm>
            <a:prstGeom prst="rect">
              <a:avLst/>
            </a:prstGeom>
            <a:noFill/>
            <a:ln w="9525">
              <a:noFill/>
              <a:miter lim="800000"/>
              <a:headEnd/>
              <a:tailEnd/>
            </a:ln>
          </p:spPr>
          <p:txBody>
            <a:bodyPr wrap="none" lIns="0" tIns="0" rIns="0" bIns="0">
              <a:spAutoFit/>
            </a:bodyPr>
            <a:lstStyle/>
            <a:p>
              <a:pPr>
                <a:spcBef>
                  <a:spcPct val="0"/>
                </a:spcBef>
              </a:pPr>
              <a:r>
                <a:rPr lang="en-CA" sz="1500" b="1" dirty="0">
                  <a:solidFill>
                    <a:srgbClr val="000099"/>
                  </a:solidFill>
                </a:rPr>
                <a:t>Proven Correct Content Recall </a:t>
              </a:r>
              <a:endParaRPr lang="en-CA" sz="2400" b="1" dirty="0">
                <a:solidFill>
                  <a:srgbClr val="000099"/>
                </a:solidFill>
              </a:endParaRPr>
            </a:p>
          </p:txBody>
        </p:sp>
        <p:sp>
          <p:nvSpPr>
            <p:cNvPr id="516" name="Text Box 515"/>
            <p:cNvSpPr txBox="1">
              <a:spLocks noChangeArrowheads="1"/>
            </p:cNvSpPr>
            <p:nvPr/>
          </p:nvSpPr>
          <p:spPr bwMode="auto">
            <a:xfrm>
              <a:off x="1668" y="1449"/>
              <a:ext cx="3238" cy="227"/>
            </a:xfrm>
            <a:prstGeom prst="rect">
              <a:avLst/>
            </a:prstGeom>
            <a:noFill/>
            <a:ln w="9525" algn="ctr">
              <a:noFill/>
              <a:miter lim="800000"/>
              <a:headEnd/>
              <a:tailEnd/>
            </a:ln>
          </p:spPr>
          <p:txBody>
            <a:bodyPr lIns="0" tIns="0" rIns="0" bIns="0">
              <a:spAutoFit/>
            </a:bodyPr>
            <a:lstStyle/>
            <a:p>
              <a:r>
                <a:rPr lang="en-CA" sz="2000" b="1" dirty="0"/>
                <a:t>Ad Recall </a:t>
              </a:r>
            </a:p>
          </p:txBody>
        </p:sp>
      </p:grpSp>
      <p:grpSp>
        <p:nvGrpSpPr>
          <p:cNvPr id="517" name="Group 58"/>
          <p:cNvGrpSpPr>
            <a:grpSpLocks/>
          </p:cNvGrpSpPr>
          <p:nvPr/>
        </p:nvGrpSpPr>
        <p:grpSpPr bwMode="auto">
          <a:xfrm>
            <a:off x="636764" y="5456397"/>
            <a:ext cx="5357742" cy="1404631"/>
            <a:chOff x="3366" y="702"/>
            <a:chExt cx="2295" cy="748"/>
          </a:xfrm>
        </p:grpSpPr>
        <p:sp>
          <p:nvSpPr>
            <p:cNvPr id="518" name="AutoShape 57"/>
            <p:cNvSpPr>
              <a:spLocks noChangeArrowheads="1"/>
            </p:cNvSpPr>
            <p:nvPr/>
          </p:nvSpPr>
          <p:spPr bwMode="auto">
            <a:xfrm>
              <a:off x="3366" y="702"/>
              <a:ext cx="2295" cy="675"/>
            </a:xfrm>
            <a:prstGeom prst="wedgeRoundRectCallout">
              <a:avLst>
                <a:gd name="adj1" fmla="val -62991"/>
                <a:gd name="adj2" fmla="val 41424"/>
                <a:gd name="adj3" fmla="val 16667"/>
              </a:avLst>
            </a:prstGeom>
            <a:solidFill>
              <a:srgbClr val="FF9933"/>
            </a:solidFill>
            <a:ln w="9525" algn="ctr">
              <a:noFill/>
              <a:miter lim="800000"/>
              <a:headEnd/>
              <a:tailEnd/>
            </a:ln>
          </p:spPr>
          <p:txBody>
            <a:bodyPr lIns="0" tIns="0" rIns="0" bIns="0"/>
            <a:lstStyle/>
            <a:p>
              <a:pPr algn="ctr"/>
              <a:endParaRPr lang="en-US"/>
            </a:p>
          </p:txBody>
        </p:sp>
        <p:sp>
          <p:nvSpPr>
            <p:cNvPr id="519" name="Text Box 56"/>
            <p:cNvSpPr txBox="1">
              <a:spLocks noChangeArrowheads="1"/>
            </p:cNvSpPr>
            <p:nvPr/>
          </p:nvSpPr>
          <p:spPr bwMode="auto">
            <a:xfrm>
              <a:off x="3402" y="794"/>
              <a:ext cx="2196" cy="656"/>
            </a:xfrm>
            <a:prstGeom prst="rect">
              <a:avLst/>
            </a:prstGeom>
            <a:noFill/>
            <a:ln w="9525" algn="ctr">
              <a:noFill/>
              <a:miter lim="800000"/>
              <a:headEnd/>
              <a:tailEnd/>
            </a:ln>
          </p:spPr>
          <p:txBody>
            <a:bodyPr lIns="0" tIns="0" rIns="0" bIns="0">
              <a:spAutoFit/>
            </a:bodyPr>
            <a:lstStyle/>
            <a:p>
              <a:pPr algn="ctr"/>
              <a:r>
                <a:rPr lang="en-US" sz="2000" b="1" i="1" dirty="0">
                  <a:solidFill>
                    <a:schemeClr val="bg1"/>
                  </a:solidFill>
                </a:rPr>
                <a:t>Don’t wait long to adjust to problems.  Cumulative media rarely off-sets weak creative.  “Launch, learn, adapt”</a:t>
              </a:r>
            </a:p>
          </p:txBody>
        </p:sp>
      </p:grpSp>
    </p:spTree>
    <p:extLst>
      <p:ext uri="{BB962C8B-B14F-4D97-AF65-F5344CB8AC3E}">
        <p14:creationId xmlns:p14="http://schemas.microsoft.com/office/powerpoint/2010/main" val="219892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517"/>
                                        </p:tgtEl>
                                        <p:attrNameLst>
                                          <p:attrName>style.visibility</p:attrName>
                                        </p:attrNameLst>
                                      </p:cBhvr>
                                      <p:to>
                                        <p:strVal val="visible"/>
                                      </p:to>
                                    </p:set>
                                    <p:animEffect transition="in" filter="dissolve">
                                      <p:cBhvr>
                                        <p:cTn id="7"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7001" y="823375"/>
            <a:ext cx="8305198" cy="459000"/>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sz="2400"/>
              <a:t>People do not really talk about brands nor engage with Brand Posts in social networks</a:t>
            </a:r>
            <a:endParaRPr lang="en-US" sz="2400" dirty="0"/>
          </a:p>
        </p:txBody>
      </p:sp>
      <p:pic>
        <p:nvPicPr>
          <p:cNvPr id="5" name="Picture 2" descr="Instagram offers brands 58 times more engagement per follower than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06" y="1513804"/>
            <a:ext cx="8767792" cy="3909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d1bile9su2eskg.cloudfront.net/wp-content/uploads/2015/03/forrester-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51" y="4016573"/>
            <a:ext cx="809261" cy="26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916668" y="689370"/>
            <a:ext cx="7768713" cy="452879"/>
          </a:xfrm>
        </p:spPr>
        <p:txBody>
          <a:bodyPr/>
          <a:lstStyle/>
          <a:p>
            <a:r>
              <a:rPr lang="en-GB" sz="2400" dirty="0"/>
              <a:t>After 10 seconds, the brand impact from fb video diminishes </a:t>
            </a:r>
          </a:p>
        </p:txBody>
      </p:sp>
      <p:pic>
        <p:nvPicPr>
          <p:cNvPr id="5" name="Picture 2" descr="https://scontent-lhr3-1.xx.fbcdn.net/hphotos-xaf1/t39.2365-6/10734313_515593508579400_534357577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4721" y="2004470"/>
            <a:ext cx="6912608" cy="3066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1467073" y="5049213"/>
            <a:ext cx="6129337" cy="318287"/>
          </a:xfrm>
          <a:prstGeom prst="rect">
            <a:avLst/>
          </a:prstGeom>
        </p:spPr>
        <p:txBody>
          <a:bodyPr vert="horz" lIns="0" tIns="0" rIns="0" bIns="0" rtlCol="0" anchor="b">
            <a:normAutofit/>
          </a:bodyPr>
          <a:lstStyle>
            <a:lvl1pPr marL="0" indent="0" algn="l" defTabSz="1232345" rtl="0" eaLnBrk="1" latinLnBrk="0" hangingPunct="1">
              <a:lnSpc>
                <a:spcPct val="90000"/>
              </a:lnSpc>
              <a:spcBef>
                <a:spcPts val="0"/>
              </a:spcBef>
              <a:spcAft>
                <a:spcPts val="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cap="none" baseline="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cap="none" baseline="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cap="none" baseline="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Source: The Value of Video for Brands - Facebook</a:t>
            </a:r>
          </a:p>
        </p:txBody>
      </p:sp>
      <p:sp>
        <p:nvSpPr>
          <p:cNvPr id="7" name="Text Placeholder 1"/>
          <p:cNvSpPr>
            <a:spLocks noGrp="1"/>
          </p:cNvSpPr>
          <p:nvPr>
            <p:ph type="body" sz="quarter" idx="4294967295"/>
          </p:nvPr>
        </p:nvSpPr>
        <p:spPr>
          <a:xfrm>
            <a:off x="841881" y="1419480"/>
            <a:ext cx="1345265" cy="584990"/>
          </a:xfrm>
        </p:spPr>
        <p:txBody>
          <a:bodyPr lIns="135000"/>
          <a:lstStyle/>
          <a:p>
            <a:r>
              <a:rPr lang="en-GB" sz="2000" b="1" dirty="0">
                <a:solidFill>
                  <a:srgbClr val="003399"/>
                </a:solidFill>
              </a:rPr>
              <a:t>FACEBOOK</a:t>
            </a:r>
            <a:endParaRPr lang="en-GB" sz="2000" b="1" dirty="0"/>
          </a:p>
        </p:txBody>
      </p:sp>
      <p:pic>
        <p:nvPicPr>
          <p:cNvPr id="8" name="Picture 11" descr="https://www.facebook.com/images/fb_icon_325x32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073" y="1124753"/>
            <a:ext cx="589808" cy="58945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42"/>
          <p:cNvGrpSpPr>
            <a:grpSpLocks/>
          </p:cNvGrpSpPr>
          <p:nvPr/>
        </p:nvGrpSpPr>
        <p:grpSpPr bwMode="auto">
          <a:xfrm>
            <a:off x="806154" y="5424709"/>
            <a:ext cx="5246684" cy="1017722"/>
            <a:chOff x="3294" y="1296"/>
            <a:chExt cx="2331" cy="583"/>
          </a:xfrm>
        </p:grpSpPr>
        <p:sp>
          <p:nvSpPr>
            <p:cNvPr id="10" name="AutoShape 43"/>
            <p:cNvSpPr>
              <a:spLocks noChangeArrowheads="1"/>
            </p:cNvSpPr>
            <p:nvPr/>
          </p:nvSpPr>
          <p:spPr bwMode="auto">
            <a:xfrm>
              <a:off x="3294" y="1296"/>
              <a:ext cx="2331" cy="583"/>
            </a:xfrm>
            <a:prstGeom prst="wedgeRoundRectCallout">
              <a:avLst>
                <a:gd name="adj1" fmla="val -66494"/>
                <a:gd name="adj2" fmla="val 14635"/>
                <a:gd name="adj3" fmla="val 16667"/>
              </a:avLst>
            </a:prstGeom>
            <a:solidFill>
              <a:srgbClr val="FF9933"/>
            </a:solidFill>
            <a:ln w="9525" algn="ctr">
              <a:noFill/>
              <a:miter lim="800000"/>
              <a:headEnd/>
              <a:tailEnd/>
            </a:ln>
          </p:spPr>
          <p:txBody>
            <a:bodyPr lIns="0" tIns="0" rIns="0" bIns="0"/>
            <a:lstStyle/>
            <a:p>
              <a:pPr algn="ctr"/>
              <a:endParaRPr lang="en-US"/>
            </a:p>
          </p:txBody>
        </p:sp>
        <p:sp>
          <p:nvSpPr>
            <p:cNvPr id="11" name="Text Box 44"/>
            <p:cNvSpPr txBox="1">
              <a:spLocks noChangeArrowheads="1"/>
            </p:cNvSpPr>
            <p:nvPr/>
          </p:nvSpPr>
          <p:spPr bwMode="auto">
            <a:xfrm>
              <a:off x="3393" y="1359"/>
              <a:ext cx="2161" cy="482"/>
            </a:xfrm>
            <a:prstGeom prst="rect">
              <a:avLst/>
            </a:prstGeom>
            <a:noFill/>
            <a:ln w="9525" algn="ctr">
              <a:noFill/>
              <a:miter lim="800000"/>
              <a:headEnd/>
              <a:tailEnd/>
            </a:ln>
          </p:spPr>
          <p:txBody>
            <a:bodyPr wrap="square" lIns="0" tIns="0" rIns="0" bIns="0">
              <a:spAutoFit/>
            </a:bodyPr>
            <a:lstStyle/>
            <a:p>
              <a:pPr marL="3239">
                <a:lnSpc>
                  <a:spcPct val="80000"/>
                </a:lnSpc>
                <a:spcBef>
                  <a:spcPts val="816"/>
                </a:spcBef>
              </a:pPr>
              <a:r>
                <a:rPr lang="en-GB" sz="2000" b="1" dirty="0">
                  <a:solidFill>
                    <a:schemeClr val="bg1"/>
                  </a:solidFill>
                </a:rPr>
                <a:t>Most impact is delivered in the first 10 seconds – long ads aren’t necessary in Fb.   </a:t>
              </a:r>
            </a:p>
            <a:p>
              <a:pPr marL="3239">
                <a:lnSpc>
                  <a:spcPct val="80000"/>
                </a:lnSpc>
                <a:spcBef>
                  <a:spcPts val="816"/>
                </a:spcBef>
              </a:pPr>
              <a:r>
                <a:rPr lang="en-GB" sz="2000" b="1" dirty="0">
                  <a:solidFill>
                    <a:schemeClr val="bg1"/>
                  </a:solidFill>
                </a:rPr>
                <a:t>… Leverage ‘visual Imagery’ to earn attention.</a:t>
              </a:r>
              <a:endParaRPr lang="en-US" sz="2000" b="1" i="1" dirty="0">
                <a:solidFill>
                  <a:schemeClr val="bg1"/>
                </a:solidFill>
              </a:endParaRPr>
            </a:p>
          </p:txBody>
        </p:sp>
      </p:grpSp>
    </p:spTree>
    <p:extLst>
      <p:ext uri="{BB962C8B-B14F-4D97-AF65-F5344CB8AC3E}">
        <p14:creationId xmlns:p14="http://schemas.microsoft.com/office/powerpoint/2010/main" val="74006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25" t="21257" r="16568" b="13986"/>
          <a:stretch/>
        </p:blipFill>
        <p:spPr bwMode="auto">
          <a:xfrm>
            <a:off x="277231" y="785004"/>
            <a:ext cx="8193955" cy="453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5850" y="5600496"/>
            <a:ext cx="8326050" cy="615553"/>
          </a:xfrm>
          <a:prstGeom prst="rect">
            <a:avLst/>
          </a:prstGeom>
        </p:spPr>
        <p:txBody>
          <a:bodyPr vert="horz" wrap="square" lIns="0" tIns="0" rIns="0" bIns="0" rtlCol="0">
            <a:spAutoFit/>
          </a:bodyPr>
          <a:lstStyle/>
          <a:p>
            <a:r>
              <a:rPr lang="en-US" sz="1000" dirty="0"/>
              <a:t>The research was undertaken by the top modeling firm Analytic Partners, under the supervision of Sequent Partners, both highly respected independent research companies. Participating in the study were major brands that contributed their confidential business data and funding, including AT&amp;T, Discovery Communications, Intuit, </a:t>
            </a:r>
            <a:r>
              <a:rPr lang="en-US" sz="1000" dirty="0" err="1"/>
              <a:t>Pepsico</a:t>
            </a:r>
            <a:r>
              <a:rPr lang="en-US" sz="1000" dirty="0"/>
              <a:t>,  and Weight Watchers. Funding also came from agencies Brains on Fire, House Party, Ogilvy and </a:t>
            </a:r>
            <a:r>
              <a:rPr lang="en-US" sz="1000" dirty="0" err="1"/>
              <a:t>Zocalo</a:t>
            </a:r>
            <a:r>
              <a:rPr lang="en-US" sz="1000" dirty="0"/>
              <a:t> Group</a:t>
            </a:r>
          </a:p>
          <a:p>
            <a:pPr marL="4763"/>
            <a:endParaRPr lang="en-US" sz="1000" dirty="0"/>
          </a:p>
        </p:txBody>
      </p:sp>
    </p:spTree>
    <p:extLst>
      <p:ext uri="{BB962C8B-B14F-4D97-AF65-F5344CB8AC3E}">
        <p14:creationId xmlns:p14="http://schemas.microsoft.com/office/powerpoint/2010/main" val="311987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232377" y="404664"/>
            <a:ext cx="8140700" cy="480117"/>
          </a:xfrm>
          <a:prstGeom prst="rect">
            <a:avLst/>
          </a:prstGeom>
          <a:extLst>
            <a:ext uri="{FAA26D3D-D897-4be2-8F04-BA451C77F1D7}">
              <ma14:placeholderFlag xmlns:ma14="http://schemas.microsoft.com/office/mac/drawingml/2011/main" xmlns="" val="1"/>
            </a:ext>
          </a:extLst>
        </p:spPr>
        <p:txBody>
          <a:bodyPr vert="horz" wrap="square" lIns="91426" tIns="45713" rIns="91426" bIns="45713"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ltLang="en-US" sz="2800" dirty="0">
                <a:ea typeface="ＭＳ Ｐゴシック" pitchFamily="34" charset="-128"/>
              </a:rPr>
              <a:t>Print, radio &amp; TV stations in Serbia 2016</a:t>
            </a:r>
          </a:p>
        </p:txBody>
      </p:sp>
      <p:graphicFrame>
        <p:nvGraphicFramePr>
          <p:cNvPr id="5" name="Table 4"/>
          <p:cNvGraphicFramePr>
            <a:graphicFrameLocks noGrp="1"/>
          </p:cNvGraphicFramePr>
          <p:nvPr>
            <p:extLst>
              <p:ext uri="{D42A27DB-BD31-4B8C-83A1-F6EECF244321}">
                <p14:modId xmlns:p14="http://schemas.microsoft.com/office/powerpoint/2010/main" val="2857974437"/>
              </p:ext>
            </p:extLst>
          </p:nvPr>
        </p:nvGraphicFramePr>
        <p:xfrm>
          <a:off x="321833" y="1058479"/>
          <a:ext cx="5505762" cy="2531280"/>
        </p:xfrm>
        <a:graphic>
          <a:graphicData uri="http://schemas.openxmlformats.org/drawingml/2006/table">
            <a:tbl>
              <a:tblPr firstRow="1" bandRow="1">
                <a:tableStyleId>{2D5ABB26-0587-4C30-8999-92F81FD0307C}</a:tableStyleId>
              </a:tblPr>
              <a:tblGrid>
                <a:gridCol w="2817152">
                  <a:extLst>
                    <a:ext uri="{9D8B030D-6E8A-4147-A177-3AD203B41FA5}">
                      <a16:colId xmlns:a16="http://schemas.microsoft.com/office/drawing/2014/main" val="20000"/>
                    </a:ext>
                  </a:extLst>
                </a:gridCol>
                <a:gridCol w="1344305">
                  <a:extLst>
                    <a:ext uri="{9D8B030D-6E8A-4147-A177-3AD203B41FA5}">
                      <a16:colId xmlns:a16="http://schemas.microsoft.com/office/drawing/2014/main" val="20001"/>
                    </a:ext>
                  </a:extLst>
                </a:gridCol>
                <a:gridCol w="1344305">
                  <a:extLst>
                    <a:ext uri="{9D8B030D-6E8A-4147-A177-3AD203B41FA5}">
                      <a16:colId xmlns:a16="http://schemas.microsoft.com/office/drawing/2014/main" val="20002"/>
                    </a:ext>
                  </a:extLst>
                </a:gridCol>
              </a:tblGrid>
              <a:tr h="0">
                <a:tc>
                  <a:txBody>
                    <a:bodyPr/>
                    <a:lstStyle/>
                    <a:p>
                      <a:r>
                        <a:rPr lang="sr-Latn-RS" sz="1600" b="1" dirty="0">
                          <a:solidFill>
                            <a:schemeClr val="tx1">
                              <a:lumMod val="75000"/>
                              <a:lumOff val="25000"/>
                            </a:schemeClr>
                          </a:solidFill>
                          <a:latin typeface="Calibri" panose="020F0502020204030204" pitchFamily="34" charset="0"/>
                          <a:cs typeface="Calibri" panose="020F0502020204030204" pitchFamily="34" charset="0"/>
                        </a:rPr>
                        <a:t>ELECTRONIC</a:t>
                      </a:r>
                      <a:endParaRPr lang="en-GB" sz="1600" b="1" dirty="0">
                        <a:solidFill>
                          <a:schemeClr val="tx1">
                            <a:lumMod val="75000"/>
                            <a:lumOff val="25000"/>
                          </a:schemeClr>
                        </a:solidFill>
                        <a:latin typeface="Calibri" panose="020F0502020204030204" pitchFamily="34" charset="0"/>
                        <a:cs typeface="Calibri" panose="020F0502020204030204" pitchFamily="34" charset="0"/>
                      </a:endParaRPr>
                    </a:p>
                  </a:txBody>
                  <a:tcPr marT="60960" marB="60960" anchor="ctr">
                    <a:lnB w="6350" cap="flat" cmpd="sng" algn="ctr">
                      <a:solidFill>
                        <a:schemeClr val="bg2"/>
                      </a:solidFill>
                      <a:prstDash val="sysDot"/>
                      <a:round/>
                      <a:headEnd type="none" w="med" len="med"/>
                      <a:tailEnd type="none" w="med" len="med"/>
                    </a:lnB>
                  </a:tcPr>
                </a:tc>
                <a:tc>
                  <a:txBody>
                    <a:bodyPr/>
                    <a:lstStyle/>
                    <a:p>
                      <a:pPr algn="ctr"/>
                      <a:r>
                        <a:rPr lang="sr-Latn-RS" sz="1400" dirty="0">
                          <a:solidFill>
                            <a:schemeClr val="bg1"/>
                          </a:solidFill>
                          <a:latin typeface="Calibri" panose="020F0502020204030204" pitchFamily="34" charset="0"/>
                          <a:cs typeface="Calibri" panose="020F0502020204030204" pitchFamily="34" charset="0"/>
                        </a:rPr>
                        <a:t>RADIO</a:t>
                      </a:r>
                      <a:endParaRPr lang="en-GB" sz="1400" dirty="0">
                        <a:solidFill>
                          <a:schemeClr val="bg1"/>
                        </a:solidFill>
                        <a:latin typeface="Calibri" panose="020F0502020204030204" pitchFamily="34" charset="0"/>
                        <a:cs typeface="Calibri" panose="020F0502020204030204" pitchFamily="34" charset="0"/>
                      </a:endParaRPr>
                    </a:p>
                  </a:txBody>
                  <a:tcPr marT="60960" marB="60960" anchor="ctr">
                    <a:lnR w="38100" cap="flat" cmpd="sng" algn="ctr">
                      <a:solidFill>
                        <a:schemeClr val="bg1"/>
                      </a:solidFill>
                      <a:prstDash val="solid"/>
                      <a:round/>
                      <a:headEnd type="none" w="med" len="med"/>
                      <a:tailEnd type="none" w="med" len="med"/>
                    </a:lnR>
                    <a:lnB w="6350" cap="flat" cmpd="sng" algn="ctr">
                      <a:solidFill>
                        <a:schemeClr val="bg2"/>
                      </a:solidFill>
                      <a:prstDash val="sysDot"/>
                      <a:round/>
                      <a:headEnd type="none" w="med" len="med"/>
                      <a:tailEnd type="none" w="med" len="med"/>
                    </a:lnB>
                    <a:solidFill>
                      <a:schemeClr val="accent6"/>
                    </a:solidFill>
                  </a:tcPr>
                </a:tc>
                <a:tc>
                  <a:txBody>
                    <a:bodyPr/>
                    <a:lstStyle/>
                    <a:p>
                      <a:pPr algn="ctr"/>
                      <a:r>
                        <a:rPr lang="sr-Latn-RS" sz="1400" dirty="0">
                          <a:solidFill>
                            <a:schemeClr val="bg1"/>
                          </a:solidFill>
                          <a:latin typeface="Calibri" panose="020F0502020204030204" pitchFamily="34" charset="0"/>
                          <a:cs typeface="Calibri" panose="020F0502020204030204" pitchFamily="34" charset="0"/>
                        </a:rPr>
                        <a:t>TV</a:t>
                      </a:r>
                      <a:endParaRPr lang="en-GB" sz="1400" dirty="0">
                        <a:solidFill>
                          <a:schemeClr val="bg1"/>
                        </a:solidFill>
                        <a:latin typeface="Calibri" panose="020F0502020204030204" pitchFamily="34" charset="0"/>
                        <a:cs typeface="Calibri" panose="020F0502020204030204" pitchFamily="34" charset="0"/>
                      </a:endParaRPr>
                    </a:p>
                  </a:txBody>
                  <a:tcPr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6350" cap="flat" cmpd="sng" algn="ctr">
                      <a:solidFill>
                        <a:schemeClr val="bg2"/>
                      </a:solidFill>
                      <a:prstDash val="sysDot"/>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r>
                        <a:rPr lang="sr-Latn-RS" sz="1400" dirty="0">
                          <a:solidFill>
                            <a:schemeClr val="tx1"/>
                          </a:solidFill>
                          <a:latin typeface="Calibri" panose="020F0502020204030204" pitchFamily="34" charset="0"/>
                          <a:cs typeface="Calibri" panose="020F0502020204030204" pitchFamily="34" charset="0"/>
                        </a:rPr>
                        <a:t>LOCAL</a:t>
                      </a:r>
                      <a:endParaRPr lang="en-GB" sz="1400" dirty="0">
                        <a:solidFill>
                          <a:schemeClr val="tx1"/>
                        </a:solidFill>
                        <a:latin typeface="Calibri" panose="020F0502020204030204" pitchFamily="34" charset="0"/>
                        <a:cs typeface="Calibri" panose="020F0502020204030204" pitchFamily="34" charset="0"/>
                      </a:endParaRP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290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82</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1"/>
                  </a:ext>
                </a:extLst>
              </a:tr>
              <a:tr h="0">
                <a:tc>
                  <a:txBody>
                    <a:bodyPr/>
                    <a:lstStyle/>
                    <a:p>
                      <a:r>
                        <a:rPr lang="sr-Latn-RS" sz="1400" dirty="0">
                          <a:solidFill>
                            <a:schemeClr val="tx1"/>
                          </a:solidFill>
                          <a:latin typeface="Calibri" panose="020F0502020204030204" pitchFamily="34" charset="0"/>
                          <a:cs typeface="Calibri" panose="020F0502020204030204" pitchFamily="34" charset="0"/>
                        </a:rPr>
                        <a:t>REGIONAL</a:t>
                      </a:r>
                      <a:endParaRPr lang="en-GB" sz="1400" dirty="0">
                        <a:solidFill>
                          <a:schemeClr val="tx1"/>
                        </a:solidFill>
                        <a:latin typeface="Calibri" panose="020F0502020204030204" pitchFamily="34" charset="0"/>
                        <a:cs typeface="Calibri" panose="020F0502020204030204" pitchFamily="34" charset="0"/>
                      </a:endParaRP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25+</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27+</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2"/>
                  </a:ext>
                </a:extLst>
              </a:tr>
              <a:tr h="0">
                <a:tc>
                  <a:txBody>
                    <a:bodyPr/>
                    <a:lstStyle/>
                    <a:p>
                      <a:r>
                        <a:rPr lang="sr-Latn-RS" sz="1400" dirty="0">
                          <a:solidFill>
                            <a:schemeClr val="tx1"/>
                          </a:solidFill>
                          <a:latin typeface="Calibri" panose="020F0502020204030204" pitchFamily="34" charset="0"/>
                          <a:cs typeface="Calibri" panose="020F0502020204030204" pitchFamily="34" charset="0"/>
                        </a:rPr>
                        <a:t>PROVINCES</a:t>
                      </a:r>
                      <a:r>
                        <a:rPr lang="en-US" sz="1400" dirty="0">
                          <a:solidFill>
                            <a:schemeClr val="tx1"/>
                          </a:solidFill>
                          <a:latin typeface="Calibri" panose="020F0502020204030204" pitchFamily="34" charset="0"/>
                          <a:cs typeface="Calibri" panose="020F0502020204030204" pitchFamily="34" charset="0"/>
                        </a:rPr>
                        <a:t>’</a:t>
                      </a:r>
                      <a:endParaRPr lang="en-GB" sz="1400" dirty="0">
                        <a:solidFill>
                          <a:schemeClr val="tx1"/>
                        </a:solidFill>
                        <a:latin typeface="Calibri" panose="020F0502020204030204" pitchFamily="34" charset="0"/>
                        <a:cs typeface="Calibri" panose="020F0502020204030204" pitchFamily="34" charset="0"/>
                      </a:endParaRP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1</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3"/>
                  </a:ext>
                </a:extLst>
              </a:tr>
              <a:tr h="0">
                <a:tc>
                  <a:txBody>
                    <a:bodyPr/>
                    <a:lstStyle/>
                    <a:p>
                      <a:r>
                        <a:rPr lang="en-GB" sz="1400" dirty="0">
                          <a:solidFill>
                            <a:schemeClr val="tx1"/>
                          </a:solidFill>
                          <a:latin typeface="Calibri" panose="020F0502020204030204" pitchFamily="34" charset="0"/>
                          <a:cs typeface="Calibri" panose="020F0502020204030204" pitchFamily="34" charset="0"/>
                        </a:rPr>
                        <a:t>NATIONAL</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8</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5</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4"/>
                  </a:ext>
                </a:extLst>
              </a:tr>
              <a:tr h="0">
                <a:tc>
                  <a:txBody>
                    <a:bodyPr/>
                    <a:lstStyle/>
                    <a:p>
                      <a:r>
                        <a:rPr lang="en-GB" sz="1400" dirty="0">
                          <a:solidFill>
                            <a:schemeClr val="tx1"/>
                          </a:solidFill>
                          <a:latin typeface="Calibri" panose="020F0502020204030204" pitchFamily="34" charset="0"/>
                          <a:cs typeface="Calibri" panose="020F0502020204030204" pitchFamily="34" charset="0"/>
                        </a:rPr>
                        <a:t>TOTAL TERRESTRIAL TRANSIMITION</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320+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5</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5"/>
                  </a:ext>
                </a:extLst>
              </a:tr>
              <a:tr h="0">
                <a:tc>
                  <a:txBody>
                    <a:bodyPr/>
                    <a:lstStyle/>
                    <a:p>
                      <a:r>
                        <a:rPr lang="en-GB" sz="1400" dirty="0">
                          <a:solidFill>
                            <a:schemeClr val="tx1"/>
                          </a:solidFill>
                          <a:latin typeface="Calibri" panose="020F0502020204030204" pitchFamily="34" charset="0"/>
                          <a:cs typeface="Calibri" panose="020F0502020204030204" pitchFamily="34" charset="0"/>
                        </a:rPr>
                        <a:t>CABLE TV</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endParaRPr lang="en-GB" sz="1400" dirty="0">
                        <a:solidFill>
                          <a:schemeClr val="tx1"/>
                        </a:solidFill>
                        <a:latin typeface="Calibri" panose="020F0502020204030204" pitchFamily="34" charset="0"/>
                        <a:cs typeface="Calibri" panose="020F0502020204030204" pitchFamily="34" charset="0"/>
                      </a:endParaRP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100+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6"/>
                  </a:ext>
                </a:extLst>
              </a:tr>
              <a:tr h="0">
                <a:tc>
                  <a:txBody>
                    <a:bodyPr/>
                    <a:lstStyle/>
                    <a:p>
                      <a:r>
                        <a:rPr lang="en-GB" sz="1400" dirty="0">
                          <a:solidFill>
                            <a:schemeClr val="tx1"/>
                          </a:solidFill>
                          <a:latin typeface="Calibri" panose="020F0502020204030204" pitchFamily="34" charset="0"/>
                          <a:cs typeface="Calibri" panose="020F0502020204030204" pitchFamily="34" charset="0"/>
                        </a:rPr>
                        <a:t>TOTAL TERRESTRIAL &amp; CABLE</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320+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250+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68536998"/>
              </p:ext>
            </p:extLst>
          </p:nvPr>
        </p:nvGraphicFramePr>
        <p:xfrm>
          <a:off x="321833" y="3815325"/>
          <a:ext cx="4140985" cy="1912560"/>
        </p:xfrm>
        <a:graphic>
          <a:graphicData uri="http://schemas.openxmlformats.org/drawingml/2006/table">
            <a:tbl>
              <a:tblPr firstRow="1" bandRow="1">
                <a:tableStyleId>{2D5ABB26-0587-4C30-8999-92F81FD0307C}</a:tableStyleId>
              </a:tblPr>
              <a:tblGrid>
                <a:gridCol w="2817152">
                  <a:extLst>
                    <a:ext uri="{9D8B030D-6E8A-4147-A177-3AD203B41FA5}">
                      <a16:colId xmlns:a16="http://schemas.microsoft.com/office/drawing/2014/main" val="20000"/>
                    </a:ext>
                  </a:extLst>
                </a:gridCol>
                <a:gridCol w="1323833">
                  <a:extLst>
                    <a:ext uri="{9D8B030D-6E8A-4147-A177-3AD203B41FA5}">
                      <a16:colId xmlns:a16="http://schemas.microsoft.com/office/drawing/2014/main" val="20001"/>
                    </a:ext>
                  </a:extLst>
                </a:gridCol>
              </a:tblGrid>
              <a:tr h="0">
                <a:tc>
                  <a:txBody>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PRINT</a:t>
                      </a:r>
                      <a:endParaRPr lang="en-GB" sz="1600" b="1" dirty="0">
                        <a:solidFill>
                          <a:schemeClr val="tx1">
                            <a:lumMod val="75000"/>
                            <a:lumOff val="25000"/>
                          </a:schemeClr>
                        </a:solidFill>
                        <a:latin typeface="Calibri" panose="020F0502020204030204" pitchFamily="34" charset="0"/>
                        <a:cs typeface="Calibri" panose="020F0502020204030204" pitchFamily="34" charset="0"/>
                      </a:endParaRPr>
                    </a:p>
                  </a:txBody>
                  <a:tcPr marT="60960" marB="60960" anchor="ctr">
                    <a:lnB w="6350" cap="flat" cmpd="sng" algn="ctr">
                      <a:solidFill>
                        <a:schemeClr val="bg2"/>
                      </a:solidFill>
                      <a:prstDash val="sysDot"/>
                      <a:round/>
                      <a:headEnd type="none" w="med" len="med"/>
                      <a:tailEnd type="none" w="med" len="med"/>
                    </a:lnB>
                  </a:tcPr>
                </a:tc>
                <a:tc>
                  <a:txBody>
                    <a:bodyPr/>
                    <a:lstStyle/>
                    <a:p>
                      <a:pPr algn="ctr"/>
                      <a:r>
                        <a:rPr lang="en-US" sz="1400" dirty="0">
                          <a:solidFill>
                            <a:schemeClr val="bg1"/>
                          </a:solidFill>
                          <a:latin typeface="Calibri" panose="020F0502020204030204" pitchFamily="34" charset="0"/>
                          <a:cs typeface="Calibri" panose="020F0502020204030204" pitchFamily="34" charset="0"/>
                        </a:rPr>
                        <a:t>PRINT</a:t>
                      </a:r>
                      <a:endParaRPr lang="en-GB" sz="1400" dirty="0">
                        <a:solidFill>
                          <a:schemeClr val="bg1"/>
                        </a:solidFill>
                        <a:latin typeface="Calibri" panose="020F0502020204030204" pitchFamily="34" charset="0"/>
                        <a:cs typeface="Calibri" panose="020F0502020204030204" pitchFamily="34" charset="0"/>
                      </a:endParaRPr>
                    </a:p>
                  </a:txBody>
                  <a:tcPr marT="60960" marB="60960" anchor="ctr">
                    <a:lnR w="38100" cap="flat" cmpd="sng" algn="ctr">
                      <a:solidFill>
                        <a:schemeClr val="bg1"/>
                      </a:solidFill>
                      <a:prstDash val="solid"/>
                      <a:round/>
                      <a:headEnd type="none" w="med" len="med"/>
                      <a:tailEnd type="none" w="med" len="med"/>
                    </a:lnR>
                    <a:lnB w="6350" cap="flat" cmpd="sng" algn="ctr">
                      <a:solidFill>
                        <a:schemeClr val="bg2"/>
                      </a:solidFill>
                      <a:prstDash val="sysDot"/>
                      <a:round/>
                      <a:headEnd type="none" w="med" len="med"/>
                      <a:tailEnd type="none" w="med" len="med"/>
                    </a:lnB>
                    <a:solidFill>
                      <a:srgbClr val="1B365D"/>
                    </a:solidFill>
                  </a:tcPr>
                </a:tc>
                <a:extLst>
                  <a:ext uri="{0D108BD9-81ED-4DB2-BD59-A6C34878D82A}">
                    <a16:rowId xmlns:a16="http://schemas.microsoft.com/office/drawing/2014/main" val="10000"/>
                  </a:ext>
                </a:extLst>
              </a:tr>
              <a:tr h="0">
                <a:tc>
                  <a:txBody>
                    <a:bodyPr/>
                    <a:lstStyle/>
                    <a:p>
                      <a:r>
                        <a:rPr lang="en-GB" sz="1400" dirty="0">
                          <a:solidFill>
                            <a:schemeClr val="tx1"/>
                          </a:solidFill>
                          <a:latin typeface="Calibri" panose="020F0502020204030204" pitchFamily="34" charset="0"/>
                          <a:cs typeface="Calibri" panose="020F0502020204030204" pitchFamily="34" charset="0"/>
                        </a:rPr>
                        <a:t>DAILY</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≈13</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1"/>
                  </a:ext>
                </a:extLst>
              </a:tr>
              <a:tr h="0">
                <a:tc>
                  <a:txBody>
                    <a:bodyPr/>
                    <a:lstStyle/>
                    <a:p>
                      <a:r>
                        <a:rPr lang="en-GB" sz="1400" dirty="0">
                          <a:solidFill>
                            <a:schemeClr val="tx1"/>
                          </a:solidFill>
                          <a:latin typeface="Calibri" panose="020F0502020204030204" pitchFamily="34" charset="0"/>
                          <a:cs typeface="Calibri" panose="020F0502020204030204" pitchFamily="34" charset="0"/>
                        </a:rPr>
                        <a:t>WEEKLY</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≈18</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2"/>
                  </a:ext>
                </a:extLst>
              </a:tr>
              <a:tr h="0">
                <a:tc>
                  <a:txBody>
                    <a:bodyPr/>
                    <a:lstStyle/>
                    <a:p>
                      <a:r>
                        <a:rPr lang="en-GB" sz="1400" dirty="0">
                          <a:solidFill>
                            <a:schemeClr val="tx1"/>
                          </a:solidFill>
                          <a:latin typeface="Calibri" panose="020F0502020204030204" pitchFamily="34" charset="0"/>
                          <a:cs typeface="Calibri" panose="020F0502020204030204" pitchFamily="34" charset="0"/>
                        </a:rPr>
                        <a:t>BIWEEKLY</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≈8</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3"/>
                  </a:ext>
                </a:extLst>
              </a:tr>
              <a:tr h="0">
                <a:tc>
                  <a:txBody>
                    <a:bodyPr/>
                    <a:lstStyle/>
                    <a:p>
                      <a:r>
                        <a:rPr lang="en-GB" sz="1400" dirty="0">
                          <a:solidFill>
                            <a:schemeClr val="tx1"/>
                          </a:solidFill>
                          <a:latin typeface="Calibri" panose="020F0502020204030204" pitchFamily="34" charset="0"/>
                          <a:cs typeface="Calibri" panose="020F0502020204030204" pitchFamily="34" charset="0"/>
                        </a:rPr>
                        <a:t>MONTHLY&amp;OTHER</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≈84</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4"/>
                  </a:ext>
                </a:extLst>
              </a:tr>
              <a:tr h="0">
                <a:tc>
                  <a:txBody>
                    <a:bodyPr/>
                    <a:lstStyle/>
                    <a:p>
                      <a:r>
                        <a:rPr lang="en-GB" sz="1400" dirty="0">
                          <a:solidFill>
                            <a:schemeClr val="tx1"/>
                          </a:solidFill>
                          <a:latin typeface="Calibri" panose="020F0502020204030204" pitchFamily="34" charset="0"/>
                          <a:cs typeface="Calibri" panose="020F0502020204030204" pitchFamily="34" charset="0"/>
                        </a:rPr>
                        <a:t>TOTAL</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170+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9783627"/>
              </p:ext>
            </p:extLst>
          </p:nvPr>
        </p:nvGraphicFramePr>
        <p:xfrm>
          <a:off x="4798299" y="3815325"/>
          <a:ext cx="4140985" cy="675120"/>
        </p:xfrm>
        <a:graphic>
          <a:graphicData uri="http://schemas.openxmlformats.org/drawingml/2006/table">
            <a:tbl>
              <a:tblPr firstRow="1" bandRow="1">
                <a:tableStyleId>{2D5ABB26-0587-4C30-8999-92F81FD0307C}</a:tableStyleId>
              </a:tblPr>
              <a:tblGrid>
                <a:gridCol w="2817152">
                  <a:extLst>
                    <a:ext uri="{9D8B030D-6E8A-4147-A177-3AD203B41FA5}">
                      <a16:colId xmlns:a16="http://schemas.microsoft.com/office/drawing/2014/main" val="20000"/>
                    </a:ext>
                  </a:extLst>
                </a:gridCol>
                <a:gridCol w="1323833">
                  <a:extLst>
                    <a:ext uri="{9D8B030D-6E8A-4147-A177-3AD203B41FA5}">
                      <a16:colId xmlns:a16="http://schemas.microsoft.com/office/drawing/2014/main" val="20001"/>
                    </a:ext>
                  </a:extLst>
                </a:gridCol>
              </a:tblGrid>
              <a:tr h="0">
                <a:tc>
                  <a:txBody>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WEB </a:t>
                      </a:r>
                      <a:r>
                        <a:rPr lang="en-US" sz="1600" b="1" baseline="0" dirty="0">
                          <a:solidFill>
                            <a:schemeClr val="tx1">
                              <a:lumMod val="75000"/>
                              <a:lumOff val="25000"/>
                            </a:schemeClr>
                          </a:solidFill>
                          <a:latin typeface="Calibri" panose="020F0502020204030204" pitchFamily="34" charset="0"/>
                          <a:cs typeface="Calibri" panose="020F0502020204030204" pitchFamily="34" charset="0"/>
                        </a:rPr>
                        <a:t>PORTALS</a:t>
                      </a:r>
                      <a:endParaRPr lang="en-GB" sz="1600" b="1" dirty="0">
                        <a:solidFill>
                          <a:schemeClr val="tx1">
                            <a:lumMod val="75000"/>
                            <a:lumOff val="25000"/>
                          </a:schemeClr>
                        </a:solidFill>
                        <a:latin typeface="Calibri" panose="020F0502020204030204" pitchFamily="34" charset="0"/>
                        <a:cs typeface="Calibri" panose="020F0502020204030204" pitchFamily="34" charset="0"/>
                      </a:endParaRPr>
                    </a:p>
                  </a:txBody>
                  <a:tcPr marT="60960" marB="60960" anchor="ctr">
                    <a:lnB w="6350" cap="flat" cmpd="sng" algn="ctr">
                      <a:solidFill>
                        <a:schemeClr val="bg2"/>
                      </a:solidFill>
                      <a:prstDash val="sysDot"/>
                      <a:round/>
                      <a:headEnd type="none" w="med" len="med"/>
                      <a:tailEnd type="none" w="med" len="med"/>
                    </a:lnB>
                  </a:tcPr>
                </a:tc>
                <a:tc>
                  <a:txBody>
                    <a:bodyPr/>
                    <a:lstStyle/>
                    <a:p>
                      <a:pPr algn="ctr"/>
                      <a:r>
                        <a:rPr lang="en-US" sz="1400" dirty="0">
                          <a:solidFill>
                            <a:schemeClr val="bg1"/>
                          </a:solidFill>
                          <a:latin typeface="Calibri" panose="020F0502020204030204" pitchFamily="34" charset="0"/>
                          <a:cs typeface="Calibri" panose="020F0502020204030204" pitchFamily="34" charset="0"/>
                        </a:rPr>
                        <a:t>NEWS</a:t>
                      </a:r>
                      <a:endParaRPr lang="en-GB" sz="1400" dirty="0">
                        <a:solidFill>
                          <a:schemeClr val="bg1"/>
                        </a:solidFill>
                        <a:latin typeface="Calibri" panose="020F0502020204030204" pitchFamily="34" charset="0"/>
                        <a:cs typeface="Calibri" panose="020F0502020204030204" pitchFamily="34" charset="0"/>
                      </a:endParaRPr>
                    </a:p>
                  </a:txBody>
                  <a:tcPr marT="60960" marB="60960" anchor="ctr">
                    <a:lnR w="38100" cap="flat" cmpd="sng" algn="ctr">
                      <a:solidFill>
                        <a:schemeClr val="bg1"/>
                      </a:solidFill>
                      <a:prstDash val="solid"/>
                      <a:round/>
                      <a:headEnd type="none" w="med" len="med"/>
                      <a:tailEnd type="none" w="med" len="med"/>
                    </a:lnR>
                    <a:lnB w="6350" cap="flat" cmpd="sng" algn="ctr">
                      <a:solidFill>
                        <a:schemeClr val="bg2"/>
                      </a:solidFill>
                      <a:prstDash val="sysDot"/>
                      <a:round/>
                      <a:headEnd type="none" w="med" len="med"/>
                      <a:tailEnd type="none" w="med" len="med"/>
                    </a:lnB>
                    <a:solidFill>
                      <a:schemeClr val="accent2"/>
                    </a:solidFill>
                  </a:tcPr>
                </a:tc>
                <a:extLst>
                  <a:ext uri="{0D108BD9-81ED-4DB2-BD59-A6C34878D82A}">
                    <a16:rowId xmlns:a16="http://schemas.microsoft.com/office/drawing/2014/main" val="10000"/>
                  </a:ext>
                </a:extLst>
              </a:tr>
              <a:tr h="0">
                <a:tc>
                  <a:txBody>
                    <a:bodyPr/>
                    <a:lstStyle/>
                    <a:p>
                      <a:r>
                        <a:rPr lang="en-GB" sz="1400" dirty="0">
                          <a:solidFill>
                            <a:schemeClr val="tx1"/>
                          </a:solidFill>
                          <a:latin typeface="Calibri" panose="020F0502020204030204" pitchFamily="34" charset="0"/>
                          <a:cs typeface="Calibri" panose="020F0502020204030204" pitchFamily="34" charset="0"/>
                        </a:rPr>
                        <a:t>NEWS WEB PORTALS</a:t>
                      </a:r>
                    </a:p>
                  </a:txBody>
                  <a:tcPr marL="90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tc>
                  <a:txBody>
                    <a:bodyPr/>
                    <a:lstStyle/>
                    <a:p>
                      <a:pPr algn="ctr"/>
                      <a:r>
                        <a:rPr lang="en-GB" sz="1400" dirty="0">
                          <a:solidFill>
                            <a:schemeClr val="tx1"/>
                          </a:solidFill>
                          <a:latin typeface="Calibri" panose="020F0502020204030204" pitchFamily="34" charset="0"/>
                          <a:cs typeface="Calibri" panose="020F0502020204030204" pitchFamily="34" charset="0"/>
                        </a:rPr>
                        <a:t>20+</a:t>
                      </a:r>
                    </a:p>
                  </a:txBody>
                  <a:tcPr marL="36000" marR="36000" marT="48000" marB="48000" anchor="ct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6172008"/>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6"/>
          <p:cNvSpPr>
            <a:spLocks noChangeArrowheads="1"/>
          </p:cNvSpPr>
          <p:nvPr/>
        </p:nvSpPr>
        <p:spPr bwMode="auto">
          <a:xfrm rot="6144365">
            <a:off x="4353447" y="386236"/>
            <a:ext cx="852956" cy="4065508"/>
          </a:xfrm>
          <a:prstGeom prst="downArrow">
            <a:avLst>
              <a:gd name="adj1" fmla="val 69186"/>
              <a:gd name="adj2" fmla="val 36632"/>
            </a:avLst>
          </a:prstGeom>
          <a:solidFill>
            <a:schemeClr val="accent5"/>
          </a:solidFill>
          <a:ln w="9525" algn="ctr">
            <a:noFill/>
            <a:miter lim="800000"/>
            <a:headEnd/>
            <a:tailEnd/>
          </a:ln>
        </p:spPr>
        <p:txBody>
          <a:bodyPr wrap="square" lIns="0" tIns="0" rIns="0" bIns="0" anchor="ctr">
            <a:spAutoFit/>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5" name="Rectangle 5"/>
          <p:cNvSpPr txBox="1">
            <a:spLocks noChangeArrowheads="1"/>
          </p:cNvSpPr>
          <p:nvPr/>
        </p:nvSpPr>
        <p:spPr>
          <a:xfrm>
            <a:off x="489405" y="779737"/>
            <a:ext cx="8654595" cy="46154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GB" sz="2800"/>
              <a:t>Media exposure does not equal recall</a:t>
            </a:r>
            <a:endParaRPr lang="en-GB" sz="2800" dirty="0"/>
          </a:p>
        </p:txBody>
      </p:sp>
      <p:sp>
        <p:nvSpPr>
          <p:cNvPr id="6" name="Text Box 4"/>
          <p:cNvSpPr txBox="1">
            <a:spLocks noChangeArrowheads="1"/>
          </p:cNvSpPr>
          <p:nvPr/>
        </p:nvSpPr>
        <p:spPr bwMode="ltGray">
          <a:xfrm>
            <a:off x="6969146" y="3602668"/>
            <a:ext cx="1987803" cy="502742"/>
          </a:xfrm>
          <a:prstGeom prst="rect">
            <a:avLst/>
          </a:prstGeom>
          <a:noFill/>
          <a:ln w="12700" algn="ctr">
            <a:noFill/>
            <a:miter lim="800000"/>
            <a:headEnd/>
            <a:tailEnd/>
          </a:ln>
        </p:spPr>
        <p:txBody>
          <a:bodyPr lIns="90000" tIns="43200" rIns="90000" bIns="43200">
            <a:spAutoFit/>
          </a:bodyPr>
          <a:lstStyle/>
          <a:p>
            <a:pPr algn="ctr" eaLnBrk="0" hangingPunct="0">
              <a:lnSpc>
                <a:spcPct val="75000"/>
              </a:lnSpc>
              <a:buClrTx/>
            </a:pPr>
            <a:r>
              <a:rPr lang="en-US" b="1" dirty="0">
                <a:solidFill>
                  <a:schemeClr val="bg2">
                    <a:lumMod val="50000"/>
                  </a:schemeClr>
                </a:solidFill>
              </a:rPr>
              <a:t>More exposure, but less recall!</a:t>
            </a:r>
          </a:p>
        </p:txBody>
      </p:sp>
      <p:sp>
        <p:nvSpPr>
          <p:cNvPr id="7" name="Rectangle 8"/>
          <p:cNvSpPr>
            <a:spLocks noChangeArrowheads="1"/>
          </p:cNvSpPr>
          <p:nvPr/>
        </p:nvSpPr>
        <p:spPr bwMode="auto">
          <a:xfrm>
            <a:off x="2522872" y="1778460"/>
            <a:ext cx="4947901" cy="2186253"/>
          </a:xfrm>
          <a:prstGeom prst="rect">
            <a:avLst/>
          </a:prstGeom>
          <a:noFill/>
          <a:ln w="9525">
            <a:noFill/>
            <a:miter lim="800000"/>
            <a:headEnd/>
            <a:tailEnd/>
          </a:ln>
        </p:spPr>
        <p:txBody>
          <a:bodyPr/>
          <a:lstStyle/>
          <a:p>
            <a:endParaRPr lang="en-US"/>
          </a:p>
        </p:txBody>
      </p:sp>
      <p:sp>
        <p:nvSpPr>
          <p:cNvPr id="8" name="Rectangle 9"/>
          <p:cNvSpPr>
            <a:spLocks noChangeArrowheads="1"/>
          </p:cNvSpPr>
          <p:nvPr/>
        </p:nvSpPr>
        <p:spPr bwMode="auto">
          <a:xfrm>
            <a:off x="2522872" y="1778460"/>
            <a:ext cx="4947901" cy="2186253"/>
          </a:xfrm>
          <a:prstGeom prst="rect">
            <a:avLst/>
          </a:prstGeom>
          <a:noFill/>
          <a:ln w="9525">
            <a:noFill/>
            <a:miter lim="800000"/>
            <a:headEnd/>
            <a:tailEnd/>
          </a:ln>
        </p:spPr>
        <p:txBody>
          <a:bodyPr/>
          <a:lstStyle/>
          <a:p>
            <a:endParaRPr lang="en-US"/>
          </a:p>
        </p:txBody>
      </p:sp>
      <p:sp>
        <p:nvSpPr>
          <p:cNvPr id="9" name="Freeform 28"/>
          <p:cNvSpPr>
            <a:spLocks/>
          </p:cNvSpPr>
          <p:nvPr/>
        </p:nvSpPr>
        <p:spPr bwMode="auto">
          <a:xfrm>
            <a:off x="2376612" y="4182410"/>
            <a:ext cx="4946239" cy="16524"/>
          </a:xfrm>
          <a:custGeom>
            <a:avLst/>
            <a:gdLst>
              <a:gd name="T0" fmla="*/ 0 w 4379"/>
              <a:gd name="T1" fmla="*/ 0 h 16"/>
              <a:gd name="T2" fmla="*/ 0 w 4379"/>
              <a:gd name="T3" fmla="*/ 5 h 16"/>
              <a:gd name="T4" fmla="*/ 432 w 4379"/>
              <a:gd name="T5" fmla="*/ 5 h 16"/>
              <a:gd name="T6" fmla="*/ 432 w 4379"/>
              <a:gd name="T7" fmla="*/ 1 h 16"/>
              <a:gd name="T8" fmla="*/ 0 w 4379"/>
              <a:gd name="T9" fmla="*/ 0 h 16"/>
              <a:gd name="T10" fmla="*/ 0 60000 65536"/>
              <a:gd name="T11" fmla="*/ 0 60000 65536"/>
              <a:gd name="T12" fmla="*/ 0 60000 65536"/>
              <a:gd name="T13" fmla="*/ 0 60000 65536"/>
              <a:gd name="T14" fmla="*/ 0 60000 65536"/>
              <a:gd name="T15" fmla="*/ 0 w 4379"/>
              <a:gd name="T16" fmla="*/ 0 h 16"/>
              <a:gd name="T17" fmla="*/ 4379 w 4379"/>
              <a:gd name="T18" fmla="*/ 16 h 16"/>
            </a:gdLst>
            <a:ahLst/>
            <a:cxnLst>
              <a:cxn ang="T10">
                <a:pos x="T0" y="T1"/>
              </a:cxn>
              <a:cxn ang="T11">
                <a:pos x="T2" y="T3"/>
              </a:cxn>
              <a:cxn ang="T12">
                <a:pos x="T4" y="T5"/>
              </a:cxn>
              <a:cxn ang="T13">
                <a:pos x="T6" y="T7"/>
              </a:cxn>
              <a:cxn ang="T14">
                <a:pos x="T8" y="T9"/>
              </a:cxn>
            </a:cxnLst>
            <a:rect l="T15" t="T16" r="T17" b="T18"/>
            <a:pathLst>
              <a:path w="4379" h="16">
                <a:moveTo>
                  <a:pt x="0" y="0"/>
                </a:moveTo>
                <a:lnTo>
                  <a:pt x="0" y="15"/>
                </a:lnTo>
                <a:lnTo>
                  <a:pt x="4379" y="16"/>
                </a:lnTo>
                <a:lnTo>
                  <a:pt x="4379" y="1"/>
                </a:lnTo>
                <a:lnTo>
                  <a:pt x="0" y="0"/>
                </a:lnTo>
                <a:close/>
              </a:path>
            </a:pathLst>
          </a:custGeom>
          <a:solidFill>
            <a:srgbClr val="FFFFFF"/>
          </a:solidFill>
          <a:ln w="9525">
            <a:noFill/>
            <a:round/>
            <a:headEnd/>
            <a:tailEnd/>
          </a:ln>
        </p:spPr>
        <p:txBody>
          <a:bodyPr/>
          <a:lstStyle/>
          <a:p>
            <a:endParaRPr lang="en-US"/>
          </a:p>
        </p:txBody>
      </p:sp>
      <p:sp>
        <p:nvSpPr>
          <p:cNvPr id="10" name="Rectangle 29"/>
          <p:cNvSpPr>
            <a:spLocks noChangeArrowheads="1"/>
          </p:cNvSpPr>
          <p:nvPr/>
        </p:nvSpPr>
        <p:spPr bwMode="auto">
          <a:xfrm>
            <a:off x="2994892" y="4203676"/>
            <a:ext cx="495289" cy="203372"/>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11" name="Rectangle 30"/>
          <p:cNvSpPr>
            <a:spLocks noChangeArrowheads="1"/>
          </p:cNvSpPr>
          <p:nvPr/>
        </p:nvSpPr>
        <p:spPr bwMode="auto">
          <a:xfrm>
            <a:off x="2870239" y="4215116"/>
            <a:ext cx="769441" cy="215444"/>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400" b="1">
                <a:solidFill>
                  <a:schemeClr val="accent5">
                    <a:lumMod val="50000"/>
                  </a:schemeClr>
                </a:solidFill>
                <a:latin typeface="Century Gothic" pitchFamily="34" charset="0"/>
              </a:rPr>
              <a:t>18-34 yrs</a:t>
            </a:r>
          </a:p>
        </p:txBody>
      </p:sp>
      <p:sp>
        <p:nvSpPr>
          <p:cNvPr id="12" name="Rectangle 31"/>
          <p:cNvSpPr>
            <a:spLocks noChangeArrowheads="1"/>
          </p:cNvSpPr>
          <p:nvPr/>
        </p:nvSpPr>
        <p:spPr bwMode="auto">
          <a:xfrm>
            <a:off x="3674668" y="3758300"/>
            <a:ext cx="289195" cy="202101"/>
          </a:xfrm>
          <a:prstGeom prst="rect">
            <a:avLst/>
          </a:prstGeom>
          <a:noFill/>
          <a:ln w="9525">
            <a:noFill/>
            <a:miter lim="800000"/>
            <a:headEnd/>
            <a:tailEnd/>
          </a:ln>
        </p:spPr>
        <p:txBody>
          <a:bodyPr/>
          <a:lstStyle/>
          <a:p>
            <a:endParaRPr lang="en-US"/>
          </a:p>
        </p:txBody>
      </p:sp>
      <p:sp>
        <p:nvSpPr>
          <p:cNvPr id="13" name="Rectangle 32"/>
          <p:cNvSpPr>
            <a:spLocks noChangeArrowheads="1"/>
          </p:cNvSpPr>
          <p:nvPr/>
        </p:nvSpPr>
        <p:spPr bwMode="auto">
          <a:xfrm>
            <a:off x="4643638" y="4203676"/>
            <a:ext cx="495289" cy="203372"/>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14" name="Rectangle 33"/>
          <p:cNvSpPr>
            <a:spLocks noChangeArrowheads="1"/>
          </p:cNvSpPr>
          <p:nvPr/>
        </p:nvSpPr>
        <p:spPr bwMode="auto">
          <a:xfrm>
            <a:off x="4449179" y="4226556"/>
            <a:ext cx="769441" cy="215444"/>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400" b="1">
                <a:solidFill>
                  <a:schemeClr val="accent5">
                    <a:lumMod val="50000"/>
                  </a:schemeClr>
                </a:solidFill>
                <a:latin typeface="Century Gothic" pitchFamily="34" charset="0"/>
              </a:rPr>
              <a:t>35-49 yrs</a:t>
            </a:r>
          </a:p>
        </p:txBody>
      </p:sp>
      <p:sp>
        <p:nvSpPr>
          <p:cNvPr id="15" name="Rectangle 34"/>
          <p:cNvSpPr>
            <a:spLocks noChangeArrowheads="1"/>
          </p:cNvSpPr>
          <p:nvPr/>
        </p:nvSpPr>
        <p:spPr bwMode="auto">
          <a:xfrm>
            <a:off x="5325076" y="3758300"/>
            <a:ext cx="287533" cy="202101"/>
          </a:xfrm>
          <a:prstGeom prst="rect">
            <a:avLst/>
          </a:prstGeom>
          <a:noFill/>
          <a:ln w="9525">
            <a:noFill/>
            <a:miter lim="800000"/>
            <a:headEnd/>
            <a:tailEnd/>
          </a:ln>
        </p:spPr>
        <p:txBody>
          <a:bodyPr/>
          <a:lstStyle/>
          <a:p>
            <a:endParaRPr lang="en-US"/>
          </a:p>
        </p:txBody>
      </p:sp>
      <p:sp>
        <p:nvSpPr>
          <p:cNvPr id="16" name="Rectangle 35"/>
          <p:cNvSpPr>
            <a:spLocks noChangeArrowheads="1"/>
          </p:cNvSpPr>
          <p:nvPr/>
        </p:nvSpPr>
        <p:spPr bwMode="auto">
          <a:xfrm>
            <a:off x="6365514" y="4203676"/>
            <a:ext cx="355677" cy="203372"/>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17" name="Rectangle 36"/>
          <p:cNvSpPr>
            <a:spLocks noChangeArrowheads="1"/>
          </p:cNvSpPr>
          <p:nvPr/>
        </p:nvSpPr>
        <p:spPr bwMode="auto">
          <a:xfrm>
            <a:off x="6141138" y="4226556"/>
            <a:ext cx="599523" cy="215444"/>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400" b="1">
                <a:solidFill>
                  <a:schemeClr val="accent5">
                    <a:lumMod val="50000"/>
                  </a:schemeClr>
                </a:solidFill>
                <a:latin typeface="Century Gothic" pitchFamily="34" charset="0"/>
              </a:rPr>
              <a:t>50+ yrs</a:t>
            </a:r>
          </a:p>
        </p:txBody>
      </p:sp>
      <p:sp>
        <p:nvSpPr>
          <p:cNvPr id="18" name="Rectangle 37"/>
          <p:cNvSpPr>
            <a:spLocks noChangeArrowheads="1"/>
          </p:cNvSpPr>
          <p:nvPr/>
        </p:nvSpPr>
        <p:spPr bwMode="auto">
          <a:xfrm>
            <a:off x="6973822" y="3758300"/>
            <a:ext cx="287533" cy="202101"/>
          </a:xfrm>
          <a:prstGeom prst="rect">
            <a:avLst/>
          </a:prstGeom>
          <a:noFill/>
          <a:ln w="9525">
            <a:noFill/>
            <a:miter lim="800000"/>
            <a:headEnd/>
            <a:tailEnd/>
          </a:ln>
        </p:spPr>
        <p:txBody>
          <a:bodyPr/>
          <a:lstStyle/>
          <a:p>
            <a:endParaRPr lang="en-US"/>
          </a:p>
        </p:txBody>
      </p:sp>
      <p:sp>
        <p:nvSpPr>
          <p:cNvPr id="19" name="Rectangle 10"/>
          <p:cNvSpPr>
            <a:spLocks noChangeArrowheads="1"/>
          </p:cNvSpPr>
          <p:nvPr/>
        </p:nvSpPr>
        <p:spPr bwMode="auto">
          <a:xfrm>
            <a:off x="2790461" y="3034285"/>
            <a:ext cx="824373" cy="1132530"/>
          </a:xfrm>
          <a:prstGeom prst="rect">
            <a:avLst/>
          </a:prstGeom>
          <a:solidFill>
            <a:schemeClr val="accent5">
              <a:lumMod val="75000"/>
            </a:schemeClr>
          </a:solidFill>
          <a:ln w="11113">
            <a:solidFill>
              <a:srgbClr val="FFFFFF"/>
            </a:solidFill>
            <a:miter lim="800000"/>
            <a:headEnd/>
            <a:tailEnd/>
          </a:ln>
        </p:spPr>
        <p:txBody>
          <a:bodyPr/>
          <a:lstStyle/>
          <a:p>
            <a:endParaRPr lang="en-US"/>
          </a:p>
        </p:txBody>
      </p:sp>
      <p:sp>
        <p:nvSpPr>
          <p:cNvPr id="20" name="Rectangle 11"/>
          <p:cNvSpPr>
            <a:spLocks noChangeArrowheads="1"/>
          </p:cNvSpPr>
          <p:nvPr/>
        </p:nvSpPr>
        <p:spPr bwMode="auto">
          <a:xfrm>
            <a:off x="2790461" y="2220795"/>
            <a:ext cx="824373" cy="813490"/>
          </a:xfrm>
          <a:prstGeom prst="rect">
            <a:avLst/>
          </a:prstGeom>
          <a:solidFill>
            <a:schemeClr val="accent5">
              <a:lumMod val="60000"/>
              <a:lumOff val="40000"/>
            </a:schemeClr>
          </a:solidFill>
          <a:ln w="11113">
            <a:solidFill>
              <a:srgbClr val="FFFFFF"/>
            </a:solidFill>
            <a:miter lim="800000"/>
            <a:headEnd/>
            <a:tailEnd/>
          </a:ln>
        </p:spPr>
        <p:txBody>
          <a:bodyPr/>
          <a:lstStyle/>
          <a:p>
            <a:endParaRPr lang="en-US">
              <a:solidFill>
                <a:schemeClr val="accent5">
                  <a:lumMod val="50000"/>
                </a:schemeClr>
              </a:solidFill>
            </a:endParaRPr>
          </a:p>
        </p:txBody>
      </p:sp>
      <p:sp>
        <p:nvSpPr>
          <p:cNvPr id="21" name="Rectangle 12"/>
          <p:cNvSpPr>
            <a:spLocks noChangeArrowheads="1"/>
          </p:cNvSpPr>
          <p:nvPr/>
        </p:nvSpPr>
        <p:spPr bwMode="auto">
          <a:xfrm>
            <a:off x="3097939" y="3057164"/>
            <a:ext cx="202769" cy="183035"/>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22" name="Rectangle 13"/>
          <p:cNvSpPr>
            <a:spLocks noChangeArrowheads="1"/>
          </p:cNvSpPr>
          <p:nvPr/>
        </p:nvSpPr>
        <p:spPr bwMode="auto">
          <a:xfrm>
            <a:off x="3023147" y="2803317"/>
            <a:ext cx="407163"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29%</a:t>
            </a:r>
          </a:p>
        </p:txBody>
      </p:sp>
      <p:sp>
        <p:nvSpPr>
          <p:cNvPr id="23" name="Rectangle 15"/>
          <p:cNvSpPr>
            <a:spLocks noChangeArrowheads="1"/>
          </p:cNvSpPr>
          <p:nvPr/>
        </p:nvSpPr>
        <p:spPr bwMode="auto">
          <a:xfrm>
            <a:off x="3036443" y="1986354"/>
            <a:ext cx="407163"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54%</a:t>
            </a:r>
          </a:p>
        </p:txBody>
      </p:sp>
      <p:sp>
        <p:nvSpPr>
          <p:cNvPr id="24" name="Rectangle 16"/>
          <p:cNvSpPr>
            <a:spLocks noChangeArrowheads="1"/>
          </p:cNvSpPr>
          <p:nvPr/>
        </p:nvSpPr>
        <p:spPr bwMode="auto">
          <a:xfrm>
            <a:off x="4439207" y="3310109"/>
            <a:ext cx="822711" cy="856706"/>
          </a:xfrm>
          <a:prstGeom prst="rect">
            <a:avLst/>
          </a:prstGeom>
          <a:solidFill>
            <a:schemeClr val="accent5">
              <a:lumMod val="75000"/>
            </a:schemeClr>
          </a:solidFill>
          <a:ln w="11113">
            <a:solidFill>
              <a:srgbClr val="FFFFFF"/>
            </a:solidFill>
            <a:miter lim="800000"/>
            <a:headEnd/>
            <a:tailEnd/>
          </a:ln>
        </p:spPr>
        <p:txBody>
          <a:bodyPr/>
          <a:lstStyle/>
          <a:p>
            <a:endParaRPr lang="en-US"/>
          </a:p>
        </p:txBody>
      </p:sp>
      <p:sp>
        <p:nvSpPr>
          <p:cNvPr id="25" name="Rectangle 17"/>
          <p:cNvSpPr>
            <a:spLocks noChangeArrowheads="1"/>
          </p:cNvSpPr>
          <p:nvPr/>
        </p:nvSpPr>
        <p:spPr bwMode="auto">
          <a:xfrm>
            <a:off x="4439207" y="2529667"/>
            <a:ext cx="822711" cy="781712"/>
          </a:xfrm>
          <a:prstGeom prst="rect">
            <a:avLst/>
          </a:prstGeom>
          <a:solidFill>
            <a:schemeClr val="accent5">
              <a:lumMod val="60000"/>
              <a:lumOff val="40000"/>
            </a:schemeClr>
          </a:solidFill>
          <a:ln w="11113">
            <a:solidFill>
              <a:srgbClr val="FFFFFF"/>
            </a:solidFill>
            <a:miter lim="800000"/>
            <a:headEnd/>
            <a:tailEnd/>
          </a:ln>
        </p:spPr>
        <p:txBody>
          <a:bodyPr/>
          <a:lstStyle/>
          <a:p>
            <a:endParaRPr lang="en-US"/>
          </a:p>
        </p:txBody>
      </p:sp>
      <p:sp>
        <p:nvSpPr>
          <p:cNvPr id="26" name="Rectangle 18"/>
          <p:cNvSpPr>
            <a:spLocks noChangeArrowheads="1"/>
          </p:cNvSpPr>
          <p:nvPr/>
        </p:nvSpPr>
        <p:spPr bwMode="auto">
          <a:xfrm>
            <a:off x="4723416" y="3330445"/>
            <a:ext cx="202769" cy="181764"/>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27" name="Rectangle 19"/>
          <p:cNvSpPr>
            <a:spLocks noChangeArrowheads="1"/>
          </p:cNvSpPr>
          <p:nvPr/>
        </p:nvSpPr>
        <p:spPr bwMode="auto">
          <a:xfrm>
            <a:off x="4695162" y="3084224"/>
            <a:ext cx="407163"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22%</a:t>
            </a:r>
          </a:p>
        </p:txBody>
      </p:sp>
      <p:sp>
        <p:nvSpPr>
          <p:cNvPr id="28" name="Rectangle 20"/>
          <p:cNvSpPr>
            <a:spLocks noChangeArrowheads="1"/>
          </p:cNvSpPr>
          <p:nvPr/>
        </p:nvSpPr>
        <p:spPr bwMode="auto">
          <a:xfrm>
            <a:off x="4779926" y="2150886"/>
            <a:ext cx="201107" cy="181764"/>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29" name="Rectangle 21"/>
          <p:cNvSpPr>
            <a:spLocks noChangeArrowheads="1"/>
          </p:cNvSpPr>
          <p:nvPr/>
        </p:nvSpPr>
        <p:spPr bwMode="auto">
          <a:xfrm>
            <a:off x="4695162" y="2288307"/>
            <a:ext cx="407163"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40%</a:t>
            </a:r>
          </a:p>
        </p:txBody>
      </p:sp>
      <p:sp>
        <p:nvSpPr>
          <p:cNvPr id="30" name="Rectangle 22"/>
          <p:cNvSpPr>
            <a:spLocks noChangeArrowheads="1"/>
          </p:cNvSpPr>
          <p:nvPr/>
        </p:nvSpPr>
        <p:spPr bwMode="auto">
          <a:xfrm>
            <a:off x="6084629" y="3579577"/>
            <a:ext cx="826035" cy="587238"/>
          </a:xfrm>
          <a:prstGeom prst="rect">
            <a:avLst/>
          </a:prstGeom>
          <a:solidFill>
            <a:schemeClr val="accent5">
              <a:lumMod val="75000"/>
            </a:schemeClr>
          </a:solidFill>
          <a:ln w="11113">
            <a:solidFill>
              <a:srgbClr val="FFFFFF"/>
            </a:solidFill>
            <a:miter lim="800000"/>
            <a:headEnd/>
            <a:tailEnd/>
          </a:ln>
        </p:spPr>
        <p:txBody>
          <a:bodyPr/>
          <a:lstStyle/>
          <a:p>
            <a:endParaRPr lang="en-US"/>
          </a:p>
        </p:txBody>
      </p:sp>
      <p:sp>
        <p:nvSpPr>
          <p:cNvPr id="31" name="Rectangle 23"/>
          <p:cNvSpPr>
            <a:spLocks noChangeArrowheads="1"/>
          </p:cNvSpPr>
          <p:nvPr/>
        </p:nvSpPr>
        <p:spPr bwMode="auto">
          <a:xfrm>
            <a:off x="6084629" y="2842352"/>
            <a:ext cx="826035" cy="737225"/>
          </a:xfrm>
          <a:prstGeom prst="rect">
            <a:avLst/>
          </a:prstGeom>
          <a:solidFill>
            <a:schemeClr val="accent5">
              <a:lumMod val="60000"/>
              <a:lumOff val="40000"/>
            </a:schemeClr>
          </a:solidFill>
          <a:ln w="11113">
            <a:solidFill>
              <a:srgbClr val="FFFFFF"/>
            </a:solidFill>
            <a:miter lim="800000"/>
            <a:headEnd/>
            <a:tailEnd/>
          </a:ln>
        </p:spPr>
        <p:txBody>
          <a:bodyPr/>
          <a:lstStyle/>
          <a:p>
            <a:endParaRPr lang="en-US">
              <a:solidFill>
                <a:schemeClr val="accent5">
                  <a:lumMod val="50000"/>
                </a:schemeClr>
              </a:solidFill>
            </a:endParaRPr>
          </a:p>
        </p:txBody>
      </p:sp>
      <p:sp>
        <p:nvSpPr>
          <p:cNvPr id="32" name="Rectangle 25"/>
          <p:cNvSpPr>
            <a:spLocks noChangeArrowheads="1"/>
          </p:cNvSpPr>
          <p:nvPr/>
        </p:nvSpPr>
        <p:spPr bwMode="auto">
          <a:xfrm>
            <a:off x="6339770" y="3356447"/>
            <a:ext cx="407163"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15%</a:t>
            </a:r>
          </a:p>
        </p:txBody>
      </p:sp>
      <p:sp>
        <p:nvSpPr>
          <p:cNvPr id="33" name="Rectangle 26"/>
          <p:cNvSpPr>
            <a:spLocks noChangeArrowheads="1"/>
          </p:cNvSpPr>
          <p:nvPr/>
        </p:nvSpPr>
        <p:spPr bwMode="auto">
          <a:xfrm>
            <a:off x="6460251" y="2421626"/>
            <a:ext cx="201107" cy="183035"/>
          </a:xfrm>
          <a:prstGeom prst="rect">
            <a:avLst/>
          </a:prstGeom>
          <a:noFill/>
          <a:ln w="9525">
            <a:noFill/>
            <a:miter lim="800000"/>
            <a:headEnd/>
            <a:tailEnd/>
          </a:ln>
        </p:spPr>
        <p:txBody>
          <a:bodyPr/>
          <a:lstStyle/>
          <a:p>
            <a:endParaRPr lang="en-US">
              <a:solidFill>
                <a:schemeClr val="accent5">
                  <a:lumMod val="50000"/>
                </a:schemeClr>
              </a:solidFill>
            </a:endParaRPr>
          </a:p>
        </p:txBody>
      </p:sp>
      <p:sp>
        <p:nvSpPr>
          <p:cNvPr id="34" name="Rectangle 27"/>
          <p:cNvSpPr>
            <a:spLocks noChangeArrowheads="1"/>
          </p:cNvSpPr>
          <p:nvPr/>
        </p:nvSpPr>
        <p:spPr bwMode="auto">
          <a:xfrm>
            <a:off x="6345570" y="2626767"/>
            <a:ext cx="407163"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34%</a:t>
            </a:r>
          </a:p>
        </p:txBody>
      </p:sp>
      <p:sp>
        <p:nvSpPr>
          <p:cNvPr id="35" name="Rectangle 43"/>
          <p:cNvSpPr>
            <a:spLocks noChangeArrowheads="1"/>
          </p:cNvSpPr>
          <p:nvPr/>
        </p:nvSpPr>
        <p:spPr bwMode="auto">
          <a:xfrm>
            <a:off x="969445" y="1989976"/>
            <a:ext cx="1530742" cy="246540"/>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Claimed Recall</a:t>
            </a:r>
          </a:p>
        </p:txBody>
      </p:sp>
      <p:sp>
        <p:nvSpPr>
          <p:cNvPr id="36" name="Text Box 51"/>
          <p:cNvSpPr txBox="1">
            <a:spLocks noChangeArrowheads="1"/>
          </p:cNvSpPr>
          <p:nvPr/>
        </p:nvSpPr>
        <p:spPr bwMode="auto">
          <a:xfrm rot="771398">
            <a:off x="3397921" y="1778622"/>
            <a:ext cx="2764011" cy="369332"/>
          </a:xfrm>
          <a:prstGeom prst="rect">
            <a:avLst/>
          </a:prstGeom>
          <a:noFill/>
          <a:ln w="9525">
            <a:noFill/>
            <a:miter lim="800000"/>
            <a:headEnd/>
            <a:tailEnd/>
          </a:ln>
        </p:spPr>
        <p:txBody>
          <a:bodyPr wrap="square">
            <a:spAutoFit/>
          </a:bodyPr>
          <a:lstStyle/>
          <a:p>
            <a:pPr algn="ctr" eaLnBrk="0" hangingPunct="0">
              <a:buClrTx/>
            </a:pPr>
            <a:r>
              <a:rPr lang="en-US" b="1" dirty="0">
                <a:solidFill>
                  <a:schemeClr val="accent5">
                    <a:lumMod val="75000"/>
                  </a:schemeClr>
                </a:solidFill>
                <a:latin typeface="Century Gothic" pitchFamily="34" charset="0"/>
              </a:rPr>
              <a:t>Better Ad Recall</a:t>
            </a:r>
          </a:p>
        </p:txBody>
      </p:sp>
      <p:sp>
        <p:nvSpPr>
          <p:cNvPr id="37" name="Text Box 59"/>
          <p:cNvSpPr txBox="1">
            <a:spLocks noChangeArrowheads="1"/>
          </p:cNvSpPr>
          <p:nvPr/>
        </p:nvSpPr>
        <p:spPr bwMode="auto">
          <a:xfrm>
            <a:off x="3097939" y="5986758"/>
            <a:ext cx="4476750" cy="184666"/>
          </a:xfrm>
          <a:prstGeom prst="rect">
            <a:avLst/>
          </a:prstGeom>
          <a:noFill/>
          <a:ln w="9525" algn="ctr">
            <a:noFill/>
            <a:miter lim="800000"/>
            <a:headEnd/>
            <a:tailEnd/>
          </a:ln>
        </p:spPr>
        <p:txBody>
          <a:bodyPr lIns="0" tIns="0" rIns="0" bIns="0">
            <a:spAutoFit/>
          </a:bodyPr>
          <a:lstStyle/>
          <a:p>
            <a:r>
              <a:rPr lang="en-CA" sz="1200" u="sng" dirty="0"/>
              <a:t>Source</a:t>
            </a:r>
            <a:r>
              <a:rPr lang="en-CA" sz="1200" dirty="0"/>
              <a:t>:  Ipsos  ASI:Live database</a:t>
            </a:r>
          </a:p>
        </p:txBody>
      </p:sp>
      <p:sp>
        <p:nvSpPr>
          <p:cNvPr id="38" name="AutoShape 55"/>
          <p:cNvSpPr>
            <a:spLocks noChangeArrowheads="1"/>
          </p:cNvSpPr>
          <p:nvPr/>
        </p:nvSpPr>
        <p:spPr bwMode="auto">
          <a:xfrm>
            <a:off x="2790461" y="3739195"/>
            <a:ext cx="4066377" cy="507504"/>
          </a:xfrm>
          <a:prstGeom prst="rightArrow">
            <a:avLst>
              <a:gd name="adj1" fmla="val 75593"/>
              <a:gd name="adj2" fmla="val 79658"/>
            </a:avLst>
          </a:prstGeom>
          <a:solidFill>
            <a:schemeClr val="tx1">
              <a:lumMod val="60000"/>
              <a:lumOff val="40000"/>
            </a:schemeClr>
          </a:solidFill>
          <a:ln w="9525" algn="ctr">
            <a:noFill/>
            <a:miter lim="800000"/>
            <a:headEnd/>
            <a:tailEnd/>
          </a:ln>
        </p:spPr>
        <p:txBody>
          <a:bodyPr wrap="square" lIns="0" tIns="0" rIns="0" bIns="0" anchor="ctr">
            <a:spAutoFit/>
          </a:bodyPr>
          <a:lstStyle/>
          <a:p>
            <a:endParaRPr lang="en-US"/>
          </a:p>
          <a:p>
            <a:endParaRPr lang="en-US" sz="700"/>
          </a:p>
        </p:txBody>
      </p:sp>
      <p:sp>
        <p:nvSpPr>
          <p:cNvPr id="39" name="Text Box 54"/>
          <p:cNvSpPr txBox="1">
            <a:spLocks noChangeArrowheads="1"/>
          </p:cNvSpPr>
          <p:nvPr/>
        </p:nvSpPr>
        <p:spPr bwMode="auto">
          <a:xfrm>
            <a:off x="4557212" y="3803566"/>
            <a:ext cx="2036002" cy="400110"/>
          </a:xfrm>
          <a:prstGeom prst="rect">
            <a:avLst/>
          </a:prstGeom>
          <a:noFill/>
          <a:ln w="9525">
            <a:noFill/>
            <a:miter lim="800000"/>
            <a:headEnd/>
            <a:tailEnd/>
          </a:ln>
        </p:spPr>
        <p:txBody>
          <a:bodyPr>
            <a:spAutoFit/>
          </a:bodyPr>
          <a:lstStyle/>
          <a:p>
            <a:pPr algn="ctr" eaLnBrk="0" hangingPunct="0">
              <a:buClrTx/>
            </a:pPr>
            <a:r>
              <a:rPr lang="en-US" sz="2000" b="1" dirty="0">
                <a:solidFill>
                  <a:schemeClr val="bg1"/>
                </a:solidFill>
              </a:rPr>
              <a:t>Watch more TV</a:t>
            </a:r>
          </a:p>
        </p:txBody>
      </p:sp>
      <p:grpSp>
        <p:nvGrpSpPr>
          <p:cNvPr id="40" name="Group 406"/>
          <p:cNvGrpSpPr>
            <a:grpSpLocks/>
          </p:cNvGrpSpPr>
          <p:nvPr/>
        </p:nvGrpSpPr>
        <p:grpSpPr bwMode="auto">
          <a:xfrm>
            <a:off x="224694" y="4716851"/>
            <a:ext cx="3265487" cy="1050131"/>
            <a:chOff x="3285" y="2754"/>
            <a:chExt cx="2331" cy="882"/>
          </a:xfrm>
        </p:grpSpPr>
        <p:sp>
          <p:nvSpPr>
            <p:cNvPr id="41" name="AutoShape 407"/>
            <p:cNvSpPr>
              <a:spLocks noChangeArrowheads="1"/>
            </p:cNvSpPr>
            <p:nvPr/>
          </p:nvSpPr>
          <p:spPr bwMode="auto">
            <a:xfrm>
              <a:off x="3285" y="2754"/>
              <a:ext cx="2331" cy="882"/>
            </a:xfrm>
            <a:prstGeom prst="wedgeRoundRectCallout">
              <a:avLst>
                <a:gd name="adj1" fmla="val -60360"/>
                <a:gd name="adj2" fmla="val 26394"/>
                <a:gd name="adj3" fmla="val 16667"/>
              </a:avLst>
            </a:prstGeom>
            <a:solidFill>
              <a:srgbClr val="FF9933"/>
            </a:solidFill>
            <a:ln w="9525" algn="ctr">
              <a:noFill/>
              <a:miter lim="800000"/>
              <a:headEnd/>
              <a:tailEnd/>
            </a:ln>
          </p:spPr>
          <p:txBody>
            <a:bodyPr lIns="0" tIns="0" rIns="0" bIns="0"/>
            <a:lstStyle/>
            <a:p>
              <a:pPr algn="ctr"/>
              <a:endParaRPr lang="en-US" sz="1600"/>
            </a:p>
          </p:txBody>
        </p:sp>
        <p:sp>
          <p:nvSpPr>
            <p:cNvPr id="42" name="Text Box 408"/>
            <p:cNvSpPr txBox="1">
              <a:spLocks noChangeArrowheads="1"/>
            </p:cNvSpPr>
            <p:nvPr/>
          </p:nvSpPr>
          <p:spPr bwMode="auto">
            <a:xfrm>
              <a:off x="3324" y="2891"/>
              <a:ext cx="2203" cy="698"/>
            </a:xfrm>
            <a:prstGeom prst="rect">
              <a:avLst/>
            </a:prstGeom>
            <a:noFill/>
            <a:ln w="9525" algn="ctr">
              <a:noFill/>
              <a:miter lim="800000"/>
              <a:headEnd/>
              <a:tailEnd/>
            </a:ln>
          </p:spPr>
          <p:txBody>
            <a:bodyPr wrap="square" lIns="0" tIns="0" rIns="0" bIns="0">
              <a:spAutoFit/>
            </a:bodyPr>
            <a:lstStyle/>
            <a:p>
              <a:pPr algn="ctr">
                <a:lnSpc>
                  <a:spcPct val="90000"/>
                </a:lnSpc>
              </a:pPr>
              <a:r>
                <a:rPr lang="en-US" sz="2000" b="1" dirty="0">
                  <a:solidFill>
                    <a:schemeClr val="bg1"/>
                  </a:solidFill>
                </a:rPr>
                <a:t>Efficient media planning is not based on media consumption data</a:t>
              </a:r>
            </a:p>
          </p:txBody>
        </p:sp>
      </p:grpSp>
      <p:sp>
        <p:nvSpPr>
          <p:cNvPr id="43" name="Rectangle 43"/>
          <p:cNvSpPr>
            <a:spLocks noChangeArrowheads="1"/>
          </p:cNvSpPr>
          <p:nvPr/>
        </p:nvSpPr>
        <p:spPr bwMode="auto">
          <a:xfrm>
            <a:off x="1142443" y="3057164"/>
            <a:ext cx="1357744" cy="246221"/>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600" b="1" dirty="0">
                <a:solidFill>
                  <a:schemeClr val="accent5">
                    <a:lumMod val="50000"/>
                  </a:schemeClr>
                </a:solidFill>
                <a:latin typeface="Century Gothic" pitchFamily="34" charset="0"/>
              </a:rPr>
              <a:t>Proven Recall</a:t>
            </a:r>
          </a:p>
        </p:txBody>
      </p:sp>
    </p:spTree>
    <p:extLst>
      <p:ext uri="{BB962C8B-B14F-4D97-AF65-F5344CB8AC3E}">
        <p14:creationId xmlns:p14="http://schemas.microsoft.com/office/powerpoint/2010/main" val="27295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4000"/>
                            </p:stCondLst>
                            <p:childTnLst>
                              <p:par>
                                <p:cTn id="9" presetID="9" presetClass="entr" presetSubtype="0" fill="hold" nodeType="afterEffect">
                                  <p:stCondLst>
                                    <p:cond delay="400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5297" y="424823"/>
            <a:ext cx="8654595" cy="38779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CA" sz="2800" dirty="0"/>
              <a:t>Furthermore, ‘Attention’ varies by type of show</a:t>
            </a:r>
            <a:endParaRPr lang="en-US" sz="2800" dirty="0"/>
          </a:p>
        </p:txBody>
      </p:sp>
      <p:sp>
        <p:nvSpPr>
          <p:cNvPr id="5" name="Rectangle 3"/>
          <p:cNvSpPr txBox="1">
            <a:spLocks noChangeArrowheads="1"/>
          </p:cNvSpPr>
          <p:nvPr/>
        </p:nvSpPr>
        <p:spPr>
          <a:xfrm>
            <a:off x="436251" y="929059"/>
            <a:ext cx="8206436" cy="1071563"/>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None/>
            </a:pPr>
            <a:r>
              <a:rPr lang="en-US" sz="1800" b="1" cap="none">
                <a:solidFill>
                  <a:schemeClr val="tx2">
                    <a:lumMod val="60000"/>
                    <a:lumOff val="40000"/>
                  </a:schemeClr>
                </a:solidFill>
              </a:rPr>
              <a:t>The </a:t>
            </a:r>
            <a:r>
              <a:rPr lang="en-US" sz="1800" b="1" u="sng" cap="none">
                <a:solidFill>
                  <a:schemeClr val="tx2">
                    <a:lumMod val="60000"/>
                    <a:lumOff val="40000"/>
                  </a:schemeClr>
                </a:solidFill>
              </a:rPr>
              <a:t>likelihood to watch one particular show</a:t>
            </a:r>
            <a:r>
              <a:rPr lang="en-US" sz="1800" b="1" cap="none">
                <a:solidFill>
                  <a:schemeClr val="tx2">
                    <a:lumMod val="60000"/>
                    <a:lumOff val="40000"/>
                  </a:schemeClr>
                </a:solidFill>
              </a:rPr>
              <a:t> (versus switching or doing something else) differs by the type of show being watched... </a:t>
            </a:r>
            <a:endParaRPr lang="en-US" sz="1800" b="1" cap="none" dirty="0">
              <a:solidFill>
                <a:schemeClr val="tx2">
                  <a:lumMod val="60000"/>
                  <a:lumOff val="40000"/>
                </a:schemeClr>
              </a:solidFill>
            </a:endParaRPr>
          </a:p>
        </p:txBody>
      </p:sp>
      <p:grpSp>
        <p:nvGrpSpPr>
          <p:cNvPr id="6" name="Group 5"/>
          <p:cNvGrpSpPr/>
          <p:nvPr/>
        </p:nvGrpSpPr>
        <p:grpSpPr>
          <a:xfrm>
            <a:off x="665843" y="1520891"/>
            <a:ext cx="7695520" cy="3206354"/>
            <a:chOff x="754743" y="1280540"/>
            <a:chExt cx="7695520" cy="3206354"/>
          </a:xfrm>
        </p:grpSpPr>
        <p:graphicFrame>
          <p:nvGraphicFramePr>
            <p:cNvPr id="7" name="Object 5"/>
            <p:cNvGraphicFramePr>
              <a:graphicFrameLocks noChangeAspect="1"/>
            </p:cNvGraphicFramePr>
            <p:nvPr>
              <p:extLst>
                <p:ext uri="{D42A27DB-BD31-4B8C-83A1-F6EECF244321}">
                  <p14:modId xmlns:p14="http://schemas.microsoft.com/office/powerpoint/2010/main" val="3124640992"/>
                </p:ext>
              </p:extLst>
            </p:nvPr>
          </p:nvGraphicFramePr>
          <p:xfrm>
            <a:off x="2233613" y="1280540"/>
            <a:ext cx="6216650" cy="3206354"/>
          </p:xfrm>
          <a:graphic>
            <a:graphicData uri="http://schemas.openxmlformats.org/presentationml/2006/ole">
              <mc:AlternateContent xmlns:mc="http://schemas.openxmlformats.org/markup-compatibility/2006">
                <mc:Choice xmlns:v="urn:schemas-microsoft-com:vml" Requires="v">
                  <p:oleObj spid="_x0000_s30725" name="Chart" r:id="rId3" imgW="6893280" imgH="5081400" progId="MSGraph.Chart.8">
                    <p:embed/>
                  </p:oleObj>
                </mc:Choice>
                <mc:Fallback>
                  <p:oleObj name="Chart" r:id="rId3" imgW="6893280" imgH="5081400" progId="MSGraph.Chart.8">
                    <p:embed/>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1280540"/>
                          <a:ext cx="6216650" cy="320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5A58"/>
                              </a:solidFill>
                              <a:miter lim="800000"/>
                              <a:headEnd/>
                              <a:tailEnd/>
                            </a14:hiddenLine>
                          </a:ext>
                        </a:extLst>
                      </p:spPr>
                    </p:pic>
                  </p:oleObj>
                </mc:Fallback>
              </mc:AlternateContent>
            </a:graphicData>
          </a:graphic>
        </p:graphicFrame>
        <p:sp>
          <p:nvSpPr>
            <p:cNvPr id="8" name="Rectangle 7"/>
            <p:cNvSpPr/>
            <p:nvPr/>
          </p:nvSpPr>
          <p:spPr>
            <a:xfrm>
              <a:off x="754743" y="1382138"/>
              <a:ext cx="3088595" cy="295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
            <p:cNvGrpSpPr>
              <a:grpSpLocks/>
            </p:cNvGrpSpPr>
            <p:nvPr/>
          </p:nvGrpSpPr>
          <p:grpSpPr bwMode="auto">
            <a:xfrm>
              <a:off x="1014413" y="1387012"/>
              <a:ext cx="2828925" cy="3031119"/>
              <a:chOff x="480" y="1368"/>
              <a:chExt cx="1782" cy="2733"/>
            </a:xfrm>
          </p:grpSpPr>
          <p:sp>
            <p:nvSpPr>
              <p:cNvPr id="10" name="Text Box 7"/>
              <p:cNvSpPr txBox="1">
                <a:spLocks noChangeArrowheads="1"/>
              </p:cNvSpPr>
              <p:nvPr/>
            </p:nvSpPr>
            <p:spPr bwMode="auto">
              <a:xfrm>
                <a:off x="480" y="1368"/>
                <a:ext cx="464"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Soaps</a:t>
                </a:r>
              </a:p>
            </p:txBody>
          </p:sp>
          <p:sp>
            <p:nvSpPr>
              <p:cNvPr id="11" name="Text Box 8"/>
              <p:cNvSpPr txBox="1">
                <a:spLocks noChangeArrowheads="1"/>
              </p:cNvSpPr>
              <p:nvPr/>
            </p:nvSpPr>
            <p:spPr bwMode="auto">
              <a:xfrm>
                <a:off x="480" y="1656"/>
                <a:ext cx="764"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Reality TV</a:t>
                </a:r>
              </a:p>
            </p:txBody>
          </p:sp>
          <p:sp>
            <p:nvSpPr>
              <p:cNvPr id="12" name="Text Box 9"/>
              <p:cNvSpPr txBox="1">
                <a:spLocks noChangeArrowheads="1"/>
              </p:cNvSpPr>
              <p:nvPr/>
            </p:nvSpPr>
            <p:spPr bwMode="auto">
              <a:xfrm>
                <a:off x="480" y="1944"/>
                <a:ext cx="448"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News</a:t>
                </a:r>
              </a:p>
            </p:txBody>
          </p:sp>
          <p:sp>
            <p:nvSpPr>
              <p:cNvPr id="13" name="Text Box 10"/>
              <p:cNvSpPr txBox="1">
                <a:spLocks noChangeArrowheads="1"/>
              </p:cNvSpPr>
              <p:nvPr/>
            </p:nvSpPr>
            <p:spPr bwMode="auto">
              <a:xfrm>
                <a:off x="480" y="2184"/>
                <a:ext cx="868"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dirty="0">
                    <a:latin typeface="Times New Roman" pitchFamily="18" charset="0"/>
                  </a:rPr>
                  <a:t>Investigative</a:t>
                </a:r>
              </a:p>
            </p:txBody>
          </p:sp>
          <p:sp>
            <p:nvSpPr>
              <p:cNvPr id="14" name="Text Box 11"/>
              <p:cNvSpPr txBox="1">
                <a:spLocks noChangeArrowheads="1"/>
              </p:cNvSpPr>
              <p:nvPr/>
            </p:nvSpPr>
            <p:spPr bwMode="auto">
              <a:xfrm>
                <a:off x="480" y="2472"/>
                <a:ext cx="609"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Comedy</a:t>
                </a:r>
              </a:p>
            </p:txBody>
          </p:sp>
          <p:sp>
            <p:nvSpPr>
              <p:cNvPr id="15" name="Text Box 12"/>
              <p:cNvSpPr txBox="1">
                <a:spLocks noChangeArrowheads="1"/>
              </p:cNvSpPr>
              <p:nvPr/>
            </p:nvSpPr>
            <p:spPr bwMode="auto">
              <a:xfrm>
                <a:off x="480" y="2760"/>
                <a:ext cx="496"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Movie</a:t>
                </a:r>
              </a:p>
            </p:txBody>
          </p:sp>
          <p:sp>
            <p:nvSpPr>
              <p:cNvPr id="16" name="Text Box 13"/>
              <p:cNvSpPr txBox="1">
                <a:spLocks noChangeArrowheads="1"/>
              </p:cNvSpPr>
              <p:nvPr/>
            </p:nvSpPr>
            <p:spPr bwMode="auto">
              <a:xfrm>
                <a:off x="480" y="3000"/>
                <a:ext cx="1782"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TV Magazine/Entertainment</a:t>
                </a:r>
              </a:p>
            </p:txBody>
          </p:sp>
          <p:sp>
            <p:nvSpPr>
              <p:cNvPr id="17" name="Text Box 14"/>
              <p:cNvSpPr txBox="1">
                <a:spLocks noChangeArrowheads="1"/>
              </p:cNvSpPr>
              <p:nvPr/>
            </p:nvSpPr>
            <p:spPr bwMode="auto">
              <a:xfrm>
                <a:off x="480" y="3240"/>
                <a:ext cx="488"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Sports</a:t>
                </a:r>
              </a:p>
            </p:txBody>
          </p:sp>
          <p:sp>
            <p:nvSpPr>
              <p:cNvPr id="18" name="Text Box 15"/>
              <p:cNvSpPr txBox="1">
                <a:spLocks noChangeArrowheads="1"/>
              </p:cNvSpPr>
              <p:nvPr/>
            </p:nvSpPr>
            <p:spPr bwMode="auto">
              <a:xfrm>
                <a:off x="480" y="3528"/>
                <a:ext cx="1385"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History/Documentary</a:t>
                </a:r>
              </a:p>
            </p:txBody>
          </p:sp>
          <p:sp>
            <p:nvSpPr>
              <p:cNvPr id="19" name="Text Box 16"/>
              <p:cNvSpPr txBox="1">
                <a:spLocks noChangeArrowheads="1"/>
              </p:cNvSpPr>
              <p:nvPr/>
            </p:nvSpPr>
            <p:spPr bwMode="auto">
              <a:xfrm>
                <a:off x="480" y="3768"/>
                <a:ext cx="480" cy="333"/>
              </a:xfrm>
              <a:prstGeom prst="rect">
                <a:avLst/>
              </a:prstGeom>
              <a:noFill/>
              <a:ln w="12700">
                <a:noFill/>
                <a:miter lim="800000"/>
                <a:headEnd type="none" w="sm" len="sm"/>
                <a:tailEnd type="none" w="sm" len="sm"/>
              </a:ln>
            </p:spPr>
            <p:txBody>
              <a:bodyPr wrap="none">
                <a:spAutoFit/>
              </a:bodyPr>
              <a:lstStyle/>
              <a:p>
                <a:pPr eaLnBrk="0" hangingPunct="0">
                  <a:spcBef>
                    <a:spcPct val="0"/>
                  </a:spcBef>
                  <a:buClrTx/>
                </a:pPr>
                <a:r>
                  <a:rPr lang="en-US">
                    <a:latin typeface="Times New Roman" pitchFamily="18" charset="0"/>
                  </a:rPr>
                  <a:t>Music</a:t>
                </a:r>
              </a:p>
            </p:txBody>
          </p:sp>
        </p:grpSp>
      </p:grpSp>
      <p:grpSp>
        <p:nvGrpSpPr>
          <p:cNvPr id="20" name="Group 406"/>
          <p:cNvGrpSpPr>
            <a:grpSpLocks/>
          </p:cNvGrpSpPr>
          <p:nvPr/>
        </p:nvGrpSpPr>
        <p:grpSpPr bwMode="auto">
          <a:xfrm>
            <a:off x="436251" y="5159361"/>
            <a:ext cx="3891418" cy="1399581"/>
            <a:chOff x="3285" y="4002"/>
            <a:chExt cx="2331" cy="882"/>
          </a:xfrm>
        </p:grpSpPr>
        <p:sp>
          <p:nvSpPr>
            <p:cNvPr id="21" name="AutoShape 407"/>
            <p:cNvSpPr>
              <a:spLocks noChangeArrowheads="1"/>
            </p:cNvSpPr>
            <p:nvPr/>
          </p:nvSpPr>
          <p:spPr bwMode="auto">
            <a:xfrm>
              <a:off x="3285" y="4002"/>
              <a:ext cx="2331" cy="882"/>
            </a:xfrm>
            <a:prstGeom prst="wedgeRoundRectCallout">
              <a:avLst>
                <a:gd name="adj1" fmla="val -61113"/>
                <a:gd name="adj2" fmla="val 51146"/>
                <a:gd name="adj3" fmla="val 16667"/>
              </a:avLst>
            </a:prstGeom>
            <a:solidFill>
              <a:srgbClr val="FF9933"/>
            </a:solidFill>
            <a:ln w="9525" algn="ctr">
              <a:noFill/>
              <a:miter lim="800000"/>
              <a:headEnd/>
              <a:tailEnd/>
            </a:ln>
          </p:spPr>
          <p:txBody>
            <a:bodyPr lIns="0" tIns="0" rIns="0" bIns="0"/>
            <a:lstStyle/>
            <a:p>
              <a:pPr algn="ctr"/>
              <a:endParaRPr lang="en-US" sz="1600"/>
            </a:p>
          </p:txBody>
        </p:sp>
        <p:sp>
          <p:nvSpPr>
            <p:cNvPr id="22" name="Text Box 408"/>
            <p:cNvSpPr txBox="1">
              <a:spLocks noChangeArrowheads="1"/>
            </p:cNvSpPr>
            <p:nvPr/>
          </p:nvSpPr>
          <p:spPr bwMode="auto">
            <a:xfrm>
              <a:off x="3324" y="4089"/>
              <a:ext cx="2203" cy="698"/>
            </a:xfrm>
            <a:prstGeom prst="rect">
              <a:avLst/>
            </a:prstGeom>
            <a:noFill/>
            <a:ln w="9525" algn="ctr">
              <a:noFill/>
              <a:miter lim="800000"/>
              <a:headEnd/>
              <a:tailEnd/>
            </a:ln>
          </p:spPr>
          <p:txBody>
            <a:bodyPr wrap="square" lIns="0" tIns="0" rIns="0" bIns="0">
              <a:spAutoFit/>
            </a:bodyPr>
            <a:lstStyle/>
            <a:p>
              <a:pPr algn="ctr">
                <a:lnSpc>
                  <a:spcPct val="90000"/>
                </a:lnSpc>
              </a:pPr>
              <a:r>
                <a:rPr lang="en-US" sz="2000" b="1" dirty="0">
                  <a:solidFill>
                    <a:schemeClr val="bg1"/>
                  </a:solidFill>
                </a:rPr>
                <a:t>‘Receptivity’ is a key concept when buying media.  Focus on the quality of the exposures in terms of greater receptivity for each OTS</a:t>
              </a:r>
            </a:p>
          </p:txBody>
        </p:sp>
      </p:grpSp>
      <p:sp>
        <p:nvSpPr>
          <p:cNvPr id="23" name="Text Box 21"/>
          <p:cNvSpPr txBox="1">
            <a:spLocks noChangeArrowheads="1"/>
          </p:cNvSpPr>
          <p:nvPr/>
        </p:nvSpPr>
        <p:spPr bwMode="auto">
          <a:xfrm>
            <a:off x="2487614" y="4897687"/>
            <a:ext cx="4224338" cy="215503"/>
          </a:xfrm>
          <a:prstGeom prst="rect">
            <a:avLst/>
          </a:prstGeom>
          <a:noFill/>
          <a:ln w="9525" algn="ctr">
            <a:noFill/>
            <a:miter lim="800000"/>
            <a:headEnd/>
            <a:tailEnd/>
          </a:ln>
        </p:spPr>
        <p:txBody>
          <a:bodyPr lIns="0" tIns="0" rIns="0" bIns="0">
            <a:spAutoFit/>
          </a:bodyPr>
          <a:lstStyle/>
          <a:p>
            <a:r>
              <a:rPr lang="en-CA" sz="1400" u="sng" dirty="0"/>
              <a:t>Source</a:t>
            </a:r>
            <a:r>
              <a:rPr lang="en-CA" sz="1400" dirty="0"/>
              <a:t>:  Ipsos  “Quality Rating Point Study”</a:t>
            </a:r>
          </a:p>
        </p:txBody>
      </p:sp>
    </p:spTree>
    <p:extLst>
      <p:ext uri="{BB962C8B-B14F-4D97-AF65-F5344CB8AC3E}">
        <p14:creationId xmlns:p14="http://schemas.microsoft.com/office/powerpoint/2010/main" val="401577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40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713018"/>
            <a:ext cx="9144000" cy="4581824"/>
          </a:xfrm>
          <a:prstGeom prst="rect">
            <a:avLst/>
          </a:prstGeom>
          <a:noFill/>
          <a:ln w="9525" algn="ctr">
            <a:noFill/>
            <a:miter lim="800000"/>
            <a:headEnd/>
            <a:tailEnd/>
          </a:ln>
        </p:spPr>
        <p:txBody>
          <a:bodyPr/>
          <a:lstStyle/>
          <a:p>
            <a:pPr marL="457200" indent="-457200">
              <a:lnSpc>
                <a:spcPts val="1800"/>
              </a:lnSpc>
              <a:spcBef>
                <a:spcPct val="75000"/>
              </a:spcBef>
              <a:buClr>
                <a:schemeClr val="bg1"/>
              </a:buClr>
              <a:buFont typeface="Wingdings" pitchFamily="2" charset="2"/>
              <a:buChar char="ü"/>
            </a:pPr>
            <a:endParaRPr lang="en-US" sz="1600" b="1" dirty="0">
              <a:solidFill>
                <a:schemeClr val="bg1"/>
              </a:solidFill>
              <a:latin typeface="Arial Black" pitchFamily="34" charset="0"/>
            </a:endParaRPr>
          </a:p>
          <a:p>
            <a:pPr marL="465138"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Brand </a:t>
            </a:r>
            <a:r>
              <a:rPr lang="en-US" sz="1600" b="1" u="sng" dirty="0">
                <a:solidFill>
                  <a:schemeClr val="bg1"/>
                </a:solidFill>
                <a:latin typeface="Arial Black" pitchFamily="34" charset="0"/>
              </a:rPr>
              <a:t>Performance</a:t>
            </a:r>
            <a:r>
              <a:rPr lang="en-US" sz="1600" b="1" dirty="0">
                <a:solidFill>
                  <a:schemeClr val="bg1"/>
                </a:solidFill>
                <a:latin typeface="Arial Black" pitchFamily="34" charset="0"/>
              </a:rPr>
              <a:t> is #1.  Make sure quality/service is very good</a:t>
            </a:r>
          </a:p>
          <a:p>
            <a:pPr marL="465138"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Think holistic </a:t>
            </a:r>
            <a:r>
              <a:rPr lang="en-US" sz="1600" b="1" dirty="0" err="1">
                <a:solidFill>
                  <a:schemeClr val="bg1"/>
                </a:solidFill>
                <a:latin typeface="Arial Black" pitchFamily="34" charset="0"/>
              </a:rPr>
              <a:t>marcomms</a:t>
            </a:r>
            <a:r>
              <a:rPr lang="en-US" sz="1600" b="1" dirty="0">
                <a:solidFill>
                  <a:schemeClr val="bg1"/>
                </a:solidFill>
                <a:latin typeface="Arial Black" pitchFamily="34" charset="0"/>
              </a:rPr>
              <a:t>; integrated, and with consistency:   </a:t>
            </a:r>
          </a:p>
          <a:p>
            <a:pPr marL="922338" lvl="1"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Think 300% rather than 100%:   TV + Digital + Store</a:t>
            </a:r>
          </a:p>
          <a:p>
            <a:pPr marL="927278" lvl="1" indent="-230188">
              <a:lnSpc>
                <a:spcPts val="6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“Dis-IMC”;  Use TPs differently, relevantly</a:t>
            </a:r>
          </a:p>
          <a:p>
            <a:pPr marL="927278" lvl="1" indent="-230188">
              <a:lnSpc>
                <a:spcPts val="6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Digital (and particularly ‘Search’) focused on </a:t>
            </a:r>
            <a:r>
              <a:rPr lang="en-US" sz="1600" b="1" u="sng" dirty="0">
                <a:solidFill>
                  <a:schemeClr val="bg1"/>
                </a:solidFill>
                <a:latin typeface="Arial Black" pitchFamily="34" charset="0"/>
              </a:rPr>
              <a:t>sales activation </a:t>
            </a:r>
            <a:endParaRPr lang="en-US" sz="1600" b="1" dirty="0">
              <a:solidFill>
                <a:schemeClr val="bg1"/>
              </a:solidFill>
              <a:latin typeface="Arial Black" pitchFamily="34" charset="0"/>
            </a:endParaRPr>
          </a:p>
          <a:p>
            <a:pPr marL="465138"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Only air </a:t>
            </a:r>
            <a:r>
              <a:rPr lang="en-US" sz="1600" b="1" u="sng" dirty="0">
                <a:solidFill>
                  <a:schemeClr val="bg1"/>
                </a:solidFill>
                <a:latin typeface="Arial Black" pitchFamily="34" charset="0"/>
              </a:rPr>
              <a:t>strong creative</a:t>
            </a:r>
            <a:r>
              <a:rPr lang="en-US" sz="1600" b="1" dirty="0">
                <a:solidFill>
                  <a:schemeClr val="bg1"/>
                </a:solidFill>
                <a:latin typeface="Arial Black" pitchFamily="34" charset="0"/>
              </a:rPr>
              <a:t>.  Do you have a strong ad development process?</a:t>
            </a:r>
          </a:p>
          <a:p>
            <a:pPr marL="465138" lvl="6"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Receptivity + Engagement  &gt; Exposures  </a:t>
            </a:r>
          </a:p>
          <a:p>
            <a:pPr marL="465138" lvl="6"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Reach &gt; Frequency  </a:t>
            </a:r>
          </a:p>
          <a:p>
            <a:pPr marL="465138" lvl="6"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Recency (Coverage) &gt;  Concentrated </a:t>
            </a:r>
            <a:r>
              <a:rPr lang="en-US" sz="1600" b="1" dirty="0" err="1">
                <a:solidFill>
                  <a:schemeClr val="bg1"/>
                </a:solidFill>
                <a:latin typeface="Arial Black" pitchFamily="34" charset="0"/>
              </a:rPr>
              <a:t>SoV</a:t>
            </a:r>
            <a:r>
              <a:rPr lang="en-US" sz="1600" b="1" dirty="0">
                <a:solidFill>
                  <a:schemeClr val="bg1"/>
                </a:solidFill>
                <a:latin typeface="Arial Black" pitchFamily="34" charset="0"/>
              </a:rPr>
              <a:t>   (minimize the ‘decay’)</a:t>
            </a:r>
          </a:p>
          <a:p>
            <a:pPr marL="465138" lvl="6"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React + Refresh quickly</a:t>
            </a:r>
          </a:p>
          <a:p>
            <a:pPr marL="465138" lvl="6" indent="-230188">
              <a:lnSpc>
                <a:spcPts val="1800"/>
              </a:lnSpc>
              <a:spcBef>
                <a:spcPct val="75000"/>
              </a:spcBef>
              <a:buClr>
                <a:schemeClr val="bg1"/>
              </a:buClr>
              <a:buFont typeface="Wingdings" pitchFamily="2" charset="2"/>
              <a:buChar char="ü"/>
              <a:tabLst>
                <a:tab pos="465138" algn="l"/>
              </a:tabLst>
            </a:pPr>
            <a:r>
              <a:rPr lang="en-US" sz="1600" b="1" dirty="0">
                <a:solidFill>
                  <a:schemeClr val="bg1"/>
                </a:solidFill>
                <a:latin typeface="Arial Black" pitchFamily="34" charset="0"/>
              </a:rPr>
              <a:t>Word-of-Mouth:  Be relevant, but do not depend on </a:t>
            </a:r>
            <a:r>
              <a:rPr lang="en-US" sz="1600" b="1" dirty="0" err="1">
                <a:solidFill>
                  <a:schemeClr val="bg1"/>
                </a:solidFill>
                <a:latin typeface="Arial Black" pitchFamily="34" charset="0"/>
              </a:rPr>
              <a:t>WoM</a:t>
            </a:r>
            <a:r>
              <a:rPr lang="en-US" sz="1600" b="1" dirty="0">
                <a:solidFill>
                  <a:schemeClr val="bg1"/>
                </a:solidFill>
                <a:latin typeface="Arial Black" pitchFamily="34" charset="0"/>
              </a:rPr>
              <a:t> as your goal</a:t>
            </a:r>
          </a:p>
          <a:p>
            <a:pPr marL="465138" lvl="6" indent="-465138">
              <a:lnSpc>
                <a:spcPts val="1800"/>
              </a:lnSpc>
              <a:spcBef>
                <a:spcPct val="75000"/>
              </a:spcBef>
              <a:buClr>
                <a:schemeClr val="bg1"/>
              </a:buClr>
              <a:buFont typeface="Wingdings" pitchFamily="2" charset="2"/>
              <a:buChar char="ü"/>
              <a:tabLst>
                <a:tab pos="465138" algn="l"/>
              </a:tabLst>
            </a:pPr>
            <a:endParaRPr lang="en-US" sz="1600" b="1" dirty="0">
              <a:solidFill>
                <a:schemeClr val="bg1"/>
              </a:solidFill>
              <a:latin typeface="Arial Black" pitchFamily="34" charset="0"/>
            </a:endParaRPr>
          </a:p>
          <a:p>
            <a:pPr marL="465138" lvl="6" indent="-465138">
              <a:lnSpc>
                <a:spcPts val="1800"/>
              </a:lnSpc>
              <a:spcBef>
                <a:spcPct val="75000"/>
              </a:spcBef>
              <a:buClr>
                <a:schemeClr val="bg1"/>
              </a:buClr>
              <a:buFont typeface="Wingdings" pitchFamily="2" charset="2"/>
              <a:buChar char="ü"/>
              <a:tabLst>
                <a:tab pos="465138" algn="l"/>
              </a:tabLst>
            </a:pPr>
            <a:endParaRPr lang="en-US" sz="1600" b="1" dirty="0">
              <a:solidFill>
                <a:schemeClr val="bg1"/>
              </a:solidFill>
              <a:latin typeface="Arial Black" pitchFamily="34" charset="0"/>
            </a:endParaRPr>
          </a:p>
          <a:p>
            <a:pPr marL="465138" indent="-465138">
              <a:lnSpc>
                <a:spcPts val="1800"/>
              </a:lnSpc>
              <a:spcBef>
                <a:spcPct val="75000"/>
              </a:spcBef>
              <a:buClr>
                <a:schemeClr val="bg1"/>
              </a:buClr>
              <a:buFont typeface="Wingdings" pitchFamily="2" charset="2"/>
              <a:buChar char="ü"/>
              <a:tabLst>
                <a:tab pos="465138" algn="l"/>
              </a:tabLst>
            </a:pPr>
            <a:endParaRPr lang="en-US" sz="1600" b="1" dirty="0">
              <a:solidFill>
                <a:schemeClr val="bg1"/>
              </a:solidFill>
              <a:latin typeface="Arial Black" pitchFamily="34" charset="0"/>
            </a:endParaRPr>
          </a:p>
        </p:txBody>
      </p:sp>
    </p:spTree>
    <p:extLst>
      <p:ext uri="{BB962C8B-B14F-4D97-AF65-F5344CB8AC3E}">
        <p14:creationId xmlns:p14="http://schemas.microsoft.com/office/powerpoint/2010/main" val="1075884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01601" y="469574"/>
            <a:ext cx="9040272" cy="678647"/>
          </a:xfrm>
          <a:prstGeom prst="rect">
            <a:avLst/>
          </a:prstGeom>
        </p:spPr>
        <p:txBody>
          <a:bodyPr/>
          <a:lstStyle>
            <a:lvl1pPr algn="l" defTabSz="1358787" rtl="0" eaLnBrk="1" latinLnBrk="0" hangingPunct="1">
              <a:lnSpc>
                <a:spcPct val="90000"/>
              </a:lnSpc>
              <a:spcBef>
                <a:spcPts val="600"/>
              </a:spcBef>
              <a:buNone/>
              <a:tabLst/>
              <a:defRPr sz="4900" b="1" kern="1200">
                <a:solidFill>
                  <a:schemeClr val="tx2"/>
                </a:solidFill>
                <a:latin typeface="+mj-lt"/>
                <a:ea typeface="+mj-ea"/>
                <a:cs typeface="+mj-cs"/>
              </a:defRPr>
            </a:lvl1pPr>
          </a:lstStyle>
          <a:p>
            <a:r>
              <a:rPr lang="en-GB" dirty="0">
                <a:solidFill>
                  <a:schemeClr val="bg1"/>
                </a:solidFill>
              </a:rPr>
              <a:t>Contacts</a:t>
            </a:r>
          </a:p>
        </p:txBody>
      </p:sp>
      <p:cxnSp>
        <p:nvCxnSpPr>
          <p:cNvPr id="7" name="Straight Connector 6"/>
          <p:cNvCxnSpPr/>
          <p:nvPr/>
        </p:nvCxnSpPr>
        <p:spPr>
          <a:xfrm>
            <a:off x="4549272" y="3290947"/>
            <a:ext cx="0" cy="988608"/>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8" name="TextBox 15"/>
          <p:cNvSpPr txBox="1"/>
          <p:nvPr/>
        </p:nvSpPr>
        <p:spPr>
          <a:xfrm>
            <a:off x="3032496" y="4411372"/>
            <a:ext cx="2358828" cy="707886"/>
          </a:xfrm>
          <a:prstGeom prst="rect">
            <a:avLst/>
          </a:prstGeom>
        </p:spPr>
        <p:txBody>
          <a:bodyPr vert="horz" wrap="square" lIns="0" tIns="0" rIns="0" bIns="0" rtlCol="0">
            <a:spAutoFit/>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pPr marL="6251"/>
            <a:r>
              <a:rPr lang="sr-Latn-CS" sz="1800" b="1" dirty="0">
                <a:solidFill>
                  <a:schemeClr val="bg1"/>
                </a:solidFill>
              </a:rPr>
              <a:t>Dejan Radosavljević</a:t>
            </a:r>
            <a:endParaRPr lang="en-GB" sz="1800" b="1" dirty="0">
              <a:solidFill>
                <a:schemeClr val="bg1"/>
              </a:solidFill>
            </a:endParaRPr>
          </a:p>
          <a:p>
            <a:pPr marL="6251"/>
            <a:r>
              <a:rPr lang="sr-Latn-CS" sz="1400" dirty="0">
                <a:solidFill>
                  <a:schemeClr val="bg1"/>
                </a:solidFill>
              </a:rPr>
              <a:t>Research Director</a:t>
            </a:r>
            <a:endParaRPr lang="en-GB" sz="1400" dirty="0">
              <a:solidFill>
                <a:schemeClr val="bg1"/>
              </a:solidFill>
            </a:endParaRPr>
          </a:p>
          <a:p>
            <a:pPr marL="6251"/>
            <a:endParaRPr lang="en-GB" sz="1400" dirty="0">
              <a:solidFill>
                <a:schemeClr val="bg1"/>
              </a:solidFill>
            </a:endParaRPr>
          </a:p>
        </p:txBody>
      </p:sp>
      <p:cxnSp>
        <p:nvCxnSpPr>
          <p:cNvPr id="9" name="Straight Connector 8"/>
          <p:cNvCxnSpPr/>
          <p:nvPr/>
        </p:nvCxnSpPr>
        <p:spPr>
          <a:xfrm>
            <a:off x="3011423" y="4279554"/>
            <a:ext cx="308360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11" name="Group 10"/>
          <p:cNvGrpSpPr/>
          <p:nvPr/>
        </p:nvGrpSpPr>
        <p:grpSpPr bwMode="black">
          <a:xfrm>
            <a:off x="3032487" y="5057421"/>
            <a:ext cx="2656786" cy="215444"/>
            <a:chOff x="326301" y="3795324"/>
            <a:chExt cx="1807381" cy="146523"/>
          </a:xfrm>
        </p:grpSpPr>
        <p:grpSp>
          <p:nvGrpSpPr>
            <p:cNvPr id="12" name="Group 11"/>
            <p:cNvGrpSpPr>
              <a:grpSpLocks noChangeAspect="1"/>
            </p:cNvGrpSpPr>
            <p:nvPr/>
          </p:nvGrpSpPr>
          <p:grpSpPr bwMode="black">
            <a:xfrm>
              <a:off x="326301" y="3849118"/>
              <a:ext cx="134460" cy="89641"/>
              <a:chOff x="-6357938" y="3122613"/>
              <a:chExt cx="1104900" cy="736600"/>
            </a:xfrm>
            <a:solidFill>
              <a:schemeClr val="bg1"/>
            </a:solidFill>
          </p:grpSpPr>
          <p:sp>
            <p:nvSpPr>
              <p:cNvPr id="14" name="Freeform 13"/>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sp>
            <p:nvSpPr>
              <p:cNvPr id="15" name="Freeform 14"/>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sp>
            <p:nvSpPr>
              <p:cNvPr id="16" name="Freeform 15"/>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sp>
            <p:nvSpPr>
              <p:cNvPr id="17" name="Freeform 16"/>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grpSp>
        <p:sp>
          <p:nvSpPr>
            <p:cNvPr id="13" name="TextBox 50"/>
            <p:cNvSpPr txBox="1"/>
            <p:nvPr/>
          </p:nvSpPr>
          <p:spPr bwMode="black">
            <a:xfrm>
              <a:off x="575526" y="3795324"/>
              <a:ext cx="1558156" cy="146523"/>
            </a:xfrm>
            <a:prstGeom prst="rect">
              <a:avLst/>
            </a:prstGeom>
          </p:spPr>
          <p:txBody>
            <a:bodyPr vert="horz" wrap="none" lIns="0" tIns="0" rIns="0" bIns="0" rtlCol="0">
              <a:spAutoFit/>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pPr marL="6251"/>
              <a:r>
                <a:rPr lang="sr-Latn-CS" sz="1400" dirty="0">
                  <a:solidFill>
                    <a:schemeClr val="bg1"/>
                  </a:solidFill>
                </a:rPr>
                <a:t>dejan.radosavljević</a:t>
              </a:r>
              <a:r>
                <a:rPr lang="en-GB" sz="1400" dirty="0">
                  <a:solidFill>
                    <a:schemeClr val="bg1"/>
                  </a:solidFill>
                </a:rPr>
                <a:t>@</a:t>
              </a:r>
              <a:r>
                <a:rPr lang="en-GB" sz="1400" dirty="0" err="1">
                  <a:solidFill>
                    <a:schemeClr val="bg1"/>
                  </a:solidFill>
                </a:rPr>
                <a:t>ipsos</a:t>
              </a:r>
              <a:r>
                <a:rPr lang="en-GB" sz="1400" dirty="0">
                  <a:solidFill>
                    <a:schemeClr val="bg1"/>
                  </a:solidFill>
                </a:rPr>
                <a:t>.</a:t>
              </a:r>
              <a:r>
                <a:rPr lang="en-US" sz="1400">
                  <a:solidFill>
                    <a:schemeClr val="bg1"/>
                  </a:solidFill>
                </a:rPr>
                <a:t>com</a:t>
              </a:r>
              <a:endParaRPr lang="en-GB" sz="1400" dirty="0">
                <a:solidFill>
                  <a:schemeClr val="bg1"/>
                </a:solidFill>
              </a:endParaRPr>
            </a:p>
          </p:txBody>
        </p:sp>
      </p:grpSp>
      <p:grpSp>
        <p:nvGrpSpPr>
          <p:cNvPr id="18" name="Group 17"/>
          <p:cNvGrpSpPr/>
          <p:nvPr/>
        </p:nvGrpSpPr>
        <p:grpSpPr bwMode="black">
          <a:xfrm>
            <a:off x="3040171" y="5312418"/>
            <a:ext cx="1671529" cy="233762"/>
            <a:chOff x="331529" y="4016970"/>
            <a:chExt cx="1137120" cy="158982"/>
          </a:xfrm>
        </p:grpSpPr>
        <p:grpSp>
          <p:nvGrpSpPr>
            <p:cNvPr id="19" name="Group 18"/>
            <p:cNvGrpSpPr>
              <a:grpSpLocks noChangeAspect="1"/>
            </p:cNvGrpSpPr>
            <p:nvPr/>
          </p:nvGrpSpPr>
          <p:grpSpPr bwMode="black">
            <a:xfrm flipH="1">
              <a:off x="331529" y="4027264"/>
              <a:ext cx="126793" cy="148688"/>
              <a:chOff x="8553450" y="4149725"/>
              <a:chExt cx="790575" cy="927100"/>
            </a:xfrm>
            <a:solidFill>
              <a:schemeClr val="bg1"/>
            </a:solidFill>
          </p:grpSpPr>
          <p:sp>
            <p:nvSpPr>
              <p:cNvPr id="21" name="Freeform 20"/>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sp>
            <p:nvSpPr>
              <p:cNvPr id="22" name="Freeform 21"/>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sp>
            <p:nvSpPr>
              <p:cNvPr id="23" name="Freeform 22"/>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sp>
            <p:nvSpPr>
              <p:cNvPr id="24" name="Freeform 23"/>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endParaRPr lang="en-GB"/>
              </a:p>
            </p:txBody>
          </p:sp>
        </p:grpSp>
        <p:sp>
          <p:nvSpPr>
            <p:cNvPr id="20" name="TextBox 51"/>
            <p:cNvSpPr txBox="1"/>
            <p:nvPr/>
          </p:nvSpPr>
          <p:spPr bwMode="black">
            <a:xfrm>
              <a:off x="575526" y="4016970"/>
              <a:ext cx="893123" cy="146524"/>
            </a:xfrm>
            <a:prstGeom prst="rect">
              <a:avLst/>
            </a:prstGeom>
          </p:spPr>
          <p:txBody>
            <a:bodyPr vert="horz" wrap="none" lIns="0" tIns="0" rIns="0" bIns="0" rtlCol="0">
              <a:spAutoFit/>
            </a:bodyPr>
            <a:lstStyle>
              <a:defPPr>
                <a:defRPr lang="en-US"/>
              </a:defPPr>
              <a:lvl1pPr marL="0" algn="l" defTabSz="1358787" rtl="0" eaLnBrk="1" latinLnBrk="0" hangingPunct="1">
                <a:defRPr sz="2600" kern="1200">
                  <a:solidFill>
                    <a:schemeClr val="tx1"/>
                  </a:solidFill>
                  <a:latin typeface="+mn-lt"/>
                  <a:ea typeface="+mn-ea"/>
                  <a:cs typeface="+mn-cs"/>
                </a:defRPr>
              </a:lvl1pPr>
              <a:lvl2pPr marL="679392" algn="l" defTabSz="1358787" rtl="0" eaLnBrk="1" latinLnBrk="0" hangingPunct="1">
                <a:defRPr sz="2600" kern="1200">
                  <a:solidFill>
                    <a:schemeClr val="tx1"/>
                  </a:solidFill>
                  <a:latin typeface="+mn-lt"/>
                  <a:ea typeface="+mn-ea"/>
                  <a:cs typeface="+mn-cs"/>
                </a:defRPr>
              </a:lvl2pPr>
              <a:lvl3pPr marL="1358787" algn="l" defTabSz="1358787" rtl="0" eaLnBrk="1" latinLnBrk="0" hangingPunct="1">
                <a:defRPr sz="2600" kern="1200">
                  <a:solidFill>
                    <a:schemeClr val="tx1"/>
                  </a:solidFill>
                  <a:latin typeface="+mn-lt"/>
                  <a:ea typeface="+mn-ea"/>
                  <a:cs typeface="+mn-cs"/>
                </a:defRPr>
              </a:lvl3pPr>
              <a:lvl4pPr marL="2038179" algn="l" defTabSz="1358787" rtl="0" eaLnBrk="1" latinLnBrk="0" hangingPunct="1">
                <a:defRPr sz="2600" kern="1200">
                  <a:solidFill>
                    <a:schemeClr val="tx1"/>
                  </a:solidFill>
                  <a:latin typeface="+mn-lt"/>
                  <a:ea typeface="+mn-ea"/>
                  <a:cs typeface="+mn-cs"/>
                </a:defRPr>
              </a:lvl4pPr>
              <a:lvl5pPr marL="2717574" algn="l" defTabSz="1358787" rtl="0" eaLnBrk="1" latinLnBrk="0" hangingPunct="1">
                <a:defRPr sz="2600" kern="1200">
                  <a:solidFill>
                    <a:schemeClr val="tx1"/>
                  </a:solidFill>
                  <a:latin typeface="+mn-lt"/>
                  <a:ea typeface="+mn-ea"/>
                  <a:cs typeface="+mn-cs"/>
                </a:defRPr>
              </a:lvl5pPr>
              <a:lvl6pPr marL="3396966" algn="l" defTabSz="1358787" rtl="0" eaLnBrk="1" latinLnBrk="0" hangingPunct="1">
                <a:defRPr sz="2600" kern="1200">
                  <a:solidFill>
                    <a:schemeClr val="tx1"/>
                  </a:solidFill>
                  <a:latin typeface="+mn-lt"/>
                  <a:ea typeface="+mn-ea"/>
                  <a:cs typeface="+mn-cs"/>
                </a:defRPr>
              </a:lvl6pPr>
              <a:lvl7pPr marL="4076361" algn="l" defTabSz="1358787" rtl="0" eaLnBrk="1" latinLnBrk="0" hangingPunct="1">
                <a:defRPr sz="2600" kern="1200">
                  <a:solidFill>
                    <a:schemeClr val="tx1"/>
                  </a:solidFill>
                  <a:latin typeface="+mn-lt"/>
                  <a:ea typeface="+mn-ea"/>
                  <a:cs typeface="+mn-cs"/>
                </a:defRPr>
              </a:lvl7pPr>
              <a:lvl8pPr marL="4755753" algn="l" defTabSz="1358787" rtl="0" eaLnBrk="1" latinLnBrk="0" hangingPunct="1">
                <a:defRPr sz="2600" kern="1200">
                  <a:solidFill>
                    <a:schemeClr val="tx1"/>
                  </a:solidFill>
                  <a:latin typeface="+mn-lt"/>
                  <a:ea typeface="+mn-ea"/>
                  <a:cs typeface="+mn-cs"/>
                </a:defRPr>
              </a:lvl8pPr>
              <a:lvl9pPr marL="5435145" algn="l" defTabSz="1358787" rtl="0" eaLnBrk="1" latinLnBrk="0" hangingPunct="1">
                <a:defRPr sz="2600" kern="1200">
                  <a:solidFill>
                    <a:schemeClr val="tx1"/>
                  </a:solidFill>
                  <a:latin typeface="+mn-lt"/>
                  <a:ea typeface="+mn-ea"/>
                  <a:cs typeface="+mn-cs"/>
                </a:defRPr>
              </a:lvl9pPr>
            </a:lstStyle>
            <a:p>
              <a:pPr marL="6251"/>
              <a:r>
                <a:rPr lang="en-GB" sz="1400" dirty="0">
                  <a:solidFill>
                    <a:schemeClr val="bg1"/>
                  </a:solidFill>
                </a:rPr>
                <a:t>+</a:t>
              </a:r>
              <a:r>
                <a:rPr lang="sr-Latn-CS" sz="1400" dirty="0">
                  <a:solidFill>
                    <a:schemeClr val="bg1"/>
                  </a:solidFill>
                </a:rPr>
                <a:t>381 60 0900 418</a:t>
              </a:r>
              <a:endParaRPr lang="en-GB" sz="1400" dirty="0">
                <a:solidFill>
                  <a:schemeClr val="bg1"/>
                </a:solidFill>
              </a:endParaRPr>
            </a:p>
          </p:txBody>
        </p:sp>
      </p:grpSp>
      <p:pic>
        <p:nvPicPr>
          <p:cNvPr id="41" name="Picture 40"/>
          <p:cNvPicPr>
            <a:picLocks noGrp="1"/>
          </p:cNvPicPr>
          <p:nvPr/>
        </p:nvPicPr>
        <p:blipFill rotWithShape="1">
          <a:blip r:embed="rId2" cstate="print">
            <a:extLst>
              <a:ext uri="{28A0092B-C50C-407E-A947-70E740481C1C}">
                <a14:useLocalDpi xmlns:a14="http://schemas.microsoft.com/office/drawing/2010/main" val="0"/>
              </a:ext>
            </a:extLst>
          </a:blip>
          <a:srcRect l="13545" r="8796" b="31444"/>
          <a:stretch/>
        </p:blipFill>
        <p:spPr>
          <a:xfrm>
            <a:off x="3829272" y="1850947"/>
            <a:ext cx="1440000" cy="1440000"/>
          </a:xfrm>
          <a:prstGeom prst="ellipse">
            <a:avLst/>
          </a:prstGeom>
        </p:spPr>
      </p:pic>
    </p:spTree>
    <p:extLst>
      <p:ext uri="{BB962C8B-B14F-4D97-AF65-F5344CB8AC3E}">
        <p14:creationId xmlns:p14="http://schemas.microsoft.com/office/powerpoint/2010/main" val="342882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833" y="3306922"/>
            <a:ext cx="7093160" cy="1944507"/>
          </a:xfrm>
        </p:spPr>
        <p:txBody>
          <a:bodyPr/>
          <a:lstStyle/>
          <a:p>
            <a:r>
              <a:rPr lang="en-GB" dirty="0"/>
              <a:t>Advertising media market</a:t>
            </a:r>
          </a:p>
        </p:txBody>
      </p:sp>
    </p:spTree>
    <p:extLst>
      <p:ext uri="{BB962C8B-B14F-4D97-AF65-F5344CB8AC3E}">
        <p14:creationId xmlns:p14="http://schemas.microsoft.com/office/powerpoint/2010/main" val="29626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4"/>
          <p:cNvSpPr txBox="1">
            <a:spLocks noGrp="1" noChangeArrowheads="1"/>
          </p:cNvSpPr>
          <p:nvPr/>
        </p:nvSpPr>
        <p:spPr bwMode="auto">
          <a:xfrm>
            <a:off x="8764588" y="646430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FDCC8FE7-3BBD-44AB-B984-30D6C85888DC}" type="slidenum">
              <a:rPr lang="en-US" altLang="en-US" sz="1000" b="1">
                <a:solidFill>
                  <a:srgbClr val="FFFFFF"/>
                </a:solidFill>
              </a:rPr>
              <a:pPr algn="ctr" eaLnBrk="1" hangingPunct="1"/>
              <a:t>6</a:t>
            </a:fld>
            <a:endParaRPr lang="en-US" altLang="en-US" sz="1000" b="1" dirty="0">
              <a:solidFill>
                <a:srgbClr val="FFFFFF"/>
              </a:solidFill>
            </a:endParaRPr>
          </a:p>
        </p:txBody>
      </p:sp>
      <p:sp>
        <p:nvSpPr>
          <p:cNvPr id="13" name="Title 3"/>
          <p:cNvSpPr txBox="1">
            <a:spLocks/>
          </p:cNvSpPr>
          <p:nvPr/>
        </p:nvSpPr>
        <p:spPr>
          <a:xfrm>
            <a:off x="232377" y="618933"/>
            <a:ext cx="8654595" cy="457048"/>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GB" sz="2800" dirty="0"/>
              <a:t>Estimated value of ATL media budgets spent on (2015)</a:t>
            </a:r>
          </a:p>
        </p:txBody>
      </p:sp>
      <p:sp>
        <p:nvSpPr>
          <p:cNvPr id="14" name="TextBox 13"/>
          <p:cNvSpPr txBox="1"/>
          <p:nvPr/>
        </p:nvSpPr>
        <p:spPr>
          <a:xfrm>
            <a:off x="-1" y="6180595"/>
            <a:ext cx="8142402" cy="253916"/>
          </a:xfrm>
          <a:prstGeom prst="rect">
            <a:avLst/>
          </a:prstGeom>
          <a:noFill/>
        </p:spPr>
        <p:txBody>
          <a:bodyPr wrap="square" rtlCol="0">
            <a:spAutoFit/>
          </a:bodyPr>
          <a:lstStyle/>
          <a:p>
            <a:r>
              <a:rPr lang="en-US" sz="1050" b="1" dirty="0"/>
              <a:t>Source</a:t>
            </a:r>
            <a:r>
              <a:rPr lang="sr-Latn-RS" sz="1050" b="1" dirty="0"/>
              <a:t>: Nielsen Audience Measurment</a:t>
            </a:r>
            <a:r>
              <a:rPr lang="en-US" sz="1050" b="1" dirty="0"/>
              <a:t> - Values refers to the net budgets of ATL budgets, VAT </a:t>
            </a:r>
            <a:r>
              <a:rPr lang="sr-Latn-RS" sz="1050" b="1" dirty="0"/>
              <a:t>s</a:t>
            </a:r>
            <a:r>
              <a:rPr lang="en-US" sz="1050" b="1" dirty="0"/>
              <a:t>excluded, no production costs and AVB</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76" y="161178"/>
            <a:ext cx="758223" cy="267273"/>
          </a:xfrm>
          <a:prstGeom prst="rect">
            <a:avLst/>
          </a:prstGeom>
        </p:spPr>
      </p:pic>
      <p:pic>
        <p:nvPicPr>
          <p:cNvPr id="2" name="Picture 1"/>
          <p:cNvPicPr>
            <a:picLocks noChangeAspect="1"/>
          </p:cNvPicPr>
          <p:nvPr/>
        </p:nvPicPr>
        <p:blipFill>
          <a:blip r:embed="rId4"/>
          <a:stretch>
            <a:fillRect/>
          </a:stretch>
        </p:blipFill>
        <p:spPr>
          <a:xfrm>
            <a:off x="232377" y="2452510"/>
            <a:ext cx="4643215" cy="2774558"/>
          </a:xfrm>
          <a:prstGeom prst="rect">
            <a:avLst/>
          </a:prstGeom>
        </p:spPr>
      </p:pic>
      <p:pic>
        <p:nvPicPr>
          <p:cNvPr id="3" name="Picture 2"/>
          <p:cNvPicPr>
            <a:picLocks noChangeAspect="1"/>
          </p:cNvPicPr>
          <p:nvPr/>
        </p:nvPicPr>
        <p:blipFill>
          <a:blip r:embed="rId5"/>
          <a:stretch>
            <a:fillRect/>
          </a:stretch>
        </p:blipFill>
        <p:spPr>
          <a:xfrm>
            <a:off x="4781994" y="2535226"/>
            <a:ext cx="4504790" cy="2691842"/>
          </a:xfrm>
          <a:prstGeom prst="rect">
            <a:avLst/>
          </a:prstGeom>
        </p:spPr>
      </p:pic>
    </p:spTree>
    <p:extLst>
      <p:ext uri="{BB962C8B-B14F-4D97-AF65-F5344CB8AC3E}">
        <p14:creationId xmlns:p14="http://schemas.microsoft.com/office/powerpoint/2010/main" val="352349271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txBox="1">
            <a:spLocks noGrp="1" noChangeArrowheads="1"/>
          </p:cNvSpPr>
          <p:nvPr/>
        </p:nvSpPr>
        <p:spPr bwMode="auto">
          <a:xfrm>
            <a:off x="8764588" y="646430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3A1C5BAF-32C4-4C98-BBBB-4D3F1FE17BDB}" type="slidenum">
              <a:rPr lang="en-US" altLang="en-US" sz="1000" b="1">
                <a:solidFill>
                  <a:srgbClr val="FFFFFF"/>
                </a:solidFill>
              </a:rPr>
              <a:pPr algn="ctr" eaLnBrk="1" hangingPunct="1"/>
              <a:t>7</a:t>
            </a:fld>
            <a:endParaRPr lang="en-US" altLang="en-US" sz="1000" b="1" dirty="0">
              <a:solidFill>
                <a:srgbClr val="FFFFFF"/>
              </a:solidFill>
            </a:endParaRPr>
          </a:p>
        </p:txBody>
      </p:sp>
      <p:sp>
        <p:nvSpPr>
          <p:cNvPr id="115714" name="Text Box 5"/>
          <p:cNvSpPr txBox="1">
            <a:spLocks noChangeArrowheads="1"/>
          </p:cNvSpPr>
          <p:nvPr/>
        </p:nvSpPr>
        <p:spPr bwMode="auto">
          <a:xfrm>
            <a:off x="6003925" y="574833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0082D1"/>
              </a:buClr>
              <a:buFont typeface="Times" charset="0"/>
              <a:buChar char="•"/>
            </a:pPr>
            <a:endParaRPr lang="en-GB" altLang="en-US" dirty="0">
              <a:solidFill>
                <a:srgbClr val="333399"/>
              </a:solidFill>
              <a:latin typeface="Tahoma" pitchFamily="34" charset="0"/>
            </a:endParaRPr>
          </a:p>
        </p:txBody>
      </p:sp>
      <p:sp>
        <p:nvSpPr>
          <p:cNvPr id="115715" name="Rectangle 3"/>
          <p:cNvSpPr>
            <a:spLocks noChangeArrowheads="1"/>
          </p:cNvSpPr>
          <p:nvPr/>
        </p:nvSpPr>
        <p:spPr bwMode="auto">
          <a:xfrm>
            <a:off x="914400" y="152400"/>
            <a:ext cx="655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0082D1"/>
              </a:buClr>
              <a:buFont typeface="Times" charset="0"/>
              <a:buChar char="•"/>
            </a:pPr>
            <a:endParaRPr lang="sr-Latn-CS" altLang="en-US" i="1">
              <a:solidFill>
                <a:srgbClr val="333399"/>
              </a:solidFill>
              <a:latin typeface="Tahoma" pitchFamily="34" charset="0"/>
            </a:endParaRPr>
          </a:p>
        </p:txBody>
      </p:sp>
      <p:sp>
        <p:nvSpPr>
          <p:cNvPr id="115716" name="Text Box 5"/>
          <p:cNvSpPr txBox="1">
            <a:spLocks noChangeArrowheads="1"/>
          </p:cNvSpPr>
          <p:nvPr/>
        </p:nvSpPr>
        <p:spPr bwMode="auto">
          <a:xfrm>
            <a:off x="6003925" y="574833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0082D1"/>
              </a:buClr>
              <a:buFont typeface="Times" charset="0"/>
              <a:buChar char="•"/>
            </a:pPr>
            <a:endParaRPr lang="en-GB" altLang="en-US" dirty="0">
              <a:solidFill>
                <a:srgbClr val="333399"/>
              </a:solidFill>
              <a:latin typeface="Tahoma" pitchFamily="34" charset="0"/>
            </a:endParaRPr>
          </a:p>
        </p:txBody>
      </p:sp>
      <p:graphicFrame>
        <p:nvGraphicFramePr>
          <p:cNvPr id="115717" name="Object 56"/>
          <p:cNvGraphicFramePr>
            <a:graphicFrameLocks noChangeAspect="1"/>
          </p:cNvGraphicFramePr>
          <p:nvPr>
            <p:extLst>
              <p:ext uri="{D42A27DB-BD31-4B8C-83A1-F6EECF244321}">
                <p14:modId xmlns:p14="http://schemas.microsoft.com/office/powerpoint/2010/main" val="2481607126"/>
              </p:ext>
            </p:extLst>
          </p:nvPr>
        </p:nvGraphicFramePr>
        <p:xfrm>
          <a:off x="107950" y="1844824"/>
          <a:ext cx="8756650" cy="4700885"/>
        </p:xfrm>
        <a:graphic>
          <a:graphicData uri="http://schemas.openxmlformats.org/presentationml/2006/ole">
            <mc:AlternateContent xmlns:mc="http://schemas.openxmlformats.org/markup-compatibility/2006">
              <mc:Choice xmlns:v="urn:schemas-microsoft-com:vml" Requires="v">
                <p:oleObj spid="_x0000_s28705" name="Chart" r:id="rId4" imgW="8505837" imgH="5172197" progId="MSGraph.Chart.8">
                  <p:embed followColorScheme="full"/>
                </p:oleObj>
              </mc:Choice>
              <mc:Fallback>
                <p:oleObj name="Chart" r:id="rId4" imgW="8505837" imgH="5172197" progId="MSGraph.Chart.8">
                  <p:embed followColorScheme="full"/>
                  <p:pic>
                    <p:nvPicPr>
                      <p:cNvPr id="115717" name="Object 56"/>
                      <p:cNvPicPr>
                        <a:picLocks noChangeAspect="1" noChangeArrowheads="1"/>
                      </p:cNvPicPr>
                      <p:nvPr/>
                    </p:nvPicPr>
                    <p:blipFill>
                      <a:blip r:embed="rId5"/>
                      <a:srcRect/>
                      <a:stretch>
                        <a:fillRect/>
                      </a:stretch>
                    </p:blipFill>
                    <p:spPr bwMode="auto">
                      <a:xfrm>
                        <a:off x="107950" y="1844824"/>
                        <a:ext cx="8756650" cy="4700885"/>
                      </a:xfrm>
                      <a:prstGeom prst="rect">
                        <a:avLst/>
                      </a:prstGeom>
                      <a:noFill/>
                      <a:ln>
                        <a:noFill/>
                      </a:ln>
                      <a:effectLst/>
                      <a:extLst/>
                    </p:spPr>
                  </p:pic>
                </p:oleObj>
              </mc:Fallback>
            </mc:AlternateContent>
          </a:graphicData>
        </a:graphic>
      </p:graphicFrame>
      <p:sp>
        <p:nvSpPr>
          <p:cNvPr id="10" name="Rectangle 9"/>
          <p:cNvSpPr/>
          <p:nvPr/>
        </p:nvSpPr>
        <p:spPr>
          <a:xfrm>
            <a:off x="755576" y="1340768"/>
            <a:ext cx="7630117" cy="338554"/>
          </a:xfrm>
          <a:prstGeom prst="rect">
            <a:avLst/>
          </a:prstGeom>
          <a:solidFill>
            <a:srgbClr val="1F49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defTabSz="1122363" eaLnBrk="0" hangingPunct="0">
              <a:defRPr sz="2400">
                <a:solidFill>
                  <a:schemeClr val="tx1"/>
                </a:solidFill>
                <a:latin typeface="Arial" pitchFamily="34" charset="0"/>
                <a:ea typeface="ＭＳ Ｐゴシック" pitchFamily="34" charset="-128"/>
              </a:defRPr>
            </a:lvl1pPr>
            <a:lvl2pPr marL="742950" indent="-285750" defTabSz="1122363" eaLnBrk="0" hangingPunct="0">
              <a:defRPr sz="2400">
                <a:solidFill>
                  <a:schemeClr val="tx1"/>
                </a:solidFill>
                <a:latin typeface="Arial" pitchFamily="34" charset="0"/>
                <a:ea typeface="ＭＳ Ｐゴシック" pitchFamily="34" charset="-128"/>
              </a:defRPr>
            </a:lvl2pPr>
            <a:lvl3pPr marL="1143000" indent="-228600" defTabSz="1122363" eaLnBrk="0" hangingPunct="0">
              <a:defRPr sz="2400">
                <a:solidFill>
                  <a:schemeClr val="tx1"/>
                </a:solidFill>
                <a:latin typeface="Arial" pitchFamily="34" charset="0"/>
                <a:ea typeface="ＭＳ Ｐゴシック" pitchFamily="34" charset="-128"/>
              </a:defRPr>
            </a:lvl3pPr>
            <a:lvl4pPr marL="1600200" indent="-228600" defTabSz="1122363" eaLnBrk="0" hangingPunct="0">
              <a:defRPr sz="2400">
                <a:solidFill>
                  <a:schemeClr val="tx1"/>
                </a:solidFill>
                <a:latin typeface="Arial" pitchFamily="34" charset="0"/>
                <a:ea typeface="ＭＳ Ｐゴシック" pitchFamily="34" charset="-128"/>
              </a:defRPr>
            </a:lvl4pPr>
            <a:lvl5pPr marL="2057400" indent="-228600" defTabSz="1122363" eaLnBrk="0" hangingPunct="0">
              <a:defRPr sz="2400">
                <a:solidFill>
                  <a:schemeClr val="tx1"/>
                </a:solidFill>
                <a:latin typeface="Arial" pitchFamily="34" charset="0"/>
                <a:ea typeface="ＭＳ Ｐゴシック" pitchFamily="34" charset="-128"/>
              </a:defRPr>
            </a:lvl5pPr>
            <a:lvl6pPr marL="2514600" indent="-228600" defTabSz="11223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11223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11223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11223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dirty="0">
                <a:solidFill>
                  <a:srgbClr val="FFFFFF"/>
                </a:solidFill>
                <a:latin typeface="Calibri" pitchFamily="34" charset="0"/>
                <a:cs typeface="Arial" pitchFamily="34" charset="0"/>
              </a:rPr>
              <a:t>SLIGHT INCREASE </a:t>
            </a:r>
            <a:r>
              <a:rPr lang="sr-Latn-CS" altLang="en-US" sz="1600" b="1" dirty="0">
                <a:solidFill>
                  <a:srgbClr val="FFFFFF"/>
                </a:solidFill>
                <a:latin typeface="Calibri" pitchFamily="34" charset="0"/>
                <a:cs typeface="Arial" pitchFamily="34" charset="0"/>
              </a:rPr>
              <a:t>1</a:t>
            </a:r>
            <a:r>
              <a:rPr lang="en-US" altLang="en-US" sz="1600" b="1" dirty="0">
                <a:solidFill>
                  <a:srgbClr val="FFFFFF"/>
                </a:solidFill>
                <a:latin typeface="Calibri" pitchFamily="34" charset="0"/>
                <a:cs typeface="Arial" pitchFamily="34" charset="0"/>
              </a:rPr>
              <a:t>56</a:t>
            </a:r>
            <a:r>
              <a:rPr lang="sr-Latn-CS" altLang="en-US" sz="1600" b="1" dirty="0">
                <a:solidFill>
                  <a:srgbClr val="FFFFFF"/>
                </a:solidFill>
                <a:latin typeface="Calibri" pitchFamily="34" charset="0"/>
                <a:cs typeface="Arial" pitchFamily="34" charset="0"/>
              </a:rPr>
              <a:t> mil € 201</a:t>
            </a:r>
            <a:r>
              <a:rPr lang="en-US" altLang="en-US" sz="1600" b="1" dirty="0">
                <a:solidFill>
                  <a:srgbClr val="FFFFFF"/>
                </a:solidFill>
                <a:latin typeface="Calibri" pitchFamily="34" charset="0"/>
                <a:cs typeface="Arial" pitchFamily="34" charset="0"/>
              </a:rPr>
              <a:t>4 TO 162 mil </a:t>
            </a:r>
            <a:r>
              <a:rPr lang="sr-Latn-CS" altLang="en-US" sz="1600" b="1" dirty="0">
                <a:solidFill>
                  <a:srgbClr val="FFFFFF"/>
                </a:solidFill>
                <a:latin typeface="Calibri" pitchFamily="34" charset="0"/>
                <a:cs typeface="Arial" pitchFamily="34" charset="0"/>
              </a:rPr>
              <a:t>€  201</a:t>
            </a:r>
            <a:r>
              <a:rPr lang="en-US" altLang="en-US" sz="1600" b="1" dirty="0">
                <a:solidFill>
                  <a:srgbClr val="FFFFFF"/>
                </a:solidFill>
                <a:latin typeface="Calibri" pitchFamily="34" charset="0"/>
                <a:cs typeface="Arial" pitchFamily="34" charset="0"/>
              </a:rPr>
              <a:t>5 </a:t>
            </a:r>
            <a:r>
              <a:rPr lang="sr-Latn-CS" altLang="en-US" sz="1600" b="1" dirty="0">
                <a:solidFill>
                  <a:srgbClr val="FFFFFF"/>
                </a:solidFill>
                <a:latin typeface="Calibri" pitchFamily="34" charset="0"/>
                <a:cs typeface="Arial" pitchFamily="34" charset="0"/>
              </a:rPr>
              <a:t>(</a:t>
            </a:r>
            <a:r>
              <a:rPr lang="en-US" altLang="en-US" sz="1600" b="1" dirty="0">
                <a:solidFill>
                  <a:srgbClr val="FFFFFF"/>
                </a:solidFill>
                <a:latin typeface="Calibri" pitchFamily="34" charset="0"/>
                <a:cs typeface="Arial" pitchFamily="34" charset="0"/>
              </a:rPr>
              <a:t>+4%</a:t>
            </a:r>
            <a:r>
              <a:rPr lang="sr-Latn-CS" altLang="en-US" sz="1600" b="1" dirty="0">
                <a:solidFill>
                  <a:srgbClr val="FFFFFF"/>
                </a:solidFill>
                <a:latin typeface="Calibri" pitchFamily="34" charset="0"/>
                <a:cs typeface="Arial" pitchFamily="34" charset="0"/>
              </a:rPr>
              <a:t>)</a:t>
            </a:r>
            <a:endParaRPr lang="en-US" altLang="en-US" sz="1600" b="1" dirty="0">
              <a:solidFill>
                <a:srgbClr val="FFFFFF"/>
              </a:solidFill>
              <a:latin typeface="Calibri" pitchFamily="34" charset="0"/>
              <a:cs typeface="Arial" pitchFamily="34" charset="0"/>
            </a:endParaRPr>
          </a:p>
        </p:txBody>
      </p:sp>
      <p:sp>
        <p:nvSpPr>
          <p:cNvPr id="12" name="Rectangle 11"/>
          <p:cNvSpPr/>
          <p:nvPr/>
        </p:nvSpPr>
        <p:spPr>
          <a:xfrm>
            <a:off x="1237041" y="4488562"/>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+63%</a:t>
            </a:r>
            <a:endParaRPr lang="sr-Latn-CS" sz="1050" b="1" dirty="0">
              <a:solidFill>
                <a:srgbClr val="FFFFFF"/>
              </a:solidFill>
              <a:cs typeface="Calibri" pitchFamily="34" charset="0"/>
            </a:endParaRPr>
          </a:p>
        </p:txBody>
      </p:sp>
      <p:sp>
        <p:nvSpPr>
          <p:cNvPr id="14" name="Rectangle 13"/>
          <p:cNvSpPr/>
          <p:nvPr/>
        </p:nvSpPr>
        <p:spPr>
          <a:xfrm>
            <a:off x="1807289" y="4268134"/>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+19%</a:t>
            </a:r>
            <a:endParaRPr lang="sr-Latn-CS" sz="1050" b="1" dirty="0">
              <a:solidFill>
                <a:srgbClr val="FFFFFF"/>
              </a:solidFill>
              <a:cs typeface="Calibri" pitchFamily="34" charset="0"/>
            </a:endParaRPr>
          </a:p>
        </p:txBody>
      </p:sp>
      <p:sp>
        <p:nvSpPr>
          <p:cNvPr id="15" name="Rectangle 14"/>
          <p:cNvSpPr/>
          <p:nvPr/>
        </p:nvSpPr>
        <p:spPr>
          <a:xfrm>
            <a:off x="2311811" y="4068465"/>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+18%</a:t>
            </a:r>
            <a:endParaRPr lang="sr-Latn-CS" sz="1050" b="1" dirty="0">
              <a:solidFill>
                <a:srgbClr val="FFFFFF"/>
              </a:solidFill>
              <a:cs typeface="Calibri" pitchFamily="34" charset="0"/>
            </a:endParaRPr>
          </a:p>
        </p:txBody>
      </p:sp>
      <p:sp>
        <p:nvSpPr>
          <p:cNvPr id="16" name="Rectangle 15"/>
          <p:cNvSpPr/>
          <p:nvPr/>
        </p:nvSpPr>
        <p:spPr>
          <a:xfrm>
            <a:off x="2839455" y="3809324"/>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+21%</a:t>
            </a:r>
            <a:endParaRPr lang="sr-Latn-CS" sz="1050" b="1" dirty="0">
              <a:solidFill>
                <a:srgbClr val="FFFFFF"/>
              </a:solidFill>
              <a:cs typeface="Calibri" pitchFamily="34" charset="0"/>
            </a:endParaRPr>
          </a:p>
        </p:txBody>
      </p:sp>
      <p:sp>
        <p:nvSpPr>
          <p:cNvPr id="17" name="Rectangle 16"/>
          <p:cNvSpPr/>
          <p:nvPr/>
        </p:nvSpPr>
        <p:spPr>
          <a:xfrm>
            <a:off x="3368571" y="3485816"/>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+21%</a:t>
            </a:r>
            <a:endParaRPr lang="sr-Latn-CS" sz="1050" b="1" dirty="0">
              <a:solidFill>
                <a:srgbClr val="FFFFFF"/>
              </a:solidFill>
              <a:cs typeface="Calibri" pitchFamily="34" charset="0"/>
            </a:endParaRPr>
          </a:p>
        </p:txBody>
      </p:sp>
      <p:sp>
        <p:nvSpPr>
          <p:cNvPr id="18" name="Rectangle 17"/>
          <p:cNvSpPr/>
          <p:nvPr/>
        </p:nvSpPr>
        <p:spPr>
          <a:xfrm>
            <a:off x="3905176" y="2441328"/>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+52%</a:t>
            </a:r>
            <a:endParaRPr lang="sr-Latn-CS" sz="1050" b="1" dirty="0">
              <a:solidFill>
                <a:srgbClr val="FFFFFF"/>
              </a:solidFill>
              <a:cs typeface="Calibri" pitchFamily="34" charset="0"/>
            </a:endParaRPr>
          </a:p>
        </p:txBody>
      </p:sp>
      <p:sp>
        <p:nvSpPr>
          <p:cNvPr id="19" name="Rectangle 18"/>
          <p:cNvSpPr/>
          <p:nvPr/>
        </p:nvSpPr>
        <p:spPr>
          <a:xfrm>
            <a:off x="4443775" y="1871950"/>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+18%</a:t>
            </a:r>
            <a:endParaRPr lang="sr-Latn-CS" sz="1050" b="1" dirty="0">
              <a:solidFill>
                <a:srgbClr val="FFFFFF"/>
              </a:solidFill>
              <a:cs typeface="Calibri" pitchFamily="34" charset="0"/>
            </a:endParaRPr>
          </a:p>
        </p:txBody>
      </p:sp>
      <p:sp>
        <p:nvSpPr>
          <p:cNvPr id="20" name="Rectangle 19"/>
          <p:cNvSpPr/>
          <p:nvPr/>
        </p:nvSpPr>
        <p:spPr>
          <a:xfrm>
            <a:off x="4969012" y="2719140"/>
            <a:ext cx="486584" cy="277812"/>
          </a:xfrm>
          <a:prstGeom prst="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dirty="0">
                <a:solidFill>
                  <a:srgbClr val="FFFFFF"/>
                </a:solidFill>
                <a:cs typeface="Calibri" pitchFamily="34" charset="0"/>
              </a:rPr>
              <a:t>-</a:t>
            </a:r>
            <a:r>
              <a:rPr lang="en-US" sz="1050" b="1" dirty="0">
                <a:solidFill>
                  <a:srgbClr val="FFFFFF"/>
                </a:solidFill>
                <a:cs typeface="Calibri" pitchFamily="34" charset="0"/>
              </a:rPr>
              <a:t>22%</a:t>
            </a:r>
            <a:endParaRPr lang="sr-Latn-CS" sz="1050" b="1" dirty="0">
              <a:solidFill>
                <a:srgbClr val="FFFFFF"/>
              </a:solidFill>
              <a:cs typeface="Calibri" pitchFamily="34" charset="0"/>
            </a:endParaRPr>
          </a:p>
        </p:txBody>
      </p:sp>
      <p:sp>
        <p:nvSpPr>
          <p:cNvPr id="21" name="Rectangle 20"/>
          <p:cNvSpPr/>
          <p:nvPr/>
        </p:nvSpPr>
        <p:spPr>
          <a:xfrm>
            <a:off x="5498626" y="2448543"/>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+9%</a:t>
            </a:r>
            <a:endParaRPr lang="sr-Latn-CS" sz="1050" b="1" dirty="0">
              <a:solidFill>
                <a:srgbClr val="FFFFFF"/>
              </a:solidFill>
              <a:cs typeface="Calibri" pitchFamily="34" charset="0"/>
            </a:endParaRPr>
          </a:p>
        </p:txBody>
      </p:sp>
      <p:sp>
        <p:nvSpPr>
          <p:cNvPr id="22" name="Rectangle 21"/>
          <p:cNvSpPr/>
          <p:nvPr/>
        </p:nvSpPr>
        <p:spPr>
          <a:xfrm>
            <a:off x="6033622" y="2503116"/>
            <a:ext cx="486584" cy="277812"/>
          </a:xfrm>
          <a:prstGeom prst="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dirty="0">
                <a:solidFill>
                  <a:srgbClr val="FFFFFF"/>
                </a:solidFill>
                <a:cs typeface="Calibri" pitchFamily="34" charset="0"/>
              </a:rPr>
              <a:t>-</a:t>
            </a:r>
            <a:r>
              <a:rPr lang="en-US" sz="1050" b="1" dirty="0">
                <a:solidFill>
                  <a:srgbClr val="FFFFFF"/>
                </a:solidFill>
                <a:cs typeface="Calibri" pitchFamily="34" charset="0"/>
              </a:rPr>
              <a:t>2%</a:t>
            </a:r>
            <a:endParaRPr lang="sr-Latn-CS" sz="1050" b="1" dirty="0">
              <a:solidFill>
                <a:srgbClr val="FFFFFF"/>
              </a:solidFill>
              <a:cs typeface="Calibri" pitchFamily="34" charset="0"/>
            </a:endParaRPr>
          </a:p>
        </p:txBody>
      </p:sp>
      <p:sp>
        <p:nvSpPr>
          <p:cNvPr id="23" name="Rectangle 22"/>
          <p:cNvSpPr>
            <a:spLocks noChangeArrowheads="1"/>
          </p:cNvSpPr>
          <p:nvPr/>
        </p:nvSpPr>
        <p:spPr bwMode="auto">
          <a:xfrm>
            <a:off x="6570186" y="2501995"/>
            <a:ext cx="487363" cy="277812"/>
          </a:xfrm>
          <a:prstGeom prst="rect">
            <a:avLst/>
          </a:prstGeom>
          <a:gradFill rotWithShape="1">
            <a:gsLst>
              <a:gs pos="0">
                <a:srgbClr val="A0C5C8"/>
              </a:gs>
              <a:gs pos="20000">
                <a:srgbClr val="A0C3C6"/>
              </a:gs>
              <a:gs pos="100000">
                <a:srgbClr val="7A9597"/>
              </a:gs>
            </a:gsLst>
            <a:lin ang="5400000"/>
          </a:gradFill>
          <a:ln w="9525">
            <a:solidFill>
              <a:srgbClr val="A5C2C4"/>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050" b="1" dirty="0">
                <a:solidFill>
                  <a:srgbClr val="FFFFFF"/>
                </a:solidFill>
                <a:latin typeface="+mn-lt"/>
                <a:ea typeface="+mn-ea"/>
                <a:cs typeface="Calibri" pitchFamily="34" charset="0"/>
              </a:rPr>
              <a:t>0%</a:t>
            </a:r>
            <a:endParaRPr lang="sr-Latn-CS" sz="1050" b="1" dirty="0">
              <a:solidFill>
                <a:srgbClr val="FFFFFF"/>
              </a:solidFill>
              <a:latin typeface="+mn-lt"/>
              <a:ea typeface="+mn-ea"/>
              <a:cs typeface="Calibri" pitchFamily="34" charset="0"/>
            </a:endParaRPr>
          </a:p>
        </p:txBody>
      </p:sp>
      <p:sp>
        <p:nvSpPr>
          <p:cNvPr id="24" name="Rectangle 23"/>
          <p:cNvSpPr/>
          <p:nvPr/>
        </p:nvSpPr>
        <p:spPr>
          <a:xfrm>
            <a:off x="7107066" y="2787234"/>
            <a:ext cx="486584" cy="277812"/>
          </a:xfrm>
          <a:prstGeom prst="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dirty="0">
                <a:solidFill>
                  <a:srgbClr val="FFFFFF"/>
                </a:solidFill>
                <a:cs typeface="Calibri" pitchFamily="34" charset="0"/>
              </a:rPr>
              <a:t>-</a:t>
            </a:r>
            <a:r>
              <a:rPr lang="en-US" sz="1050" b="1" dirty="0">
                <a:solidFill>
                  <a:srgbClr val="FFFFFF"/>
                </a:solidFill>
                <a:cs typeface="Calibri" pitchFamily="34" charset="0"/>
              </a:rPr>
              <a:t>10%</a:t>
            </a:r>
            <a:endParaRPr lang="sr-Latn-CS" sz="1050" b="1" dirty="0">
              <a:solidFill>
                <a:srgbClr val="FFFFFF"/>
              </a:solidFill>
              <a:cs typeface="Calibri" pitchFamily="34" charset="0"/>
            </a:endParaRPr>
          </a:p>
        </p:txBody>
      </p:sp>
      <p:sp>
        <p:nvSpPr>
          <p:cNvPr id="25" name="Rectangle 24"/>
          <p:cNvSpPr/>
          <p:nvPr/>
        </p:nvSpPr>
        <p:spPr>
          <a:xfrm>
            <a:off x="7632041" y="2763864"/>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+1%</a:t>
            </a:r>
            <a:endParaRPr lang="sr-Latn-CS" sz="1050" b="1" dirty="0">
              <a:solidFill>
                <a:srgbClr val="FFFFFF"/>
              </a:solidFill>
              <a:cs typeface="Calibri" pitchFamily="34" charset="0"/>
            </a:endParaRPr>
          </a:p>
        </p:txBody>
      </p:sp>
      <p:sp>
        <p:nvSpPr>
          <p:cNvPr id="27" name="TextBox 26"/>
          <p:cNvSpPr txBox="1"/>
          <p:nvPr/>
        </p:nvSpPr>
        <p:spPr>
          <a:xfrm>
            <a:off x="-1" y="6244530"/>
            <a:ext cx="8142402" cy="964247"/>
          </a:xfrm>
          <a:prstGeom prst="rect">
            <a:avLst/>
          </a:prstGeom>
          <a:noFill/>
        </p:spPr>
        <p:txBody>
          <a:bodyPr wrap="square" rtlCol="0">
            <a:spAutoFit/>
          </a:bodyPr>
          <a:lstStyle/>
          <a:p>
            <a:r>
              <a:rPr lang="en-US" sz="1050" b="1" dirty="0"/>
              <a:t>Source</a:t>
            </a:r>
            <a:r>
              <a:rPr lang="sr-Latn-RS" sz="1050" b="1" dirty="0"/>
              <a:t>: Nielsen Audience Measurment</a:t>
            </a:r>
            <a:r>
              <a:rPr lang="en-US" sz="1050" b="1" dirty="0"/>
              <a:t> - Values refers to the net budgets of ATL budgets, VAT </a:t>
            </a:r>
            <a:r>
              <a:rPr lang="sr-Latn-RS" sz="1050" b="1" dirty="0"/>
              <a:t>s</a:t>
            </a:r>
            <a:r>
              <a:rPr lang="en-US" sz="1050" b="1" dirty="0"/>
              <a:t>excluded, no production costs and AVB</a:t>
            </a:r>
          </a:p>
        </p:txBody>
      </p:sp>
      <p:sp>
        <p:nvSpPr>
          <p:cNvPr id="30" name="Title 3"/>
          <p:cNvSpPr txBox="1">
            <a:spLocks/>
          </p:cNvSpPr>
          <p:nvPr/>
        </p:nvSpPr>
        <p:spPr>
          <a:xfrm>
            <a:off x="232377" y="404664"/>
            <a:ext cx="8654595" cy="936104"/>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GB" sz="2800" dirty="0"/>
              <a:t>Estimated value of ATL media budgets spent on mass media 2001-2015.</a:t>
            </a:r>
          </a:p>
        </p:txBody>
      </p:sp>
      <p:sp>
        <p:nvSpPr>
          <p:cNvPr id="26" name="Rectangle 25"/>
          <p:cNvSpPr/>
          <p:nvPr/>
        </p:nvSpPr>
        <p:spPr>
          <a:xfrm>
            <a:off x="8153920" y="2648328"/>
            <a:ext cx="486584" cy="27781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050" b="1" dirty="0">
                <a:solidFill>
                  <a:srgbClr val="FFFFFF"/>
                </a:solidFill>
                <a:cs typeface="Calibri" pitchFamily="34" charset="0"/>
              </a:rPr>
              <a:t>+4%</a:t>
            </a:r>
            <a:endParaRPr lang="sr-Latn-CS" sz="1050" b="1" dirty="0">
              <a:solidFill>
                <a:srgbClr val="FFFFFF"/>
              </a:solidFill>
              <a:cs typeface="Calibri" pitchFamily="34" charset="0"/>
            </a:endParaRPr>
          </a:p>
        </p:txBody>
      </p:sp>
    </p:spTree>
    <p:extLst>
      <p:ext uri="{BB962C8B-B14F-4D97-AF65-F5344CB8AC3E}">
        <p14:creationId xmlns:p14="http://schemas.microsoft.com/office/powerpoint/2010/main" val="3984053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6AA1B69-55E0-4D7E-8D60-C2B098E84A60}" type="slidenum">
              <a:rPr lang="en-US" altLang="en-US" smtClean="0"/>
              <a:pPr/>
              <a:t>8</a:t>
            </a:fld>
            <a:endParaRPr lang="en-US" altLang="en-US"/>
          </a:p>
        </p:txBody>
      </p:sp>
      <p:sp>
        <p:nvSpPr>
          <p:cNvPr id="4" name="Title 1"/>
          <p:cNvSpPr txBox="1">
            <a:spLocks/>
          </p:cNvSpPr>
          <p:nvPr/>
        </p:nvSpPr>
        <p:spPr>
          <a:xfrm>
            <a:off x="152400" y="368300"/>
            <a:ext cx="8610600" cy="571500"/>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a:t>estimated NET VALUE OF tv MARKET</a:t>
            </a:r>
            <a:endParaRPr lang="en-US" dirty="0"/>
          </a:p>
        </p:txBody>
      </p:sp>
      <p:sp>
        <p:nvSpPr>
          <p:cNvPr id="5" name="Text Placeholder 2"/>
          <p:cNvSpPr txBox="1">
            <a:spLocks/>
          </p:cNvSpPr>
          <p:nvPr/>
        </p:nvSpPr>
        <p:spPr>
          <a:xfrm>
            <a:off x="228600" y="977900"/>
            <a:ext cx="8165465" cy="315118"/>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t>Serbia 2004 – 2015, in millions of Euro</a:t>
            </a:r>
            <a:endParaRPr lang="en-US" b="1" dirty="0"/>
          </a:p>
        </p:txBody>
      </p:sp>
      <p:graphicFrame>
        <p:nvGraphicFramePr>
          <p:cNvPr id="6" name="Content Placeholder 8"/>
          <p:cNvGraphicFramePr>
            <a:graphicFrameLocks/>
          </p:cNvGraphicFramePr>
          <p:nvPr>
            <p:extLst>
              <p:ext uri="{D42A27DB-BD31-4B8C-83A1-F6EECF244321}">
                <p14:modId xmlns:p14="http://schemas.microsoft.com/office/powerpoint/2010/main" val="4048566968"/>
              </p:ext>
            </p:extLst>
          </p:nvPr>
        </p:nvGraphicFramePr>
        <p:xfrm>
          <a:off x="365124" y="1435100"/>
          <a:ext cx="8169275"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 y="6117530"/>
            <a:ext cx="8142402" cy="964247"/>
          </a:xfrm>
          <a:prstGeom prst="rect">
            <a:avLst/>
          </a:prstGeom>
          <a:noFill/>
        </p:spPr>
        <p:txBody>
          <a:bodyPr wrap="square" rtlCol="0">
            <a:spAutoFit/>
          </a:bodyPr>
          <a:lstStyle/>
          <a:p>
            <a:r>
              <a:rPr lang="en-US" sz="1050" b="1" dirty="0"/>
              <a:t>Source</a:t>
            </a:r>
            <a:r>
              <a:rPr lang="sr-Latn-RS" sz="1050" b="1" dirty="0"/>
              <a:t>: Nielsen Audience Measurment</a:t>
            </a:r>
            <a:r>
              <a:rPr lang="en-US" sz="1050" b="1" dirty="0"/>
              <a:t> - Values refers to the net budgets of ATL budgets, VAT </a:t>
            </a:r>
            <a:r>
              <a:rPr lang="sr-Latn-RS" sz="1050" b="1" dirty="0"/>
              <a:t>s</a:t>
            </a:r>
            <a:r>
              <a:rPr lang="en-US" sz="1050" b="1" dirty="0"/>
              <a:t>excluded, no production costs and AVB</a:t>
            </a:r>
          </a:p>
        </p:txBody>
      </p:sp>
    </p:spTree>
    <p:extLst>
      <p:ext uri="{BB962C8B-B14F-4D97-AF65-F5344CB8AC3E}">
        <p14:creationId xmlns:p14="http://schemas.microsoft.com/office/powerpoint/2010/main" val="308024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6AA1B69-55E0-4D7E-8D60-C2B098E84A60}" type="slidenum">
              <a:rPr lang="en-US" altLang="en-US" smtClean="0"/>
              <a:pPr/>
              <a:t>9</a:t>
            </a:fld>
            <a:endParaRPr lang="en-US" altLang="en-US"/>
          </a:p>
        </p:txBody>
      </p:sp>
      <p:sp>
        <p:nvSpPr>
          <p:cNvPr id="4" name="Title 1"/>
          <p:cNvSpPr txBox="1">
            <a:spLocks/>
          </p:cNvSpPr>
          <p:nvPr/>
        </p:nvSpPr>
        <p:spPr>
          <a:xfrm>
            <a:off x="381000" y="381000"/>
            <a:ext cx="8610600" cy="571500"/>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r>
              <a:rPr lang="en-US" dirty="0"/>
              <a:t>Trend of estimated media segmentation in %</a:t>
            </a:r>
          </a:p>
        </p:txBody>
      </p:sp>
      <p:sp>
        <p:nvSpPr>
          <p:cNvPr id="5" name="Text Placeholder 2"/>
          <p:cNvSpPr txBox="1">
            <a:spLocks/>
          </p:cNvSpPr>
          <p:nvPr/>
        </p:nvSpPr>
        <p:spPr>
          <a:xfrm>
            <a:off x="457200" y="990600"/>
            <a:ext cx="8165465" cy="315118"/>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t>Split by media; Serbia 2005 - 2015</a:t>
            </a:r>
            <a:endParaRPr lang="en-US" b="1" dirty="0"/>
          </a:p>
        </p:txBody>
      </p:sp>
      <p:graphicFrame>
        <p:nvGraphicFramePr>
          <p:cNvPr id="7" name="Content Placeholder 9"/>
          <p:cNvGraphicFramePr>
            <a:graphicFrameLocks/>
          </p:cNvGraphicFramePr>
          <p:nvPr>
            <p:extLst>
              <p:ext uri="{D42A27DB-BD31-4B8C-83A1-F6EECF244321}">
                <p14:modId xmlns:p14="http://schemas.microsoft.com/office/powerpoint/2010/main" val="396209128"/>
              </p:ext>
            </p:extLst>
          </p:nvPr>
        </p:nvGraphicFramePr>
        <p:xfrm>
          <a:off x="593724" y="1676400"/>
          <a:ext cx="8321675" cy="44243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 y="6117530"/>
            <a:ext cx="8142402" cy="964247"/>
          </a:xfrm>
          <a:prstGeom prst="rect">
            <a:avLst/>
          </a:prstGeom>
          <a:noFill/>
        </p:spPr>
        <p:txBody>
          <a:bodyPr wrap="square" rtlCol="0">
            <a:spAutoFit/>
          </a:bodyPr>
          <a:lstStyle/>
          <a:p>
            <a:r>
              <a:rPr lang="en-US" sz="1050" b="1" dirty="0"/>
              <a:t>Source</a:t>
            </a:r>
            <a:r>
              <a:rPr lang="sr-Latn-RS" sz="1050" b="1" dirty="0"/>
              <a:t>: Nielsen Audience Measurment</a:t>
            </a:r>
            <a:r>
              <a:rPr lang="en-US" sz="1050" b="1" dirty="0"/>
              <a:t> - Values refers to the net budgets of ATL budgets, VAT </a:t>
            </a:r>
            <a:r>
              <a:rPr lang="sr-Latn-RS" sz="1050" b="1" dirty="0"/>
              <a:t>s</a:t>
            </a:r>
            <a:r>
              <a:rPr lang="en-US" sz="1050" b="1" dirty="0"/>
              <a:t>excluded, no production costs and AVB</a:t>
            </a:r>
          </a:p>
        </p:txBody>
      </p:sp>
    </p:spTree>
    <p:extLst>
      <p:ext uri="{BB962C8B-B14F-4D97-AF65-F5344CB8AC3E}">
        <p14:creationId xmlns:p14="http://schemas.microsoft.com/office/powerpoint/2010/main" val="1355394416"/>
      </p:ext>
    </p:extLst>
  </p:cSld>
  <p:clrMapOvr>
    <a:masterClrMapping/>
  </p:clrMapOvr>
</p:sld>
</file>

<file path=ppt/theme/theme1.xml><?xml version="1.0" encoding="utf-8"?>
<a:theme xmlns:a="http://schemas.openxmlformats.org/drawingml/2006/main" name="_Ipsos PPT Template-Corporate (4-3)">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4d81cc42fd662a3360be1cc3e1b1eace">
  <xsd:schema xmlns:xsd="http://www.w3.org/2001/XMLSchema" xmlns:xs="http://www.w3.org/2001/XMLSchema" xmlns:p="http://schemas.microsoft.com/office/2006/metadata/properties" xmlns:ns2="85c76272-7e4d-4f8f-89d1-3b227e52ef43" targetNamespace="http://schemas.microsoft.com/office/2006/metadata/properties" ma:root="true" ma:fieldsID="a71fa16961a370f0254f712e3742b8a9"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720097-E2CB-45DE-A910-4567B554CB9E}">
  <ds:schemaRefs>
    <ds:schemaRef ds:uri="http://purl.org/dc/elements/1.1/"/>
    <ds:schemaRef ds:uri="85c76272-7e4d-4f8f-89d1-3b227e52ef43"/>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0E8D7701-C1A2-4EE4-B176-1C918DAA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F80410-FE4D-4037-BF2E-32F266E00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_Ipsos PPT Template-Corporate (4-3)</Template>
  <TotalTime>1784</TotalTime>
  <Words>1678</Words>
  <Application>Microsoft Office PowerPoint</Application>
  <PresentationFormat>On-screen Show (4:3)</PresentationFormat>
  <Paragraphs>357</Paragraphs>
  <Slides>43</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6" baseType="lpstr">
      <vt:lpstr>ＭＳ Ｐゴシック</vt:lpstr>
      <vt:lpstr>Arial</vt:lpstr>
      <vt:lpstr>Arial Black</vt:lpstr>
      <vt:lpstr>Calibri</vt:lpstr>
      <vt:lpstr>Century Gothic</vt:lpstr>
      <vt:lpstr>Impact</vt:lpstr>
      <vt:lpstr>Tahoma</vt:lpstr>
      <vt:lpstr>Times</vt:lpstr>
      <vt:lpstr>Times New Roman</vt:lpstr>
      <vt:lpstr>Wingdings</vt:lpstr>
      <vt:lpstr>_Ipsos PPT Template-Corporate (4-3)</vt:lpstr>
      <vt:lpstr>Chart</vt:lpstr>
      <vt:lpstr>Worksheet</vt:lpstr>
      <vt:lpstr>SRBIJA MEDIJSKE SLIKE I PRILIKE</vt:lpstr>
      <vt:lpstr>Estimated mid year population </vt:lpstr>
      <vt:lpstr>Basic contingents of the population</vt:lpstr>
      <vt:lpstr>PowerPoint Presentation</vt:lpstr>
      <vt:lpstr>Advertising media market</vt:lpstr>
      <vt:lpstr>PowerPoint Presentation</vt:lpstr>
      <vt:lpstr>PowerPoint Presentation</vt:lpstr>
      <vt:lpstr>PowerPoint Presentation</vt:lpstr>
      <vt:lpstr>PowerPoint Presentation</vt:lpstr>
      <vt:lpstr>Audience</vt:lpstr>
      <vt:lpstr>PowerPoint Presentation</vt:lpstr>
      <vt:lpstr>TV</vt:lpstr>
      <vt:lpstr>PowerPoint Presentation</vt:lpstr>
      <vt:lpstr>PowerPoint Presentation</vt:lpstr>
      <vt:lpstr>Print</vt:lpstr>
      <vt:lpstr>PowerPoint Presentation</vt:lpstr>
      <vt:lpstr>PowerPoint Presentation</vt:lpstr>
      <vt:lpstr>Internet</vt:lpstr>
      <vt:lpstr>PowerPoint Presentation</vt:lpstr>
      <vt:lpstr>Radio</vt:lpstr>
      <vt:lpstr>PowerPoint Presentation</vt:lpstr>
      <vt:lpstr>overview</vt:lpstr>
      <vt:lpstr>PowerPoint Presentation</vt:lpstr>
      <vt:lpstr>PowerPoint Presentation</vt:lpstr>
      <vt:lpstr>trendovi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Dejan Radosavljevic</dc:creator>
  <cp:lastModifiedBy>Dejan Radosavljevic</cp:lastModifiedBy>
  <cp:revision>131</cp:revision>
  <cp:lastPrinted>2016-01-05T10:15:26Z</cp:lastPrinted>
  <dcterms:created xsi:type="dcterms:W3CDTF">2015-10-20T07:29:28Z</dcterms:created>
  <dcterms:modified xsi:type="dcterms:W3CDTF">2016-09-15T15:50:18Z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